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1.bin" ContentType="application/vnd.openxmlformats-officedocument.oleObject"/>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1"/>
  </p:notesMasterIdLst>
  <p:sldIdLst>
    <p:sldId id="256" r:id="rId3"/>
    <p:sldId id="258" r:id="rId4"/>
    <p:sldId id="259" r:id="rId5"/>
    <p:sldId id="260" r:id="rId6"/>
    <p:sldId id="261" r:id="rId7"/>
    <p:sldId id="262" r:id="rId8"/>
    <p:sldId id="301" r:id="rId9"/>
    <p:sldId id="302" r:id="rId10"/>
    <p:sldId id="303" r:id="rId11"/>
    <p:sldId id="263" r:id="rId12"/>
    <p:sldId id="264" r:id="rId13"/>
    <p:sldId id="265" r:id="rId14"/>
    <p:sldId id="266" r:id="rId15"/>
    <p:sldId id="267" r:id="rId16"/>
    <p:sldId id="268" r:id="rId17"/>
    <p:sldId id="271" r:id="rId18"/>
    <p:sldId id="272" r:id="rId19"/>
    <p:sldId id="273" r:id="rId20"/>
    <p:sldId id="274" r:id="rId21"/>
    <p:sldId id="275" r:id="rId22"/>
    <p:sldId id="276" r:id="rId23"/>
    <p:sldId id="277" r:id="rId24"/>
    <p:sldId id="278" r:id="rId25"/>
    <p:sldId id="304" r:id="rId26"/>
    <p:sldId id="305" r:id="rId27"/>
    <p:sldId id="306"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2" r:id="rId41"/>
    <p:sldId id="293" r:id="rId42"/>
    <p:sldId id="296" r:id="rId43"/>
    <p:sldId id="297" r:id="rId44"/>
    <p:sldId id="308" r:id="rId45"/>
    <p:sldId id="309" r:id="rId46"/>
    <p:sldId id="310" r:id="rId47"/>
    <p:sldId id="312" r:id="rId48"/>
    <p:sldId id="313" r:id="rId49"/>
    <p:sldId id="300" r:id="rId5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3848" y="-14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D4E221-BA67-43EC-86E3-83294BD03078}" type="datetimeFigureOut">
              <a:rPr lang="it-IT" smtClean="0"/>
              <a:t>04/10/13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AA4268-A7FE-425C-A8EC-4955F9FA6A8E}" type="slidenum">
              <a:rPr lang="it-IT" smtClean="0"/>
              <a:t>‹n.›</a:t>
            </a:fld>
            <a:endParaRPr lang="it-IT"/>
          </a:p>
        </p:txBody>
      </p:sp>
    </p:spTree>
    <p:extLst>
      <p:ext uri="{BB962C8B-B14F-4D97-AF65-F5344CB8AC3E}">
        <p14:creationId xmlns:p14="http://schemas.microsoft.com/office/powerpoint/2010/main" val="3937407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1600">
                <a:solidFill>
                  <a:schemeClr val="tx1"/>
                </a:solidFill>
                <a:latin typeface="Tahoma" pitchFamily="34" charset="0"/>
              </a:defRPr>
            </a:lvl1pPr>
            <a:lvl2pPr marL="742950" indent="-285750" defTabSz="915988" eaLnBrk="0" hangingPunct="0">
              <a:defRPr sz="1600">
                <a:solidFill>
                  <a:schemeClr val="tx1"/>
                </a:solidFill>
                <a:latin typeface="Tahoma" pitchFamily="34" charset="0"/>
              </a:defRPr>
            </a:lvl2pPr>
            <a:lvl3pPr marL="1143000" indent="-228600" defTabSz="915988" eaLnBrk="0" hangingPunct="0">
              <a:defRPr sz="1600">
                <a:solidFill>
                  <a:schemeClr val="tx1"/>
                </a:solidFill>
                <a:latin typeface="Tahoma" pitchFamily="34" charset="0"/>
              </a:defRPr>
            </a:lvl3pPr>
            <a:lvl4pPr marL="1600200" indent="-228600" defTabSz="915988" eaLnBrk="0" hangingPunct="0">
              <a:defRPr sz="1600">
                <a:solidFill>
                  <a:schemeClr val="tx1"/>
                </a:solidFill>
                <a:latin typeface="Tahoma" pitchFamily="34" charset="0"/>
              </a:defRPr>
            </a:lvl4pPr>
            <a:lvl5pPr marL="2057400" indent="-228600" defTabSz="915988" eaLnBrk="0" hangingPunct="0">
              <a:defRPr sz="1600">
                <a:solidFill>
                  <a:schemeClr val="tx1"/>
                </a:solidFill>
                <a:latin typeface="Tahoma" pitchFamily="34" charset="0"/>
              </a:defRPr>
            </a:lvl5pPr>
            <a:lvl6pPr marL="2514600" indent="-228600" algn="just" defTabSz="915988"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defTabSz="915988"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defTabSz="915988"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defTabSz="915988"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fld id="{4EAA89D7-4D0C-4171-BE1C-40AC64052A60}" type="slidenum">
              <a:rPr lang="it-IT" altLang="it-IT" sz="1300" smtClean="0">
                <a:latin typeface="Times New Roman" pitchFamily="18" charset="0"/>
              </a:rPr>
              <a:pPr eaLnBrk="1" hangingPunct="1"/>
              <a:t>4</a:t>
            </a:fld>
            <a:endParaRPr lang="it-IT" altLang="it-IT" sz="1300" smtClean="0">
              <a:latin typeface="Times New Roman" pitchFamily="18" charset="0"/>
            </a:endParaRPr>
          </a:p>
        </p:txBody>
      </p:sp>
      <p:sp>
        <p:nvSpPr>
          <p:cNvPr id="51203" name="Rectangle 2"/>
          <p:cNvSpPr>
            <a:spLocks noGrp="1" noRot="1" noChangeAspect="1" noChangeArrowheads="1" noTextEdit="1"/>
          </p:cNvSpPr>
          <p:nvPr>
            <p:ph type="sldImg"/>
          </p:nvPr>
        </p:nvSpPr>
        <p:spPr>
          <a:xfrm>
            <a:off x="1143000" y="685800"/>
            <a:ext cx="4573588" cy="3430588"/>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57347" name="Rectangle 3"/>
          <p:cNvSpPr>
            <a:spLocks noGrp="1" noChangeArrowheads="1"/>
          </p:cNvSpPr>
          <p:nvPr>
            <p:ph type="body" idx="1"/>
          </p:nvPr>
        </p:nvSpPr>
        <p:spPr>
          <a:xfrm>
            <a:off x="914508" y="4344607"/>
            <a:ext cx="5028986" cy="4113556"/>
          </a:xfrm>
          <a:solidFill>
            <a:srgbClr val="FFFFFF"/>
          </a:solidFill>
          <a:ln>
            <a:solidFill>
              <a:srgbClr val="000000"/>
            </a:solidFill>
          </a:ln>
        </p:spPr>
        <p:txBody>
          <a:bodyPr lIns="91412" tIns="45705" rIns="91412" bIns="45705"/>
          <a:lstStyle/>
          <a:p>
            <a:endParaRPr lang="it-IT" alt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59395" name="Rectangle 3"/>
          <p:cNvSpPr>
            <a:spLocks noGrp="1" noChangeArrowheads="1"/>
          </p:cNvSpPr>
          <p:nvPr>
            <p:ph type="body" idx="1"/>
          </p:nvPr>
        </p:nvSpPr>
        <p:spPr>
          <a:xfrm>
            <a:off x="914508" y="4344607"/>
            <a:ext cx="5028986" cy="4113556"/>
          </a:xfrm>
          <a:solidFill>
            <a:srgbClr val="FFFFFF"/>
          </a:solidFill>
          <a:ln>
            <a:solidFill>
              <a:srgbClr val="000000"/>
            </a:solidFill>
          </a:ln>
        </p:spPr>
        <p:txBody>
          <a:bodyPr lIns="91412" tIns="45705" rIns="91412" bIns="45705"/>
          <a:lstStyle/>
          <a:p>
            <a:endParaRPr lang="it-IT" alt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5453" y="8686288"/>
            <a:ext cx="2972547" cy="4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nchor="b"/>
          <a:lstStyle>
            <a:lvl1pPr defTabSz="912813" eaLnBrk="0" hangingPunct="0">
              <a:defRPr sz="1600">
                <a:solidFill>
                  <a:schemeClr val="tx1"/>
                </a:solidFill>
                <a:latin typeface="Tahoma" pitchFamily="34" charset="0"/>
              </a:defRPr>
            </a:lvl1pPr>
            <a:lvl2pPr marL="742950" indent="-285750" defTabSz="912813" eaLnBrk="0" hangingPunct="0">
              <a:defRPr sz="1600">
                <a:solidFill>
                  <a:schemeClr val="tx1"/>
                </a:solidFill>
                <a:latin typeface="Tahoma" pitchFamily="34" charset="0"/>
              </a:defRPr>
            </a:lvl2pPr>
            <a:lvl3pPr marL="1143000" indent="-228600" defTabSz="912813" eaLnBrk="0" hangingPunct="0">
              <a:defRPr sz="1600">
                <a:solidFill>
                  <a:schemeClr val="tx1"/>
                </a:solidFill>
                <a:latin typeface="Tahoma" pitchFamily="34" charset="0"/>
              </a:defRPr>
            </a:lvl3pPr>
            <a:lvl4pPr marL="1600200" indent="-228600" defTabSz="912813" eaLnBrk="0" hangingPunct="0">
              <a:defRPr sz="1600">
                <a:solidFill>
                  <a:schemeClr val="tx1"/>
                </a:solidFill>
                <a:latin typeface="Tahoma" pitchFamily="34" charset="0"/>
              </a:defRPr>
            </a:lvl4pPr>
            <a:lvl5pPr marL="2057400" indent="-228600" defTabSz="912813" eaLnBrk="0" hangingPunct="0">
              <a:defRPr sz="1600">
                <a:solidFill>
                  <a:schemeClr val="tx1"/>
                </a:solidFill>
                <a:latin typeface="Tahoma" pitchFamily="34" charset="0"/>
              </a:defRPr>
            </a:lvl5pPr>
            <a:lvl6pPr marL="2514600" indent="-228600" algn="just" defTabSz="912813"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defTabSz="912813"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defTabSz="912813"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defTabSz="912813" eaLnBrk="0" fontAlgn="base" hangingPunct="0">
              <a:lnSpc>
                <a:spcPct val="90000"/>
              </a:lnSpc>
              <a:spcBef>
                <a:spcPct val="20000"/>
              </a:spcBef>
              <a:spcAft>
                <a:spcPct val="0"/>
              </a:spcAft>
              <a:defRPr sz="1600">
                <a:solidFill>
                  <a:schemeClr val="tx1"/>
                </a:solidFill>
                <a:latin typeface="Tahoma" pitchFamily="34" charset="0"/>
              </a:defRPr>
            </a:lvl9pPr>
          </a:lstStyle>
          <a:p>
            <a:pPr algn="r"/>
            <a:fld id="{3A644FA2-5F03-48B0-AA5F-F266BDB3BFB5}" type="slidenum">
              <a:rPr lang="it-IT" altLang="it-IT" sz="1100"/>
              <a:pPr algn="r"/>
              <a:t>19</a:t>
            </a:fld>
            <a:endParaRPr lang="it-IT" altLang="it-IT" sz="1100"/>
          </a:p>
        </p:txBody>
      </p:sp>
      <p:sp>
        <p:nvSpPr>
          <p:cNvPr id="60419"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60420" name="Rectangle 3"/>
          <p:cNvSpPr>
            <a:spLocks noGrp="1" noChangeArrowheads="1"/>
          </p:cNvSpPr>
          <p:nvPr>
            <p:ph type="body" idx="1"/>
          </p:nvPr>
        </p:nvSpPr>
        <p:spPr>
          <a:xfrm>
            <a:off x="912906" y="4344607"/>
            <a:ext cx="5032190" cy="4113556"/>
          </a:xfrm>
          <a:solidFill>
            <a:srgbClr val="FFFFFF"/>
          </a:solidFill>
          <a:ln>
            <a:solidFill>
              <a:srgbClr val="000000"/>
            </a:solidFill>
          </a:ln>
        </p:spPr>
        <p:txBody>
          <a:bodyPr/>
          <a:lstStyle/>
          <a:p>
            <a:pPr eaLnBrk="1" hangingPunct="1"/>
            <a:endParaRPr lang="it-IT" alt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5453" y="8686288"/>
            <a:ext cx="2972547" cy="4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nchor="b"/>
          <a:lstStyle>
            <a:lvl1pPr defTabSz="912813" eaLnBrk="0" hangingPunct="0">
              <a:defRPr sz="1600">
                <a:solidFill>
                  <a:schemeClr val="tx1"/>
                </a:solidFill>
                <a:latin typeface="Tahoma" pitchFamily="34" charset="0"/>
              </a:defRPr>
            </a:lvl1pPr>
            <a:lvl2pPr marL="742950" indent="-285750" defTabSz="912813" eaLnBrk="0" hangingPunct="0">
              <a:defRPr sz="1600">
                <a:solidFill>
                  <a:schemeClr val="tx1"/>
                </a:solidFill>
                <a:latin typeface="Tahoma" pitchFamily="34" charset="0"/>
              </a:defRPr>
            </a:lvl2pPr>
            <a:lvl3pPr marL="1143000" indent="-228600" defTabSz="912813" eaLnBrk="0" hangingPunct="0">
              <a:defRPr sz="1600">
                <a:solidFill>
                  <a:schemeClr val="tx1"/>
                </a:solidFill>
                <a:latin typeface="Tahoma" pitchFamily="34" charset="0"/>
              </a:defRPr>
            </a:lvl3pPr>
            <a:lvl4pPr marL="1600200" indent="-228600" defTabSz="912813" eaLnBrk="0" hangingPunct="0">
              <a:defRPr sz="1600">
                <a:solidFill>
                  <a:schemeClr val="tx1"/>
                </a:solidFill>
                <a:latin typeface="Tahoma" pitchFamily="34" charset="0"/>
              </a:defRPr>
            </a:lvl4pPr>
            <a:lvl5pPr marL="2057400" indent="-228600" defTabSz="912813" eaLnBrk="0" hangingPunct="0">
              <a:defRPr sz="1600">
                <a:solidFill>
                  <a:schemeClr val="tx1"/>
                </a:solidFill>
                <a:latin typeface="Tahoma" pitchFamily="34" charset="0"/>
              </a:defRPr>
            </a:lvl5pPr>
            <a:lvl6pPr marL="2514600" indent="-228600" algn="just" defTabSz="912813"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defTabSz="912813"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defTabSz="912813"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defTabSz="912813" eaLnBrk="0" fontAlgn="base" hangingPunct="0">
              <a:lnSpc>
                <a:spcPct val="90000"/>
              </a:lnSpc>
              <a:spcBef>
                <a:spcPct val="20000"/>
              </a:spcBef>
              <a:spcAft>
                <a:spcPct val="0"/>
              </a:spcAft>
              <a:defRPr sz="1600">
                <a:solidFill>
                  <a:schemeClr val="tx1"/>
                </a:solidFill>
                <a:latin typeface="Tahoma" pitchFamily="34" charset="0"/>
              </a:defRPr>
            </a:lvl9pPr>
          </a:lstStyle>
          <a:p>
            <a:pPr algn="r"/>
            <a:fld id="{BD484F1F-DFB7-4DF2-A814-10C4239C7FB5}" type="slidenum">
              <a:rPr lang="it-IT" altLang="it-IT" sz="1100"/>
              <a:pPr algn="r"/>
              <a:t>20</a:t>
            </a:fld>
            <a:endParaRPr lang="it-IT" altLang="it-IT" sz="1100"/>
          </a:p>
        </p:txBody>
      </p:sp>
      <p:sp>
        <p:nvSpPr>
          <p:cNvPr id="61443"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61444" name="Rectangle 3"/>
          <p:cNvSpPr>
            <a:spLocks noGrp="1" noChangeArrowheads="1"/>
          </p:cNvSpPr>
          <p:nvPr>
            <p:ph type="body" idx="1"/>
          </p:nvPr>
        </p:nvSpPr>
        <p:spPr>
          <a:xfrm>
            <a:off x="912906" y="4344607"/>
            <a:ext cx="5032190" cy="4113556"/>
          </a:xfrm>
          <a:solidFill>
            <a:srgbClr val="FFFFFF"/>
          </a:solidFill>
          <a:ln>
            <a:solidFill>
              <a:srgbClr val="000000"/>
            </a:solidFill>
          </a:ln>
        </p:spPr>
        <p:txBody>
          <a:bodyPr/>
          <a:lstStyle/>
          <a:p>
            <a:pPr eaLnBrk="1" hangingPunct="1"/>
            <a:endParaRPr lang="it-IT" alt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1600">
                <a:solidFill>
                  <a:schemeClr val="tx1"/>
                </a:solidFill>
                <a:latin typeface="Tahoma" pitchFamily="34" charset="0"/>
              </a:defRPr>
            </a:lvl1pPr>
            <a:lvl2pPr marL="742950" indent="-285750" defTabSz="915988" eaLnBrk="0" hangingPunct="0">
              <a:defRPr sz="1600">
                <a:solidFill>
                  <a:schemeClr val="tx1"/>
                </a:solidFill>
                <a:latin typeface="Tahoma" pitchFamily="34" charset="0"/>
              </a:defRPr>
            </a:lvl2pPr>
            <a:lvl3pPr marL="1143000" indent="-228600" defTabSz="915988" eaLnBrk="0" hangingPunct="0">
              <a:defRPr sz="1600">
                <a:solidFill>
                  <a:schemeClr val="tx1"/>
                </a:solidFill>
                <a:latin typeface="Tahoma" pitchFamily="34" charset="0"/>
              </a:defRPr>
            </a:lvl3pPr>
            <a:lvl4pPr marL="1600200" indent="-228600" defTabSz="915988" eaLnBrk="0" hangingPunct="0">
              <a:defRPr sz="1600">
                <a:solidFill>
                  <a:schemeClr val="tx1"/>
                </a:solidFill>
                <a:latin typeface="Tahoma" pitchFamily="34" charset="0"/>
              </a:defRPr>
            </a:lvl4pPr>
            <a:lvl5pPr marL="2057400" indent="-228600" defTabSz="915988" eaLnBrk="0" hangingPunct="0">
              <a:defRPr sz="1600">
                <a:solidFill>
                  <a:schemeClr val="tx1"/>
                </a:solidFill>
                <a:latin typeface="Tahoma" pitchFamily="34" charset="0"/>
              </a:defRPr>
            </a:lvl5pPr>
            <a:lvl6pPr marL="2514600" indent="-228600" algn="just" defTabSz="915988"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defTabSz="915988"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defTabSz="915988"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defTabSz="915988"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fld id="{6D634F97-31EA-4A75-A6DA-2AEF3AD547AE}" type="slidenum">
              <a:rPr lang="it-IT" altLang="it-IT" sz="1300" smtClean="0">
                <a:latin typeface="Times New Roman" pitchFamily="18" charset="0"/>
              </a:rPr>
              <a:pPr eaLnBrk="1" hangingPunct="1"/>
              <a:t>22</a:t>
            </a:fld>
            <a:endParaRPr lang="it-IT" altLang="it-IT" sz="1300" smtClean="0">
              <a:latin typeface="Times New Roman" pitchFamily="18" charset="0"/>
            </a:endParaRPr>
          </a:p>
        </p:txBody>
      </p:sp>
      <p:sp>
        <p:nvSpPr>
          <p:cNvPr id="62467" name="Rectangle 2"/>
          <p:cNvSpPr>
            <a:spLocks noGrp="1" noRot="1" noChangeAspect="1" noChangeArrowheads="1" noTextEdit="1"/>
          </p:cNvSpPr>
          <p:nvPr>
            <p:ph type="sldImg"/>
          </p:nvPr>
        </p:nvSpPr>
        <p:spPr>
          <a:xfrm>
            <a:off x="1143000" y="685800"/>
            <a:ext cx="4573588" cy="3430588"/>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63491" name="Rectangle 3"/>
          <p:cNvSpPr>
            <a:spLocks noGrp="1" noChangeArrowheads="1"/>
          </p:cNvSpPr>
          <p:nvPr>
            <p:ph type="body" idx="1"/>
          </p:nvPr>
        </p:nvSpPr>
        <p:spPr>
          <a:xfrm>
            <a:off x="914508" y="4344607"/>
            <a:ext cx="5028986" cy="4113556"/>
          </a:xfrm>
          <a:solidFill>
            <a:srgbClr val="FFFFFF"/>
          </a:solidFill>
          <a:ln>
            <a:solidFill>
              <a:srgbClr val="000000"/>
            </a:solidFill>
          </a:ln>
        </p:spPr>
        <p:txBody>
          <a:bodyPr lIns="91412" tIns="45705" rIns="91412" bIns="45705"/>
          <a:lstStyle/>
          <a:p>
            <a:endParaRPr lang="it-IT" alt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63491" name="Rectangle 3"/>
          <p:cNvSpPr>
            <a:spLocks noGrp="1" noChangeArrowheads="1"/>
          </p:cNvSpPr>
          <p:nvPr>
            <p:ph type="body" idx="1"/>
          </p:nvPr>
        </p:nvSpPr>
        <p:spPr>
          <a:xfrm>
            <a:off x="914508" y="4344607"/>
            <a:ext cx="5028986" cy="4113556"/>
          </a:xfrm>
          <a:solidFill>
            <a:srgbClr val="FFFFFF"/>
          </a:solidFill>
          <a:ln>
            <a:solidFill>
              <a:srgbClr val="000000"/>
            </a:solidFill>
          </a:ln>
        </p:spPr>
        <p:txBody>
          <a:bodyPr lIns="91412" tIns="45705" rIns="91412" bIns="45705"/>
          <a:lstStyle/>
          <a:p>
            <a:endParaRPr lang="it-IT" alt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63491" name="Rectangle 3"/>
          <p:cNvSpPr>
            <a:spLocks noGrp="1" noChangeArrowheads="1"/>
          </p:cNvSpPr>
          <p:nvPr>
            <p:ph type="body" idx="1"/>
          </p:nvPr>
        </p:nvSpPr>
        <p:spPr>
          <a:xfrm>
            <a:off x="914508" y="4344607"/>
            <a:ext cx="5028986" cy="4113556"/>
          </a:xfrm>
          <a:solidFill>
            <a:srgbClr val="FFFFFF"/>
          </a:solidFill>
          <a:ln>
            <a:solidFill>
              <a:srgbClr val="000000"/>
            </a:solidFill>
          </a:ln>
        </p:spPr>
        <p:txBody>
          <a:bodyPr lIns="91412" tIns="45705" rIns="91412" bIns="45705"/>
          <a:lstStyle/>
          <a:p>
            <a:endParaRPr lang="it-IT" alt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63491" name="Rectangle 3"/>
          <p:cNvSpPr>
            <a:spLocks noGrp="1" noChangeArrowheads="1"/>
          </p:cNvSpPr>
          <p:nvPr>
            <p:ph type="body" idx="1"/>
          </p:nvPr>
        </p:nvSpPr>
        <p:spPr>
          <a:xfrm>
            <a:off x="914508" y="4344607"/>
            <a:ext cx="5028986" cy="4113556"/>
          </a:xfrm>
          <a:solidFill>
            <a:srgbClr val="FFFFFF"/>
          </a:solidFill>
          <a:ln>
            <a:solidFill>
              <a:srgbClr val="000000"/>
            </a:solidFill>
          </a:ln>
        </p:spPr>
        <p:txBody>
          <a:bodyPr lIns="91412" tIns="45705" rIns="91412" bIns="45705"/>
          <a:lstStyle/>
          <a:p>
            <a:endParaRPr lang="it-IT" alt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64515" name="Rectangle 3"/>
          <p:cNvSpPr>
            <a:spLocks noGrp="1" noChangeArrowheads="1"/>
          </p:cNvSpPr>
          <p:nvPr>
            <p:ph type="body" idx="1"/>
          </p:nvPr>
        </p:nvSpPr>
        <p:spPr>
          <a:xfrm>
            <a:off x="914508" y="4344607"/>
            <a:ext cx="5028986" cy="4113556"/>
          </a:xfrm>
          <a:solidFill>
            <a:srgbClr val="FFFFFF"/>
          </a:solidFill>
          <a:ln>
            <a:solidFill>
              <a:srgbClr val="000000"/>
            </a:solidFill>
          </a:ln>
        </p:spPr>
        <p:txBody>
          <a:bodyPr lIns="91412" tIns="45705" rIns="91412" bIns="45705"/>
          <a:lstStyle/>
          <a:p>
            <a:endParaRPr lang="it-IT" alt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1600">
                <a:solidFill>
                  <a:schemeClr val="tx1"/>
                </a:solidFill>
                <a:latin typeface="Tahoma" pitchFamily="34" charset="0"/>
              </a:defRPr>
            </a:lvl1pPr>
            <a:lvl2pPr marL="742950" indent="-285750" defTabSz="915988" eaLnBrk="0" hangingPunct="0">
              <a:defRPr sz="1600">
                <a:solidFill>
                  <a:schemeClr val="tx1"/>
                </a:solidFill>
                <a:latin typeface="Tahoma" pitchFamily="34" charset="0"/>
              </a:defRPr>
            </a:lvl2pPr>
            <a:lvl3pPr marL="1143000" indent="-228600" defTabSz="915988" eaLnBrk="0" hangingPunct="0">
              <a:defRPr sz="1600">
                <a:solidFill>
                  <a:schemeClr val="tx1"/>
                </a:solidFill>
                <a:latin typeface="Tahoma" pitchFamily="34" charset="0"/>
              </a:defRPr>
            </a:lvl3pPr>
            <a:lvl4pPr marL="1600200" indent="-228600" defTabSz="915988" eaLnBrk="0" hangingPunct="0">
              <a:defRPr sz="1600">
                <a:solidFill>
                  <a:schemeClr val="tx1"/>
                </a:solidFill>
                <a:latin typeface="Tahoma" pitchFamily="34" charset="0"/>
              </a:defRPr>
            </a:lvl4pPr>
            <a:lvl5pPr marL="2057400" indent="-228600" defTabSz="915988" eaLnBrk="0" hangingPunct="0">
              <a:defRPr sz="1600">
                <a:solidFill>
                  <a:schemeClr val="tx1"/>
                </a:solidFill>
                <a:latin typeface="Tahoma" pitchFamily="34" charset="0"/>
              </a:defRPr>
            </a:lvl5pPr>
            <a:lvl6pPr marL="2514600" indent="-228600" algn="just" defTabSz="915988"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defTabSz="915988"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defTabSz="915988"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defTabSz="915988"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fld id="{7764F893-443A-4C52-BA6C-92158A92F0DF}" type="slidenum">
              <a:rPr lang="it-IT" altLang="it-IT" sz="1300" smtClean="0">
                <a:latin typeface="Times New Roman" pitchFamily="18" charset="0"/>
              </a:rPr>
              <a:pPr eaLnBrk="1" hangingPunct="1"/>
              <a:t>5</a:t>
            </a:fld>
            <a:endParaRPr lang="it-IT" altLang="it-IT" sz="1300" smtClean="0">
              <a:latin typeface="Times New Roman" pitchFamily="18" charset="0"/>
            </a:endParaRPr>
          </a:p>
        </p:txBody>
      </p:sp>
      <p:sp>
        <p:nvSpPr>
          <p:cNvPr id="52227" name="Rectangle 2"/>
          <p:cNvSpPr>
            <a:spLocks noGrp="1" noRot="1" noChangeAspect="1" noChangeArrowheads="1" noTextEdit="1"/>
          </p:cNvSpPr>
          <p:nvPr>
            <p:ph type="sldImg"/>
          </p:nvPr>
        </p:nvSpPr>
        <p:spPr>
          <a:xfrm>
            <a:off x="1143000" y="685800"/>
            <a:ext cx="4573588" cy="3430588"/>
          </a:xfrm>
          <a:ln/>
        </p:spPr>
      </p:sp>
      <p:sp>
        <p:nvSpPr>
          <p:cNvPr id="52228" name="Rectangle 3"/>
          <p:cNvSpPr>
            <a:spLocks noGrp="1" noChangeArrowheads="1"/>
          </p:cNvSpPr>
          <p:nvPr>
            <p:ph type="body" idx="1"/>
          </p:nvPr>
        </p:nvSpPr>
        <p:spPr>
          <a:xfrm>
            <a:off x="914508" y="4344607"/>
            <a:ext cx="5028986" cy="41135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66563" name="Rectangle 3"/>
          <p:cNvSpPr>
            <a:spLocks noGrp="1" noChangeArrowheads="1"/>
          </p:cNvSpPr>
          <p:nvPr>
            <p:ph type="body" idx="1"/>
          </p:nvPr>
        </p:nvSpPr>
        <p:spPr>
          <a:xfrm>
            <a:off x="914508" y="4344607"/>
            <a:ext cx="5028986" cy="4113556"/>
          </a:xfrm>
          <a:solidFill>
            <a:srgbClr val="FFFFFF"/>
          </a:solidFill>
          <a:ln>
            <a:solidFill>
              <a:srgbClr val="000000"/>
            </a:solidFill>
          </a:ln>
        </p:spPr>
        <p:txBody>
          <a:bodyPr lIns="91412" tIns="45705" rIns="91412" bIns="45705"/>
          <a:lstStyle/>
          <a:p>
            <a:endParaRPr lang="it-IT" alt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5453" y="8686288"/>
            <a:ext cx="2972547" cy="4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nchor="b"/>
          <a:lstStyle>
            <a:lvl1pPr defTabSz="912813" eaLnBrk="0" hangingPunct="0">
              <a:defRPr sz="1600">
                <a:solidFill>
                  <a:schemeClr val="tx1"/>
                </a:solidFill>
                <a:latin typeface="Tahoma" pitchFamily="34" charset="0"/>
              </a:defRPr>
            </a:lvl1pPr>
            <a:lvl2pPr marL="742950" indent="-285750" defTabSz="912813" eaLnBrk="0" hangingPunct="0">
              <a:defRPr sz="1600">
                <a:solidFill>
                  <a:schemeClr val="tx1"/>
                </a:solidFill>
                <a:latin typeface="Tahoma" pitchFamily="34" charset="0"/>
              </a:defRPr>
            </a:lvl2pPr>
            <a:lvl3pPr marL="1143000" indent="-228600" defTabSz="912813" eaLnBrk="0" hangingPunct="0">
              <a:defRPr sz="1600">
                <a:solidFill>
                  <a:schemeClr val="tx1"/>
                </a:solidFill>
                <a:latin typeface="Tahoma" pitchFamily="34" charset="0"/>
              </a:defRPr>
            </a:lvl3pPr>
            <a:lvl4pPr marL="1600200" indent="-228600" defTabSz="912813" eaLnBrk="0" hangingPunct="0">
              <a:defRPr sz="1600">
                <a:solidFill>
                  <a:schemeClr val="tx1"/>
                </a:solidFill>
                <a:latin typeface="Tahoma" pitchFamily="34" charset="0"/>
              </a:defRPr>
            </a:lvl4pPr>
            <a:lvl5pPr marL="2057400" indent="-228600" defTabSz="912813" eaLnBrk="0" hangingPunct="0">
              <a:defRPr sz="1600">
                <a:solidFill>
                  <a:schemeClr val="tx1"/>
                </a:solidFill>
                <a:latin typeface="Tahoma" pitchFamily="34" charset="0"/>
              </a:defRPr>
            </a:lvl5pPr>
            <a:lvl6pPr marL="2514600" indent="-228600" algn="just" defTabSz="912813"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defTabSz="912813"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defTabSz="912813"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defTabSz="912813" eaLnBrk="0" fontAlgn="base" hangingPunct="0">
              <a:lnSpc>
                <a:spcPct val="90000"/>
              </a:lnSpc>
              <a:spcBef>
                <a:spcPct val="20000"/>
              </a:spcBef>
              <a:spcAft>
                <a:spcPct val="0"/>
              </a:spcAft>
              <a:defRPr sz="1600">
                <a:solidFill>
                  <a:schemeClr val="tx1"/>
                </a:solidFill>
                <a:latin typeface="Tahoma" pitchFamily="34" charset="0"/>
              </a:defRPr>
            </a:lvl9pPr>
          </a:lstStyle>
          <a:p>
            <a:pPr algn="r"/>
            <a:fld id="{A9FCBA0A-963D-4F3A-BF2B-C47B075A6B29}" type="slidenum">
              <a:rPr lang="it-IT" altLang="it-IT" sz="1100"/>
              <a:pPr algn="r"/>
              <a:t>48</a:t>
            </a:fld>
            <a:endParaRPr lang="it-IT" altLang="it-IT" sz="1100"/>
          </a:p>
        </p:txBody>
      </p:sp>
      <p:sp>
        <p:nvSpPr>
          <p:cNvPr id="69635"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69636" name="Rectangle 3"/>
          <p:cNvSpPr>
            <a:spLocks noGrp="1" noChangeArrowheads="1"/>
          </p:cNvSpPr>
          <p:nvPr>
            <p:ph type="body" idx="1"/>
          </p:nvPr>
        </p:nvSpPr>
        <p:spPr>
          <a:xfrm>
            <a:off x="912906" y="4344607"/>
            <a:ext cx="5032190" cy="4113556"/>
          </a:xfrm>
          <a:solidFill>
            <a:srgbClr val="FFFFFF"/>
          </a:solidFill>
          <a:ln>
            <a:solidFill>
              <a:srgbClr val="000000"/>
            </a:solidFill>
          </a:ln>
        </p:spPr>
        <p:txBody>
          <a:bodyPr/>
          <a:lstStyle/>
          <a:p>
            <a:pPr eaLnBrk="1" hangingPunct="1"/>
            <a:endParaRPr lang="it-IT" alt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53251" name="Rectangle 3"/>
          <p:cNvSpPr>
            <a:spLocks noGrp="1" noChangeArrowheads="1"/>
          </p:cNvSpPr>
          <p:nvPr>
            <p:ph type="body" idx="1"/>
          </p:nvPr>
        </p:nvSpPr>
        <p:spPr>
          <a:xfrm>
            <a:off x="914508" y="4344607"/>
            <a:ext cx="5028986" cy="4113556"/>
          </a:xfrm>
          <a:solidFill>
            <a:srgbClr val="FFFFFF"/>
          </a:solidFill>
          <a:ln>
            <a:solidFill>
              <a:srgbClr val="000000"/>
            </a:solidFill>
          </a:ln>
        </p:spPr>
        <p:txBody>
          <a:bodyPr lIns="91412" tIns="45705" rIns="91412" bIns="45705"/>
          <a:lstStyle/>
          <a:p>
            <a:endParaRPr lang="it-IT" alt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1600">
                <a:solidFill>
                  <a:schemeClr val="tx1"/>
                </a:solidFill>
                <a:latin typeface="Tahoma" pitchFamily="34" charset="0"/>
              </a:defRPr>
            </a:lvl1pPr>
            <a:lvl2pPr marL="742950" indent="-285750" defTabSz="915988" eaLnBrk="0" hangingPunct="0">
              <a:defRPr sz="1600">
                <a:solidFill>
                  <a:schemeClr val="tx1"/>
                </a:solidFill>
                <a:latin typeface="Tahoma" pitchFamily="34" charset="0"/>
              </a:defRPr>
            </a:lvl2pPr>
            <a:lvl3pPr marL="1143000" indent="-228600" defTabSz="915988" eaLnBrk="0" hangingPunct="0">
              <a:defRPr sz="1600">
                <a:solidFill>
                  <a:schemeClr val="tx1"/>
                </a:solidFill>
                <a:latin typeface="Tahoma" pitchFamily="34" charset="0"/>
              </a:defRPr>
            </a:lvl3pPr>
            <a:lvl4pPr marL="1600200" indent="-228600" defTabSz="915988" eaLnBrk="0" hangingPunct="0">
              <a:defRPr sz="1600">
                <a:solidFill>
                  <a:schemeClr val="tx1"/>
                </a:solidFill>
                <a:latin typeface="Tahoma" pitchFamily="34" charset="0"/>
              </a:defRPr>
            </a:lvl4pPr>
            <a:lvl5pPr marL="2057400" indent="-228600" defTabSz="915988" eaLnBrk="0" hangingPunct="0">
              <a:defRPr sz="1600">
                <a:solidFill>
                  <a:schemeClr val="tx1"/>
                </a:solidFill>
                <a:latin typeface="Tahoma" pitchFamily="34" charset="0"/>
              </a:defRPr>
            </a:lvl5pPr>
            <a:lvl6pPr marL="2514600" indent="-228600" algn="just" defTabSz="915988"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defTabSz="915988"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defTabSz="915988"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defTabSz="915988"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fld id="{7764F893-443A-4C52-BA6C-92158A92F0DF}" type="slidenum">
              <a:rPr lang="it-IT" altLang="it-IT" sz="1300" smtClean="0">
                <a:latin typeface="Times New Roman" pitchFamily="18" charset="0"/>
              </a:rPr>
              <a:pPr eaLnBrk="1" hangingPunct="1"/>
              <a:t>7</a:t>
            </a:fld>
            <a:endParaRPr lang="it-IT" altLang="it-IT" sz="1300" smtClean="0">
              <a:latin typeface="Times New Roman" pitchFamily="18" charset="0"/>
            </a:endParaRPr>
          </a:p>
        </p:txBody>
      </p:sp>
      <p:sp>
        <p:nvSpPr>
          <p:cNvPr id="52227" name="Rectangle 2"/>
          <p:cNvSpPr>
            <a:spLocks noGrp="1" noRot="1" noChangeAspect="1" noChangeArrowheads="1" noTextEdit="1"/>
          </p:cNvSpPr>
          <p:nvPr>
            <p:ph type="sldImg"/>
          </p:nvPr>
        </p:nvSpPr>
        <p:spPr>
          <a:xfrm>
            <a:off x="1143000" y="685800"/>
            <a:ext cx="4573588" cy="3430588"/>
          </a:xfrm>
          <a:ln/>
        </p:spPr>
      </p:sp>
      <p:sp>
        <p:nvSpPr>
          <p:cNvPr id="52228" name="Rectangle 3"/>
          <p:cNvSpPr>
            <a:spLocks noGrp="1" noChangeArrowheads="1"/>
          </p:cNvSpPr>
          <p:nvPr>
            <p:ph type="body" idx="1"/>
          </p:nvPr>
        </p:nvSpPr>
        <p:spPr>
          <a:xfrm>
            <a:off x="914508" y="4344607"/>
            <a:ext cx="5028986" cy="41135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1600">
                <a:solidFill>
                  <a:schemeClr val="tx1"/>
                </a:solidFill>
                <a:latin typeface="Tahoma" pitchFamily="34" charset="0"/>
              </a:defRPr>
            </a:lvl1pPr>
            <a:lvl2pPr marL="742950" indent="-285750" defTabSz="915988" eaLnBrk="0" hangingPunct="0">
              <a:defRPr sz="1600">
                <a:solidFill>
                  <a:schemeClr val="tx1"/>
                </a:solidFill>
                <a:latin typeface="Tahoma" pitchFamily="34" charset="0"/>
              </a:defRPr>
            </a:lvl2pPr>
            <a:lvl3pPr marL="1143000" indent="-228600" defTabSz="915988" eaLnBrk="0" hangingPunct="0">
              <a:defRPr sz="1600">
                <a:solidFill>
                  <a:schemeClr val="tx1"/>
                </a:solidFill>
                <a:latin typeface="Tahoma" pitchFamily="34" charset="0"/>
              </a:defRPr>
            </a:lvl3pPr>
            <a:lvl4pPr marL="1600200" indent="-228600" defTabSz="915988" eaLnBrk="0" hangingPunct="0">
              <a:defRPr sz="1600">
                <a:solidFill>
                  <a:schemeClr val="tx1"/>
                </a:solidFill>
                <a:latin typeface="Tahoma" pitchFamily="34" charset="0"/>
              </a:defRPr>
            </a:lvl4pPr>
            <a:lvl5pPr marL="2057400" indent="-228600" defTabSz="915988" eaLnBrk="0" hangingPunct="0">
              <a:defRPr sz="1600">
                <a:solidFill>
                  <a:schemeClr val="tx1"/>
                </a:solidFill>
                <a:latin typeface="Tahoma" pitchFamily="34" charset="0"/>
              </a:defRPr>
            </a:lvl5pPr>
            <a:lvl6pPr marL="2514600" indent="-228600" algn="just" defTabSz="915988"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defTabSz="915988"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defTabSz="915988"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defTabSz="915988"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fld id="{7764F893-443A-4C52-BA6C-92158A92F0DF}" type="slidenum">
              <a:rPr lang="it-IT" altLang="it-IT" sz="1300" smtClean="0">
                <a:latin typeface="Times New Roman" pitchFamily="18" charset="0"/>
              </a:rPr>
              <a:pPr eaLnBrk="1" hangingPunct="1"/>
              <a:t>8</a:t>
            </a:fld>
            <a:endParaRPr lang="it-IT" altLang="it-IT" sz="1300" smtClean="0">
              <a:latin typeface="Times New Roman" pitchFamily="18" charset="0"/>
            </a:endParaRPr>
          </a:p>
        </p:txBody>
      </p:sp>
      <p:sp>
        <p:nvSpPr>
          <p:cNvPr id="52227" name="Rectangle 2"/>
          <p:cNvSpPr>
            <a:spLocks noGrp="1" noRot="1" noChangeAspect="1" noChangeArrowheads="1" noTextEdit="1"/>
          </p:cNvSpPr>
          <p:nvPr>
            <p:ph type="sldImg"/>
          </p:nvPr>
        </p:nvSpPr>
        <p:spPr>
          <a:xfrm>
            <a:off x="1143000" y="685800"/>
            <a:ext cx="4573588" cy="3430588"/>
          </a:xfrm>
          <a:ln/>
        </p:spPr>
      </p:sp>
      <p:sp>
        <p:nvSpPr>
          <p:cNvPr id="52228" name="Rectangle 3"/>
          <p:cNvSpPr>
            <a:spLocks noGrp="1" noChangeArrowheads="1"/>
          </p:cNvSpPr>
          <p:nvPr>
            <p:ph type="body" idx="1"/>
          </p:nvPr>
        </p:nvSpPr>
        <p:spPr>
          <a:xfrm>
            <a:off x="914508" y="4344607"/>
            <a:ext cx="5028986" cy="41135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1600">
                <a:solidFill>
                  <a:schemeClr val="tx1"/>
                </a:solidFill>
                <a:latin typeface="Tahoma" pitchFamily="34" charset="0"/>
              </a:defRPr>
            </a:lvl1pPr>
            <a:lvl2pPr marL="742950" indent="-285750" defTabSz="915988" eaLnBrk="0" hangingPunct="0">
              <a:defRPr sz="1600">
                <a:solidFill>
                  <a:schemeClr val="tx1"/>
                </a:solidFill>
                <a:latin typeface="Tahoma" pitchFamily="34" charset="0"/>
              </a:defRPr>
            </a:lvl2pPr>
            <a:lvl3pPr marL="1143000" indent="-228600" defTabSz="915988" eaLnBrk="0" hangingPunct="0">
              <a:defRPr sz="1600">
                <a:solidFill>
                  <a:schemeClr val="tx1"/>
                </a:solidFill>
                <a:latin typeface="Tahoma" pitchFamily="34" charset="0"/>
              </a:defRPr>
            </a:lvl3pPr>
            <a:lvl4pPr marL="1600200" indent="-228600" defTabSz="915988" eaLnBrk="0" hangingPunct="0">
              <a:defRPr sz="1600">
                <a:solidFill>
                  <a:schemeClr val="tx1"/>
                </a:solidFill>
                <a:latin typeface="Tahoma" pitchFamily="34" charset="0"/>
              </a:defRPr>
            </a:lvl4pPr>
            <a:lvl5pPr marL="2057400" indent="-228600" defTabSz="915988" eaLnBrk="0" hangingPunct="0">
              <a:defRPr sz="1600">
                <a:solidFill>
                  <a:schemeClr val="tx1"/>
                </a:solidFill>
                <a:latin typeface="Tahoma" pitchFamily="34" charset="0"/>
              </a:defRPr>
            </a:lvl5pPr>
            <a:lvl6pPr marL="2514600" indent="-228600" algn="just" defTabSz="915988"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defTabSz="915988"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defTabSz="915988"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defTabSz="915988"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fld id="{7764F893-443A-4C52-BA6C-92158A92F0DF}" type="slidenum">
              <a:rPr lang="it-IT" altLang="it-IT" sz="1300" smtClean="0">
                <a:latin typeface="Times New Roman" pitchFamily="18" charset="0"/>
              </a:rPr>
              <a:pPr eaLnBrk="1" hangingPunct="1"/>
              <a:t>9</a:t>
            </a:fld>
            <a:endParaRPr lang="it-IT" altLang="it-IT" sz="1300" smtClean="0">
              <a:latin typeface="Times New Roman" pitchFamily="18" charset="0"/>
            </a:endParaRPr>
          </a:p>
        </p:txBody>
      </p:sp>
      <p:sp>
        <p:nvSpPr>
          <p:cNvPr id="52227" name="Rectangle 2"/>
          <p:cNvSpPr>
            <a:spLocks noGrp="1" noRot="1" noChangeAspect="1" noChangeArrowheads="1" noTextEdit="1"/>
          </p:cNvSpPr>
          <p:nvPr>
            <p:ph type="sldImg"/>
          </p:nvPr>
        </p:nvSpPr>
        <p:spPr>
          <a:xfrm>
            <a:off x="1143000" y="685800"/>
            <a:ext cx="4573588" cy="3430588"/>
          </a:xfrm>
          <a:ln/>
        </p:spPr>
      </p:sp>
      <p:sp>
        <p:nvSpPr>
          <p:cNvPr id="52228" name="Rectangle 3"/>
          <p:cNvSpPr>
            <a:spLocks noGrp="1" noChangeArrowheads="1"/>
          </p:cNvSpPr>
          <p:nvPr>
            <p:ph type="body" idx="1"/>
          </p:nvPr>
        </p:nvSpPr>
        <p:spPr>
          <a:xfrm>
            <a:off x="914508" y="4344607"/>
            <a:ext cx="5028986" cy="41135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54275" name="Rectangle 3"/>
          <p:cNvSpPr>
            <a:spLocks noGrp="1" noChangeArrowheads="1"/>
          </p:cNvSpPr>
          <p:nvPr>
            <p:ph type="body" idx="1"/>
          </p:nvPr>
        </p:nvSpPr>
        <p:spPr>
          <a:xfrm>
            <a:off x="914508" y="4344607"/>
            <a:ext cx="5028986" cy="4113556"/>
          </a:xfrm>
          <a:solidFill>
            <a:srgbClr val="FFFFFF"/>
          </a:solidFill>
          <a:ln>
            <a:solidFill>
              <a:srgbClr val="000000"/>
            </a:solidFill>
          </a:ln>
        </p:spPr>
        <p:txBody>
          <a:bodyPr lIns="91412" tIns="45705" rIns="91412" bIns="45705"/>
          <a:lstStyle/>
          <a:p>
            <a:endParaRPr lang="it-IT" alt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55299" name="Rectangle 3"/>
          <p:cNvSpPr>
            <a:spLocks noGrp="1" noChangeArrowheads="1"/>
          </p:cNvSpPr>
          <p:nvPr>
            <p:ph type="body" idx="1"/>
          </p:nvPr>
        </p:nvSpPr>
        <p:spPr>
          <a:xfrm>
            <a:off x="914508" y="4344607"/>
            <a:ext cx="5028986" cy="4113556"/>
          </a:xfrm>
          <a:solidFill>
            <a:srgbClr val="FFFFFF"/>
          </a:solidFill>
          <a:ln>
            <a:solidFill>
              <a:srgbClr val="000000"/>
            </a:solidFill>
          </a:ln>
        </p:spPr>
        <p:txBody>
          <a:bodyPr lIns="91412" tIns="45705" rIns="91412" bIns="45705"/>
          <a:lstStyle/>
          <a:p>
            <a:endParaRPr lang="it-IT" alt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56323" name="Rectangle 3"/>
          <p:cNvSpPr>
            <a:spLocks noGrp="1" noChangeArrowheads="1"/>
          </p:cNvSpPr>
          <p:nvPr>
            <p:ph type="body" idx="1"/>
          </p:nvPr>
        </p:nvSpPr>
        <p:spPr>
          <a:xfrm>
            <a:off x="914508" y="4344607"/>
            <a:ext cx="5028986" cy="4113556"/>
          </a:xfrm>
          <a:solidFill>
            <a:srgbClr val="FFFFFF"/>
          </a:solidFill>
          <a:ln>
            <a:solidFill>
              <a:srgbClr val="000000"/>
            </a:solidFill>
          </a:ln>
        </p:spPr>
        <p:txBody>
          <a:bodyPr lIns="91412" tIns="45705" rIns="91412" bIns="45705"/>
          <a:lstStyle/>
          <a:p>
            <a:endParaRPr lang="it-IT"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04/10/13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04/10/13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04/10/13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6"/>
            <a:ext cx="7772400" cy="1197764"/>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07465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2530039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986205" y="862014"/>
            <a:ext cx="7171592" cy="1197764"/>
          </a:xfr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1116624" y="1982789"/>
            <a:ext cx="7171592" cy="277358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133055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435" y="4406901"/>
            <a:ext cx="7772400" cy="1362075"/>
          </a:xfrm>
        </p:spPr>
        <p:txBody>
          <a:bodyPr/>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435" y="4009355"/>
            <a:ext cx="7772400" cy="39754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411910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986205" y="862014"/>
            <a:ext cx="7171592" cy="1197764"/>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116624" y="1982789"/>
            <a:ext cx="3515458" cy="31367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772758" y="1982789"/>
            <a:ext cx="3515457" cy="31367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122929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43766"/>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977111"/>
            <a:ext cx="4040066" cy="11977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066" cy="24904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270" y="977111"/>
            <a:ext cx="4041531" cy="11977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270" y="2174875"/>
            <a:ext cx="4041531" cy="24904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698876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986205" y="862014"/>
            <a:ext cx="7171592" cy="1197764"/>
          </a:xfrm>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481547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288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422002"/>
            <a:ext cx="3008435" cy="1013098"/>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538" y="273051"/>
            <a:ext cx="5111262" cy="32660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1"/>
            <a:ext cx="3008435" cy="5206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2912599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04/10/13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166" y="4969793"/>
            <a:ext cx="5486400" cy="397545"/>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166" y="612775"/>
            <a:ext cx="5486400" cy="58221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166" y="5367338"/>
            <a:ext cx="5486400" cy="3052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3402258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986205" y="862014"/>
            <a:ext cx="7171592" cy="1197764"/>
          </a:xfr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149642" y="1982789"/>
            <a:ext cx="10437858" cy="22811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416226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443479" y="862013"/>
            <a:ext cx="1844737" cy="33782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163919" y="862013"/>
            <a:ext cx="4159217" cy="33782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169280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387728383"/>
      </p:ext>
    </p:extLst>
  </p:cSld>
  <p:clrMapOvr>
    <a:masterClrMapping/>
  </p:clrMapOvr>
  <p:transition xmlns:p14="http://schemas.microsoft.com/office/powerpoint/2010/mai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04/10/13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F49D355-16BD-4E45-BD9A-5EA878CF7CBD}" type="datetimeFigureOut">
              <a:rPr lang="it-IT" smtClean="0"/>
              <a:t>04/10/13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F49D355-16BD-4E45-BD9A-5EA878CF7CBD}" type="datetimeFigureOut">
              <a:rPr lang="it-IT" smtClean="0"/>
              <a:t>04/10/13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F49D355-16BD-4E45-BD9A-5EA878CF7CBD}" type="datetimeFigureOut">
              <a:rPr lang="it-IT" smtClean="0"/>
              <a:t>04/10/13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t>04/10/13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04/10/13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04/10/13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t>04/10/13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86205" y="862014"/>
            <a:ext cx="7171592"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spAutoFit/>
          </a:bodyPr>
          <a:lstStyle/>
          <a:p>
            <a:pPr lvl="0"/>
            <a:r>
              <a:rPr lang="it-IT" altLang="it-IT" smtClean="0"/>
              <a:t>Click to edit Master title style</a:t>
            </a:r>
          </a:p>
        </p:txBody>
      </p:sp>
      <p:sp>
        <p:nvSpPr>
          <p:cNvPr id="1027" name="Rectangle 3"/>
          <p:cNvSpPr>
            <a:spLocks noGrp="1" noChangeArrowheads="1"/>
          </p:cNvSpPr>
          <p:nvPr>
            <p:ph type="body" idx="1"/>
          </p:nvPr>
        </p:nvSpPr>
        <p:spPr bwMode="auto">
          <a:xfrm>
            <a:off x="1116624" y="1982789"/>
            <a:ext cx="7171592" cy="22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spAutoFit/>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Tree>
    <p:extLst>
      <p:ext uri="{BB962C8B-B14F-4D97-AF65-F5344CB8AC3E}">
        <p14:creationId xmlns:p14="http://schemas.microsoft.com/office/powerpoint/2010/main" val="1408695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762000" rtl="0" eaLnBrk="0" fontAlgn="base" hangingPunct="0">
        <a:spcBef>
          <a:spcPct val="0"/>
        </a:spcBef>
        <a:spcAft>
          <a:spcPct val="0"/>
        </a:spcAft>
        <a:defRPr sz="3600">
          <a:solidFill>
            <a:schemeClr val="tx2"/>
          </a:solidFill>
          <a:latin typeface="+mj-lt"/>
          <a:ea typeface="+mj-ea"/>
          <a:cs typeface="+mj-cs"/>
        </a:defRPr>
      </a:lvl1pPr>
      <a:lvl2pPr algn="ctr" defTabSz="762000" rtl="0" eaLnBrk="0" fontAlgn="base" hangingPunct="0">
        <a:spcBef>
          <a:spcPct val="0"/>
        </a:spcBef>
        <a:spcAft>
          <a:spcPct val="0"/>
        </a:spcAft>
        <a:defRPr sz="3600">
          <a:solidFill>
            <a:schemeClr val="tx2"/>
          </a:solidFill>
          <a:latin typeface="Arial" charset="0"/>
        </a:defRPr>
      </a:lvl2pPr>
      <a:lvl3pPr algn="ctr" defTabSz="762000" rtl="0" eaLnBrk="0" fontAlgn="base" hangingPunct="0">
        <a:spcBef>
          <a:spcPct val="0"/>
        </a:spcBef>
        <a:spcAft>
          <a:spcPct val="0"/>
        </a:spcAft>
        <a:defRPr sz="3600">
          <a:solidFill>
            <a:schemeClr val="tx2"/>
          </a:solidFill>
          <a:latin typeface="Arial" charset="0"/>
        </a:defRPr>
      </a:lvl3pPr>
      <a:lvl4pPr algn="ctr" defTabSz="762000" rtl="0" eaLnBrk="0" fontAlgn="base" hangingPunct="0">
        <a:spcBef>
          <a:spcPct val="0"/>
        </a:spcBef>
        <a:spcAft>
          <a:spcPct val="0"/>
        </a:spcAft>
        <a:defRPr sz="3600">
          <a:solidFill>
            <a:schemeClr val="tx2"/>
          </a:solidFill>
          <a:latin typeface="Arial" charset="0"/>
        </a:defRPr>
      </a:lvl4pPr>
      <a:lvl5pPr algn="ctr" defTabSz="762000" rtl="0" eaLnBrk="0" fontAlgn="base" hangingPunct="0">
        <a:spcBef>
          <a:spcPct val="0"/>
        </a:spcBef>
        <a:spcAft>
          <a:spcPct val="0"/>
        </a:spcAft>
        <a:defRPr sz="3600">
          <a:solidFill>
            <a:schemeClr val="tx2"/>
          </a:solidFill>
          <a:latin typeface="Arial" charset="0"/>
        </a:defRPr>
      </a:lvl5pPr>
      <a:lvl6pPr marL="457200" algn="ctr" defTabSz="762000" rtl="0" eaLnBrk="0" fontAlgn="base" hangingPunct="0">
        <a:spcBef>
          <a:spcPct val="0"/>
        </a:spcBef>
        <a:spcAft>
          <a:spcPct val="0"/>
        </a:spcAft>
        <a:defRPr sz="3600">
          <a:solidFill>
            <a:schemeClr val="tx2"/>
          </a:solidFill>
          <a:latin typeface="Arial" charset="0"/>
        </a:defRPr>
      </a:lvl6pPr>
      <a:lvl7pPr marL="914400" algn="ctr" defTabSz="762000" rtl="0" eaLnBrk="0" fontAlgn="base" hangingPunct="0">
        <a:spcBef>
          <a:spcPct val="0"/>
        </a:spcBef>
        <a:spcAft>
          <a:spcPct val="0"/>
        </a:spcAft>
        <a:defRPr sz="3600">
          <a:solidFill>
            <a:schemeClr val="tx2"/>
          </a:solidFill>
          <a:latin typeface="Arial" charset="0"/>
        </a:defRPr>
      </a:lvl7pPr>
      <a:lvl8pPr marL="1371600" algn="ctr" defTabSz="762000" rtl="0" eaLnBrk="0" fontAlgn="base" hangingPunct="0">
        <a:spcBef>
          <a:spcPct val="0"/>
        </a:spcBef>
        <a:spcAft>
          <a:spcPct val="0"/>
        </a:spcAft>
        <a:defRPr sz="3600">
          <a:solidFill>
            <a:schemeClr val="tx2"/>
          </a:solidFill>
          <a:latin typeface="Arial" charset="0"/>
        </a:defRPr>
      </a:lvl8pPr>
      <a:lvl9pPr marL="1828800" algn="ctr" defTabSz="762000" rtl="0" eaLnBrk="0" fontAlgn="base" hangingPunct="0">
        <a:spcBef>
          <a:spcPct val="0"/>
        </a:spcBef>
        <a:spcAft>
          <a:spcPct val="0"/>
        </a:spcAft>
        <a:defRPr sz="3600">
          <a:solidFill>
            <a:schemeClr val="tx2"/>
          </a:solidFill>
          <a:latin typeface="Arial" charset="0"/>
        </a:defRPr>
      </a:lvl9pPr>
    </p:titleStyle>
    <p:body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6.jpe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hyperlink" Target="http://www.leoniparma.it/images.asp?itemid=303&amp;proparent=201&amp;lng=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3" Type="http://schemas.openxmlformats.org/officeDocument/2006/relationships/image" Target="../media/image24.wmf"/><Relationship Id="rId4" Type="http://schemas.openxmlformats.org/officeDocument/2006/relationships/image" Target="../media/image25.png"/><Relationship Id="rId5" Type="http://schemas.openxmlformats.org/officeDocument/2006/relationships/image" Target="../media/image26.wmf"/><Relationship Id="rId1" Type="http://schemas.openxmlformats.org/officeDocument/2006/relationships/slideLayout" Target="../slideLayouts/slideLayout18.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png"/><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1.bin"/><Relationship Id="rId5" Type="http://schemas.openxmlformats.org/officeDocument/2006/relationships/image" Target="../media/image37.emf"/><Relationship Id="rId1" Type="http://schemas.openxmlformats.org/officeDocument/2006/relationships/vmlDrawing" Target="../drawings/vmlDrawing1.vml"/><Relationship Id="rId2"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hyperlink" Target="mailto:fabio.geremia@ctpsystem.com" TargetMode="External"/><Relationship Id="rId4" Type="http://schemas.openxmlformats.org/officeDocument/2006/relationships/hyperlink" Target="x-msg://19/www.ctpsystem.com" TargetMode="External"/><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4326" name="Rectangle 6"/>
          <p:cNvSpPr>
            <a:spLocks noChangeArrowheads="1"/>
          </p:cNvSpPr>
          <p:nvPr/>
        </p:nvSpPr>
        <p:spPr bwMode="auto">
          <a:xfrm>
            <a:off x="6537797" y="5089575"/>
            <a:ext cx="2500696" cy="30801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0176" tIns="30598" rIns="60176" bIns="30598" anchor="ctr">
            <a:spAutoFit/>
          </a:bodyPr>
          <a:lstStyle>
            <a:lvl1pPr algn="l" defTabSz="733425">
              <a:tabLst>
                <a:tab pos="915988" algn="l"/>
              </a:tabLst>
              <a:defRPr sz="2400">
                <a:solidFill>
                  <a:schemeClr val="tx1"/>
                </a:solidFill>
                <a:latin typeface="Times New Roman" pitchFamily="18" charset="0"/>
              </a:defRPr>
            </a:lvl1pPr>
            <a:lvl2pPr marL="915988" indent="-261938" algn="l" defTabSz="733425">
              <a:tabLst>
                <a:tab pos="915988" algn="l"/>
              </a:tabLst>
              <a:defRPr sz="2400">
                <a:solidFill>
                  <a:schemeClr val="tx1"/>
                </a:solidFill>
                <a:latin typeface="Times New Roman" pitchFamily="18" charset="0"/>
              </a:defRPr>
            </a:lvl2pPr>
            <a:lvl3pPr marL="1101725" algn="l" defTabSz="733425">
              <a:tabLst>
                <a:tab pos="915988" algn="l"/>
              </a:tabLst>
              <a:defRPr sz="2400">
                <a:solidFill>
                  <a:schemeClr val="tx1"/>
                </a:solidFill>
                <a:latin typeface="Times New Roman" pitchFamily="18" charset="0"/>
              </a:defRPr>
            </a:lvl3pPr>
            <a:lvl4pPr marL="1649413" algn="l" defTabSz="733425">
              <a:tabLst>
                <a:tab pos="915988" algn="l"/>
              </a:tabLst>
              <a:defRPr sz="2400">
                <a:solidFill>
                  <a:schemeClr val="tx1"/>
                </a:solidFill>
                <a:latin typeface="Times New Roman" pitchFamily="18" charset="0"/>
              </a:defRPr>
            </a:lvl4pPr>
            <a:lvl5pPr marL="2198688" algn="l" defTabSz="733425">
              <a:tabLst>
                <a:tab pos="915988" algn="l"/>
              </a:tabLst>
              <a:defRPr sz="2400">
                <a:solidFill>
                  <a:schemeClr val="tx1"/>
                </a:solidFill>
                <a:latin typeface="Times New Roman" pitchFamily="18" charset="0"/>
              </a:defRPr>
            </a:lvl5pPr>
            <a:lvl6pPr marL="2655888" defTabSz="733425" eaLnBrk="0" fontAlgn="base" hangingPunct="0">
              <a:spcBef>
                <a:spcPct val="0"/>
              </a:spcBef>
              <a:spcAft>
                <a:spcPct val="0"/>
              </a:spcAft>
              <a:tabLst>
                <a:tab pos="915988" algn="l"/>
              </a:tabLst>
              <a:defRPr sz="2400">
                <a:solidFill>
                  <a:schemeClr val="tx1"/>
                </a:solidFill>
                <a:latin typeface="Times New Roman" pitchFamily="18" charset="0"/>
              </a:defRPr>
            </a:lvl6pPr>
            <a:lvl7pPr marL="3113088" defTabSz="733425" eaLnBrk="0" fontAlgn="base" hangingPunct="0">
              <a:spcBef>
                <a:spcPct val="0"/>
              </a:spcBef>
              <a:spcAft>
                <a:spcPct val="0"/>
              </a:spcAft>
              <a:tabLst>
                <a:tab pos="915988" algn="l"/>
              </a:tabLst>
              <a:defRPr sz="2400">
                <a:solidFill>
                  <a:schemeClr val="tx1"/>
                </a:solidFill>
                <a:latin typeface="Times New Roman" pitchFamily="18" charset="0"/>
              </a:defRPr>
            </a:lvl7pPr>
            <a:lvl8pPr marL="3570288" defTabSz="733425" eaLnBrk="0" fontAlgn="base" hangingPunct="0">
              <a:spcBef>
                <a:spcPct val="0"/>
              </a:spcBef>
              <a:spcAft>
                <a:spcPct val="0"/>
              </a:spcAft>
              <a:tabLst>
                <a:tab pos="915988" algn="l"/>
              </a:tabLst>
              <a:defRPr sz="2400">
                <a:solidFill>
                  <a:schemeClr val="tx1"/>
                </a:solidFill>
                <a:latin typeface="Times New Roman" pitchFamily="18" charset="0"/>
              </a:defRPr>
            </a:lvl8pPr>
            <a:lvl9pPr marL="4027488" defTabSz="733425" eaLnBrk="0" fontAlgn="base" hangingPunct="0">
              <a:spcBef>
                <a:spcPct val="0"/>
              </a:spcBef>
              <a:spcAft>
                <a:spcPct val="0"/>
              </a:spcAft>
              <a:tabLst>
                <a:tab pos="915988" algn="l"/>
              </a:tabLst>
              <a:defRPr sz="2400">
                <a:solidFill>
                  <a:schemeClr val="tx1"/>
                </a:solidFill>
                <a:latin typeface="Times New Roman" pitchFamily="18" charset="0"/>
              </a:defRPr>
            </a:lvl9pPr>
          </a:lstStyle>
          <a:p>
            <a:pPr algn="r" eaLnBrk="0" fontAlgn="base" hangingPunct="0">
              <a:spcBef>
                <a:spcPct val="0"/>
              </a:spcBef>
              <a:spcAft>
                <a:spcPct val="0"/>
              </a:spcAft>
            </a:pPr>
            <a:r>
              <a:rPr lang="it-IT" altLang="it-IT" sz="1600" i="1" dirty="0" smtClean="0">
                <a:solidFill>
                  <a:srgbClr val="000000"/>
                </a:solidFill>
                <a:latin typeface="Comic Sans MS" pitchFamily="66" charset="0"/>
              </a:rPr>
              <a:t>Prof. Andrea Gazzaniga</a:t>
            </a:r>
          </a:p>
        </p:txBody>
      </p:sp>
      <p:sp>
        <p:nvSpPr>
          <p:cNvPr id="3384329" name="Rectangle 9"/>
          <p:cNvSpPr>
            <a:spLocks noChangeArrowheads="1"/>
          </p:cNvSpPr>
          <p:nvPr/>
        </p:nvSpPr>
        <p:spPr bwMode="auto">
          <a:xfrm>
            <a:off x="105508" y="5788067"/>
            <a:ext cx="8786972" cy="43112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0176" tIns="30598" rIns="60176" bIns="30598" anchor="ctr">
            <a:spAutoFit/>
          </a:bodyPr>
          <a:lstStyle>
            <a:lvl1pPr algn="l" defTabSz="493713">
              <a:defRPr sz="2400">
                <a:solidFill>
                  <a:schemeClr val="tx1"/>
                </a:solidFill>
                <a:latin typeface="Times New Roman" pitchFamily="18" charset="0"/>
              </a:defRPr>
            </a:lvl1pPr>
            <a:lvl2pPr marL="492125" algn="l" defTabSz="493713">
              <a:defRPr sz="2400">
                <a:solidFill>
                  <a:schemeClr val="tx1"/>
                </a:solidFill>
                <a:latin typeface="Times New Roman" pitchFamily="18" charset="0"/>
              </a:defRPr>
            </a:lvl2pPr>
            <a:lvl3pPr marL="976313" algn="l" defTabSz="493713">
              <a:defRPr sz="2400">
                <a:solidFill>
                  <a:schemeClr val="tx1"/>
                </a:solidFill>
                <a:latin typeface="Times New Roman" pitchFamily="18" charset="0"/>
              </a:defRPr>
            </a:lvl3pPr>
            <a:lvl4pPr marL="1454150" algn="l" defTabSz="493713">
              <a:defRPr sz="2400">
                <a:solidFill>
                  <a:schemeClr val="tx1"/>
                </a:solidFill>
                <a:latin typeface="Times New Roman" pitchFamily="18" charset="0"/>
              </a:defRPr>
            </a:lvl4pPr>
            <a:lvl5pPr marL="1939925" algn="l" defTabSz="493713">
              <a:defRPr sz="2400">
                <a:solidFill>
                  <a:schemeClr val="tx1"/>
                </a:solidFill>
                <a:latin typeface="Times New Roman" pitchFamily="18" charset="0"/>
              </a:defRPr>
            </a:lvl5pPr>
            <a:lvl6pPr marL="2397125" defTabSz="493713" eaLnBrk="0" fontAlgn="base" hangingPunct="0">
              <a:spcBef>
                <a:spcPct val="0"/>
              </a:spcBef>
              <a:spcAft>
                <a:spcPct val="0"/>
              </a:spcAft>
              <a:defRPr sz="2400">
                <a:solidFill>
                  <a:schemeClr val="tx1"/>
                </a:solidFill>
                <a:latin typeface="Times New Roman" pitchFamily="18" charset="0"/>
              </a:defRPr>
            </a:lvl6pPr>
            <a:lvl7pPr marL="2854325" defTabSz="493713" eaLnBrk="0" fontAlgn="base" hangingPunct="0">
              <a:spcBef>
                <a:spcPct val="0"/>
              </a:spcBef>
              <a:spcAft>
                <a:spcPct val="0"/>
              </a:spcAft>
              <a:defRPr sz="2400">
                <a:solidFill>
                  <a:schemeClr val="tx1"/>
                </a:solidFill>
                <a:latin typeface="Times New Roman" pitchFamily="18" charset="0"/>
              </a:defRPr>
            </a:lvl7pPr>
            <a:lvl8pPr marL="3311525" defTabSz="493713" eaLnBrk="0" fontAlgn="base" hangingPunct="0">
              <a:spcBef>
                <a:spcPct val="0"/>
              </a:spcBef>
              <a:spcAft>
                <a:spcPct val="0"/>
              </a:spcAft>
              <a:defRPr sz="2400">
                <a:solidFill>
                  <a:schemeClr val="tx1"/>
                </a:solidFill>
                <a:latin typeface="Times New Roman" pitchFamily="18" charset="0"/>
              </a:defRPr>
            </a:lvl8pPr>
            <a:lvl9pPr marL="3768725" defTabSz="493713"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it-IT" altLang="it-IT" i="1" dirty="0" smtClean="0">
                <a:solidFill>
                  <a:srgbClr val="F9FF03"/>
                </a:solidFill>
                <a:latin typeface="Comic Sans MS" pitchFamily="66" charset="0"/>
              </a:rPr>
              <a:t>Titolo della lezione</a:t>
            </a:r>
            <a:endParaRPr lang="en-GB" altLang="it-IT" dirty="0" smtClean="0">
              <a:solidFill>
                <a:srgbClr val="F9FF03"/>
              </a:solidFill>
              <a:latin typeface="Comic Sans MS" pitchFamily="66" charset="0"/>
            </a:endParaRPr>
          </a:p>
        </p:txBody>
      </p:sp>
      <p:sp>
        <p:nvSpPr>
          <p:cNvPr id="3384331" name="Text Box 11"/>
          <p:cNvSpPr txBox="1">
            <a:spLocks noChangeArrowheads="1"/>
          </p:cNvSpPr>
          <p:nvPr/>
        </p:nvSpPr>
        <p:spPr bwMode="auto">
          <a:xfrm>
            <a:off x="70338" y="2968625"/>
            <a:ext cx="8822142" cy="1079500"/>
          </a:xfrm>
          <a:prstGeom prst="rect">
            <a:avLst/>
          </a:prstGeom>
          <a:solidFill>
            <a:srgbClr val="F81E7B"/>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762000">
              <a:defRPr sz="2400">
                <a:solidFill>
                  <a:schemeClr val="tx1"/>
                </a:solidFill>
                <a:latin typeface="Times New Roman" pitchFamily="18" charset="0"/>
              </a:defRPr>
            </a:lvl1pPr>
            <a:lvl2pPr marL="571500" algn="l" defTabSz="762000">
              <a:defRPr sz="2400">
                <a:solidFill>
                  <a:schemeClr val="tx1"/>
                </a:solidFill>
                <a:latin typeface="Times New Roman" pitchFamily="18" charset="0"/>
              </a:defRPr>
            </a:lvl2pPr>
            <a:lvl3pPr marL="1143000" algn="l" defTabSz="762000">
              <a:defRPr sz="2400">
                <a:solidFill>
                  <a:schemeClr val="tx1"/>
                </a:solidFill>
                <a:latin typeface="Times New Roman" pitchFamily="18" charset="0"/>
              </a:defRPr>
            </a:lvl3pPr>
            <a:lvl4pPr marL="1714500" algn="l" defTabSz="762000">
              <a:defRPr sz="2400">
                <a:solidFill>
                  <a:schemeClr val="tx1"/>
                </a:solidFill>
                <a:latin typeface="Times New Roman" pitchFamily="18" charset="0"/>
              </a:defRPr>
            </a:lvl4pPr>
            <a:lvl5pPr marL="2286000" algn="l"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r" eaLnBrk="0" fontAlgn="base" hangingPunct="0">
              <a:spcBef>
                <a:spcPct val="0"/>
              </a:spcBef>
              <a:spcAft>
                <a:spcPct val="0"/>
              </a:spcAft>
            </a:pPr>
            <a:r>
              <a:rPr lang="en-US" altLang="it-IT" sz="3200" i="1" dirty="0" err="1" smtClean="0">
                <a:solidFill>
                  <a:srgbClr val="FFFFFF"/>
                </a:solidFill>
                <a:effectLst>
                  <a:outerShdw blurRad="38100" dist="38100" dir="2700000" algn="tl">
                    <a:srgbClr val="000000"/>
                  </a:outerShdw>
                </a:effectLst>
                <a:latin typeface="Comic Sans MS" pitchFamily="66" charset="0"/>
              </a:rPr>
              <a:t>Corso</a:t>
            </a:r>
            <a:r>
              <a:rPr lang="en-US" altLang="it-IT" sz="3200" i="1" dirty="0" smtClean="0">
                <a:solidFill>
                  <a:srgbClr val="FFFFFF"/>
                </a:solidFill>
                <a:effectLst>
                  <a:outerShdw blurRad="38100" dist="38100" dir="2700000" algn="tl">
                    <a:srgbClr val="000000"/>
                  </a:outerShdw>
                </a:effectLst>
                <a:latin typeface="Comic Sans MS" pitchFamily="66" charset="0"/>
              </a:rPr>
              <a:t> di </a:t>
            </a:r>
            <a:r>
              <a:rPr lang="en-US" altLang="it-IT" sz="3200" i="1" dirty="0" err="1" smtClean="0">
                <a:solidFill>
                  <a:srgbClr val="FFFFFF"/>
                </a:solidFill>
                <a:effectLst>
                  <a:outerShdw blurRad="38100" dist="38100" dir="2700000" algn="tl">
                    <a:srgbClr val="000000"/>
                  </a:outerShdw>
                </a:effectLst>
                <a:latin typeface="Comic Sans MS" pitchFamily="66" charset="0"/>
              </a:rPr>
              <a:t>Laurea</a:t>
            </a:r>
            <a:r>
              <a:rPr lang="en-US" altLang="it-IT" sz="3200" i="1" dirty="0" smtClean="0">
                <a:solidFill>
                  <a:srgbClr val="FFFFFF"/>
                </a:solidFill>
                <a:effectLst>
                  <a:outerShdw blurRad="38100" dist="38100" dir="2700000" algn="tl">
                    <a:srgbClr val="000000"/>
                  </a:outerShdw>
                </a:effectLst>
                <a:latin typeface="Comic Sans MS" pitchFamily="66" charset="0"/>
              </a:rPr>
              <a:t> </a:t>
            </a:r>
            <a:r>
              <a:rPr lang="en-US" altLang="it-IT" sz="3200" i="1" dirty="0" err="1" smtClean="0">
                <a:solidFill>
                  <a:srgbClr val="FFFFFF"/>
                </a:solidFill>
                <a:effectLst>
                  <a:outerShdw blurRad="38100" dist="38100" dir="2700000" algn="tl">
                    <a:srgbClr val="000000"/>
                  </a:outerShdw>
                </a:effectLst>
                <a:latin typeface="Comic Sans MS" pitchFamily="66" charset="0"/>
              </a:rPr>
              <a:t>Magistrale</a:t>
            </a:r>
            <a:r>
              <a:rPr lang="en-US" altLang="it-IT" sz="3200" i="1" dirty="0" smtClean="0">
                <a:solidFill>
                  <a:srgbClr val="FFFFFF"/>
                </a:solidFill>
                <a:effectLst>
                  <a:outerShdw blurRad="38100" dist="38100" dir="2700000" algn="tl">
                    <a:srgbClr val="000000"/>
                  </a:outerShdw>
                </a:effectLst>
                <a:latin typeface="Comic Sans MS" pitchFamily="66" charset="0"/>
              </a:rPr>
              <a:t> in </a:t>
            </a:r>
            <a:r>
              <a:rPr lang="en-US" altLang="it-IT" sz="3200" i="1" dirty="0" err="1" smtClean="0">
                <a:solidFill>
                  <a:srgbClr val="FFFFFF"/>
                </a:solidFill>
                <a:effectLst>
                  <a:outerShdw blurRad="38100" dist="38100" dir="2700000" algn="tl">
                    <a:srgbClr val="000000"/>
                  </a:outerShdw>
                </a:effectLst>
                <a:latin typeface="Comic Sans MS" pitchFamily="66" charset="0"/>
              </a:rPr>
              <a:t>Chimica</a:t>
            </a:r>
            <a:r>
              <a:rPr lang="en-US" altLang="it-IT" sz="3200" i="1" dirty="0" smtClean="0">
                <a:solidFill>
                  <a:srgbClr val="FFFFFF"/>
                </a:solidFill>
                <a:effectLst>
                  <a:outerShdw blurRad="38100" dist="38100" dir="2700000" algn="tl">
                    <a:srgbClr val="000000"/>
                  </a:outerShdw>
                </a:effectLst>
                <a:latin typeface="Comic Sans MS" pitchFamily="66" charset="0"/>
              </a:rPr>
              <a:t> e </a:t>
            </a:r>
            <a:r>
              <a:rPr lang="en-US" altLang="it-IT" sz="3200" i="1" dirty="0" err="1" smtClean="0">
                <a:solidFill>
                  <a:srgbClr val="FFFFFF"/>
                </a:solidFill>
                <a:effectLst>
                  <a:outerShdw blurRad="38100" dist="38100" dir="2700000" algn="tl">
                    <a:srgbClr val="000000"/>
                  </a:outerShdw>
                </a:effectLst>
                <a:latin typeface="Comic Sans MS" pitchFamily="66" charset="0"/>
              </a:rPr>
              <a:t>Tecnologia</a:t>
            </a:r>
            <a:r>
              <a:rPr lang="en-US" altLang="it-IT" sz="3200" i="1" dirty="0" smtClean="0">
                <a:solidFill>
                  <a:srgbClr val="FFFFFF"/>
                </a:solidFill>
                <a:effectLst>
                  <a:outerShdw blurRad="38100" dist="38100" dir="2700000" algn="tl">
                    <a:srgbClr val="000000"/>
                  </a:outerShdw>
                </a:effectLst>
                <a:latin typeface="Comic Sans MS" pitchFamily="66" charset="0"/>
              </a:rPr>
              <a:t> </a:t>
            </a:r>
            <a:r>
              <a:rPr lang="en-US" altLang="it-IT" sz="3200" i="1" dirty="0" err="1" smtClean="0">
                <a:solidFill>
                  <a:srgbClr val="FFFFFF"/>
                </a:solidFill>
                <a:effectLst>
                  <a:outerShdw blurRad="38100" dist="38100" dir="2700000" algn="tl">
                    <a:srgbClr val="000000"/>
                  </a:outerShdw>
                </a:effectLst>
                <a:latin typeface="Comic Sans MS" pitchFamily="66" charset="0"/>
              </a:rPr>
              <a:t>Farmaceutiche</a:t>
            </a:r>
            <a:r>
              <a:rPr lang="en-US" altLang="it-IT" sz="3200" i="1" dirty="0" smtClean="0">
                <a:solidFill>
                  <a:srgbClr val="FFFFFF"/>
                </a:solidFill>
                <a:effectLst>
                  <a:outerShdw blurRad="38100" dist="38100" dir="2700000" algn="tl">
                    <a:srgbClr val="000000"/>
                  </a:outerShdw>
                </a:effectLst>
                <a:latin typeface="Comic Sans MS" pitchFamily="66" charset="0"/>
              </a:rPr>
              <a:t> – </a:t>
            </a:r>
            <a:r>
              <a:rPr lang="en-US" altLang="it-IT" sz="2000" i="1" dirty="0" smtClean="0">
                <a:solidFill>
                  <a:srgbClr val="FFFFFF"/>
                </a:solidFill>
                <a:effectLst>
                  <a:outerShdw blurRad="38100" dist="38100" dir="2700000" algn="tl">
                    <a:srgbClr val="000000"/>
                  </a:outerShdw>
                </a:effectLst>
                <a:latin typeface="Comic Sans MS" pitchFamily="66" charset="0"/>
              </a:rPr>
              <a:t>E25</a:t>
            </a:r>
            <a:endParaRPr lang="it-IT" altLang="it-IT" sz="2000" i="1" dirty="0" smtClean="0">
              <a:solidFill>
                <a:srgbClr val="FFFFFF"/>
              </a:solidFill>
              <a:effectLst>
                <a:outerShdw blurRad="38100" dist="38100" dir="2700000" algn="tl">
                  <a:srgbClr val="000000"/>
                </a:outerShdw>
              </a:effectLst>
              <a:latin typeface="Comic Sans MS" pitchFamily="66" charset="0"/>
            </a:endParaRPr>
          </a:p>
        </p:txBody>
      </p:sp>
      <p:pic>
        <p:nvPicPr>
          <p:cNvPr id="338433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728" y="116093"/>
            <a:ext cx="1159036" cy="1166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4337" name="Rectangle 17"/>
          <p:cNvSpPr>
            <a:spLocks noChangeArrowheads="1"/>
          </p:cNvSpPr>
          <p:nvPr/>
        </p:nvSpPr>
        <p:spPr bwMode="auto">
          <a:xfrm>
            <a:off x="105508" y="4581128"/>
            <a:ext cx="8932985" cy="492681"/>
          </a:xfrm>
          <a:prstGeom prst="rect">
            <a:avLst/>
          </a:prstGeom>
          <a:solidFill>
            <a:srgbClr val="0437DA"/>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0176" tIns="30598" rIns="60176" bIns="30598" anchor="ctr">
            <a:spAutoFit/>
          </a:bodyPr>
          <a:lstStyle>
            <a:lvl1pPr algn="l" defTabSz="762000">
              <a:defRPr sz="2400">
                <a:solidFill>
                  <a:schemeClr val="tx1"/>
                </a:solidFill>
                <a:latin typeface="Times New Roman" pitchFamily="18" charset="0"/>
              </a:defRPr>
            </a:lvl1pPr>
            <a:lvl2pPr algn="l" defTabSz="762000">
              <a:defRPr sz="2400">
                <a:solidFill>
                  <a:schemeClr val="tx1"/>
                </a:solidFill>
                <a:latin typeface="Times New Roman" pitchFamily="18" charset="0"/>
              </a:defRPr>
            </a:lvl2pPr>
            <a:lvl3pPr algn="l" defTabSz="762000">
              <a:defRPr sz="2400">
                <a:solidFill>
                  <a:schemeClr val="tx1"/>
                </a:solidFill>
                <a:latin typeface="Times New Roman" pitchFamily="18" charset="0"/>
              </a:defRPr>
            </a:lvl3pPr>
            <a:lvl4pPr algn="l" defTabSz="762000">
              <a:defRPr sz="2400">
                <a:solidFill>
                  <a:schemeClr val="tx1"/>
                </a:solidFill>
                <a:latin typeface="Times New Roman" pitchFamily="18" charset="0"/>
              </a:defRPr>
            </a:lvl4pPr>
            <a:lvl5pPr algn="l" defTabSz="762000">
              <a:defRPr sz="2400">
                <a:solidFill>
                  <a:schemeClr val="tx1"/>
                </a:solidFill>
                <a:latin typeface="Times New Roman" pitchFamily="18" charset="0"/>
              </a:defRPr>
            </a:lvl5pPr>
            <a:lvl6pPr defTabSz="762000" eaLnBrk="0" fontAlgn="base" hangingPunct="0">
              <a:spcBef>
                <a:spcPct val="0"/>
              </a:spcBef>
              <a:spcAft>
                <a:spcPct val="0"/>
              </a:spcAft>
              <a:defRPr sz="2400">
                <a:solidFill>
                  <a:schemeClr val="tx1"/>
                </a:solidFill>
                <a:latin typeface="Times New Roman" pitchFamily="18" charset="0"/>
              </a:defRPr>
            </a:lvl6pPr>
            <a:lvl7pPr defTabSz="762000" eaLnBrk="0" fontAlgn="base" hangingPunct="0">
              <a:spcBef>
                <a:spcPct val="0"/>
              </a:spcBef>
              <a:spcAft>
                <a:spcPct val="0"/>
              </a:spcAft>
              <a:defRPr sz="2400">
                <a:solidFill>
                  <a:schemeClr val="tx1"/>
                </a:solidFill>
                <a:latin typeface="Times New Roman" pitchFamily="18" charset="0"/>
              </a:defRPr>
            </a:lvl7pPr>
            <a:lvl8pPr defTabSz="762000" eaLnBrk="0" fontAlgn="base" hangingPunct="0">
              <a:spcBef>
                <a:spcPct val="0"/>
              </a:spcBef>
              <a:spcAft>
                <a:spcPct val="0"/>
              </a:spcAft>
              <a:defRPr sz="2400">
                <a:solidFill>
                  <a:schemeClr val="tx1"/>
                </a:solidFill>
                <a:latin typeface="Times New Roman" pitchFamily="18" charset="0"/>
              </a:defRPr>
            </a:lvl8pPr>
            <a:lvl9pPr defTabSz="762000" eaLnBrk="0" fontAlgn="base" hangingPunct="0">
              <a:spcBef>
                <a:spcPct val="0"/>
              </a:spcBef>
              <a:spcAft>
                <a:spcPct val="0"/>
              </a:spcAft>
              <a:defRPr sz="2400">
                <a:solidFill>
                  <a:schemeClr val="tx1"/>
                </a:solidFill>
                <a:latin typeface="Times New Roman" pitchFamily="18" charset="0"/>
              </a:defRPr>
            </a:lvl9pPr>
          </a:lstStyle>
          <a:p>
            <a:pPr algn="r" eaLnBrk="0" fontAlgn="base" hangingPunct="0">
              <a:spcBef>
                <a:spcPct val="0"/>
              </a:spcBef>
              <a:spcAft>
                <a:spcPct val="0"/>
              </a:spcAft>
            </a:pPr>
            <a:r>
              <a:rPr lang="it-IT" altLang="it-IT" sz="2800" i="1" dirty="0" smtClean="0">
                <a:solidFill>
                  <a:srgbClr val="000000"/>
                </a:solidFill>
                <a:effectLst>
                  <a:outerShdw blurRad="38100" dist="38100" dir="2700000" algn="tl">
                    <a:srgbClr val="FFFFFF"/>
                  </a:outerShdw>
                </a:effectLst>
                <a:latin typeface="Comic Sans MS" pitchFamily="66" charset="0"/>
              </a:rPr>
              <a:t>Fabbricazione Industriale dei Medicinali – 4 CFU</a:t>
            </a:r>
            <a:endParaRPr lang="en-US" altLang="it-IT" b="1" dirty="0" smtClean="0">
              <a:solidFill>
                <a:srgbClr val="000000"/>
              </a:solidFill>
              <a:latin typeface="Comic Sans MS" pitchFamily="66" charset="0"/>
            </a:endParaRPr>
          </a:p>
        </p:txBody>
      </p:sp>
      <p:grpSp>
        <p:nvGrpSpPr>
          <p:cNvPr id="29" name="Gruppo 2"/>
          <p:cNvGrpSpPr>
            <a:grpSpLocks/>
          </p:cNvGrpSpPr>
          <p:nvPr/>
        </p:nvGrpSpPr>
        <p:grpSpPr bwMode="auto">
          <a:xfrm>
            <a:off x="4373041" y="1379042"/>
            <a:ext cx="5743575" cy="1185862"/>
            <a:chOff x="-630694" y="5195602"/>
            <a:chExt cx="6356350" cy="1222375"/>
          </a:xfrm>
        </p:grpSpPr>
        <p:sp>
          <p:nvSpPr>
            <p:cNvPr id="30" name="CasellaDiTesto 3"/>
            <p:cNvSpPr txBox="1">
              <a:spLocks noChangeArrowheads="1"/>
            </p:cNvSpPr>
            <p:nvPr/>
          </p:nvSpPr>
          <p:spPr bwMode="auto">
            <a:xfrm>
              <a:off x="-630694" y="6119588"/>
              <a:ext cx="6356350" cy="24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eaLnBrk="0" hangingPunct="0">
                <a:spcBef>
                  <a:spcPct val="20000"/>
                </a:spcBef>
                <a:buClr>
                  <a:schemeClr val="tx2"/>
                </a:buClr>
                <a:buSzPct val="75000"/>
                <a:buFont typeface="Monotype Sorts" pitchFamily="2" charset="2"/>
                <a:buChar char="l"/>
                <a:defRPr sz="2400">
                  <a:solidFill>
                    <a:schemeClr val="accent2"/>
                  </a:solidFill>
                  <a:latin typeface="Arial" charset="0"/>
                </a:defRPr>
              </a:lvl1pPr>
              <a:lvl2pPr marL="742950" indent="-285750" eaLnBrk="0" hangingPunct="0">
                <a:spcBef>
                  <a:spcPct val="20000"/>
                </a:spcBef>
                <a:buClr>
                  <a:schemeClr val="tx2"/>
                </a:buClr>
                <a:buSzPct val="100000"/>
                <a:buChar char="–"/>
                <a:defRPr sz="2000">
                  <a:solidFill>
                    <a:schemeClr val="accent2"/>
                  </a:solidFill>
                  <a:latin typeface="Arial" charset="0"/>
                </a:defRPr>
              </a:lvl2pPr>
              <a:lvl3pPr marL="1143000" indent="-228600" eaLnBrk="0" hangingPunct="0">
                <a:spcBef>
                  <a:spcPct val="20000"/>
                </a:spcBef>
                <a:buClr>
                  <a:schemeClr val="hlink"/>
                </a:buClr>
                <a:buSzPct val="100000"/>
                <a:buChar char="•"/>
                <a:defRPr>
                  <a:solidFill>
                    <a:schemeClr val="accent2"/>
                  </a:solidFill>
                  <a:latin typeface="Arial" charset="0"/>
                </a:defRPr>
              </a:lvl3pPr>
              <a:lvl4pPr marL="1600200" indent="-228600" eaLnBrk="0" hangingPunct="0">
                <a:spcBef>
                  <a:spcPct val="20000"/>
                </a:spcBef>
                <a:buClr>
                  <a:schemeClr val="hlink"/>
                </a:buClr>
                <a:buSzPct val="100000"/>
                <a:buChar char="–"/>
                <a:defRPr sz="1600">
                  <a:solidFill>
                    <a:schemeClr val="accent2"/>
                  </a:solidFill>
                  <a:latin typeface="Arial" charset="0"/>
                </a:defRPr>
              </a:lvl4pPr>
              <a:lvl5pPr marL="2057400" indent="-228600" eaLnBrk="0" hangingPunct="0">
                <a:spcBef>
                  <a:spcPct val="20000"/>
                </a:spcBef>
                <a:buClr>
                  <a:schemeClr val="tx2"/>
                </a:buClr>
                <a:buSzPct val="100000"/>
                <a:buChar char="–"/>
                <a:defRPr sz="1600">
                  <a:solidFill>
                    <a:schemeClr val="accent2"/>
                  </a:solidFill>
                  <a:latin typeface="Arial" charset="0"/>
                </a:defRPr>
              </a:lvl5pPr>
              <a:lvl6pPr marL="2514600" indent="-228600" eaLnBrk="0" fontAlgn="base" hangingPunct="0">
                <a:spcBef>
                  <a:spcPct val="20000"/>
                </a:spcBef>
                <a:spcAft>
                  <a:spcPct val="0"/>
                </a:spcAft>
                <a:buClr>
                  <a:schemeClr val="tx2"/>
                </a:buClr>
                <a:buSzPct val="100000"/>
                <a:buChar char="–"/>
                <a:defRPr sz="1600">
                  <a:solidFill>
                    <a:schemeClr val="accent2"/>
                  </a:solidFill>
                  <a:latin typeface="Arial" charset="0"/>
                </a:defRPr>
              </a:lvl6pPr>
              <a:lvl7pPr marL="2971800" indent="-228600" eaLnBrk="0" fontAlgn="base" hangingPunct="0">
                <a:spcBef>
                  <a:spcPct val="20000"/>
                </a:spcBef>
                <a:spcAft>
                  <a:spcPct val="0"/>
                </a:spcAft>
                <a:buClr>
                  <a:schemeClr val="tx2"/>
                </a:buClr>
                <a:buSzPct val="100000"/>
                <a:buChar char="–"/>
                <a:defRPr sz="1600">
                  <a:solidFill>
                    <a:schemeClr val="accent2"/>
                  </a:solidFill>
                  <a:latin typeface="Arial" charset="0"/>
                </a:defRPr>
              </a:lvl7pPr>
              <a:lvl8pPr marL="3429000" indent="-228600" eaLnBrk="0" fontAlgn="base" hangingPunct="0">
                <a:spcBef>
                  <a:spcPct val="20000"/>
                </a:spcBef>
                <a:spcAft>
                  <a:spcPct val="0"/>
                </a:spcAft>
                <a:buClr>
                  <a:schemeClr val="tx2"/>
                </a:buClr>
                <a:buSzPct val="100000"/>
                <a:buChar char="–"/>
                <a:defRPr sz="1600">
                  <a:solidFill>
                    <a:schemeClr val="accent2"/>
                  </a:solidFill>
                  <a:latin typeface="Arial" charset="0"/>
                </a:defRPr>
              </a:lvl8pPr>
              <a:lvl9pPr marL="3886200" indent="-228600" eaLnBrk="0" fontAlgn="base" hangingPunct="0">
                <a:spcBef>
                  <a:spcPct val="20000"/>
                </a:spcBef>
                <a:spcAft>
                  <a:spcPct val="0"/>
                </a:spcAft>
                <a:buClr>
                  <a:schemeClr val="tx2"/>
                </a:buClr>
                <a:buSzPct val="100000"/>
                <a:buChar char="–"/>
                <a:defRPr sz="1600">
                  <a:solidFill>
                    <a:schemeClr val="accent2"/>
                  </a:solidFill>
                  <a:latin typeface="Arial" charset="0"/>
                </a:defRPr>
              </a:lvl9pPr>
            </a:lstStyle>
            <a:p>
              <a:pPr marL="0" marR="0" lvl="0" indent="0" defTabSz="914400" eaLnBrk="1" fontAlgn="base" latinLnBrk="0" hangingPunct="1">
                <a:lnSpc>
                  <a:spcPct val="110000"/>
                </a:lnSpc>
                <a:spcBef>
                  <a:spcPct val="0"/>
                </a:spcBef>
                <a:spcAft>
                  <a:spcPct val="0"/>
                </a:spcAft>
                <a:buClrTx/>
                <a:buSzTx/>
                <a:buFontTx/>
                <a:buNone/>
                <a:tabLst/>
                <a:defRPr/>
              </a:pPr>
              <a:r>
                <a:rPr kumimoji="0" lang="en-GB" altLang="it-IT" sz="900" b="0" i="1" u="none" strike="noStrike" kern="0" cap="none" spc="0" normalizeH="0" baseline="0" noProof="0" dirty="0" err="1" smtClean="0">
                  <a:ln>
                    <a:noFill/>
                  </a:ln>
                  <a:solidFill>
                    <a:srgbClr val="000000"/>
                  </a:solidFill>
                  <a:effectLst/>
                  <a:uLnTx/>
                  <a:uFillTx/>
                  <a:latin typeface="Verdana" pitchFamily="34" charset="0"/>
                  <a:cs typeface="Arial" charset="0"/>
                </a:rPr>
                <a:t>Sezione</a:t>
              </a:r>
              <a:r>
                <a:rPr kumimoji="0" lang="en-GB" altLang="it-IT" sz="900" b="0" i="1" u="none" strike="noStrike" kern="0" cap="none" spc="0" normalizeH="0" baseline="0" noProof="0" dirty="0" smtClean="0">
                  <a:ln>
                    <a:noFill/>
                  </a:ln>
                  <a:solidFill>
                    <a:srgbClr val="000000"/>
                  </a:solidFill>
                  <a:effectLst/>
                  <a:uLnTx/>
                  <a:uFillTx/>
                  <a:latin typeface="Verdana" pitchFamily="34" charset="0"/>
                  <a:cs typeface="Arial" charset="0"/>
                </a:rPr>
                <a:t> di </a:t>
              </a:r>
              <a:r>
                <a:rPr kumimoji="0" lang="en-GB" altLang="it-IT" sz="900" b="0" i="1" u="none" strike="noStrike" kern="0" cap="none" spc="0" normalizeH="0" baseline="0" noProof="0" dirty="0" err="1" smtClean="0">
                  <a:ln>
                    <a:noFill/>
                  </a:ln>
                  <a:solidFill>
                    <a:srgbClr val="000000"/>
                  </a:solidFill>
                  <a:effectLst/>
                  <a:uLnTx/>
                  <a:uFillTx/>
                  <a:latin typeface="Verdana" pitchFamily="34" charset="0"/>
                  <a:cs typeface="Arial" charset="0"/>
                </a:rPr>
                <a:t>Tecnologia</a:t>
              </a:r>
              <a:r>
                <a:rPr kumimoji="0" lang="en-GB" altLang="it-IT" sz="900" b="0" i="1" u="none" strike="noStrike" kern="0" cap="none" spc="0" normalizeH="0" baseline="0" noProof="0" dirty="0" smtClean="0">
                  <a:ln>
                    <a:noFill/>
                  </a:ln>
                  <a:solidFill>
                    <a:srgbClr val="000000"/>
                  </a:solidFill>
                  <a:effectLst/>
                  <a:uLnTx/>
                  <a:uFillTx/>
                  <a:latin typeface="Verdana" pitchFamily="34" charset="0"/>
                  <a:cs typeface="Arial" charset="0"/>
                </a:rPr>
                <a:t> e </a:t>
              </a:r>
              <a:r>
                <a:rPr kumimoji="0" lang="en-GB" altLang="it-IT" sz="900" b="0" i="1" u="none" strike="noStrike" kern="0" cap="none" spc="0" normalizeH="0" baseline="0" noProof="0" dirty="0" err="1" smtClean="0">
                  <a:ln>
                    <a:noFill/>
                  </a:ln>
                  <a:solidFill>
                    <a:srgbClr val="000000"/>
                  </a:solidFill>
                  <a:effectLst/>
                  <a:uLnTx/>
                  <a:uFillTx/>
                  <a:latin typeface="Verdana" pitchFamily="34" charset="0"/>
                  <a:cs typeface="Arial" charset="0"/>
                </a:rPr>
                <a:t>Legislazione</a:t>
              </a:r>
              <a:r>
                <a:rPr kumimoji="0" lang="en-GB" altLang="it-IT" sz="900" b="0" i="1" u="none" strike="noStrike" kern="0" cap="none" spc="0" normalizeH="0" baseline="0" noProof="0" dirty="0" smtClean="0">
                  <a:ln>
                    <a:noFill/>
                  </a:ln>
                  <a:solidFill>
                    <a:srgbClr val="000000"/>
                  </a:solidFill>
                  <a:effectLst/>
                  <a:uLnTx/>
                  <a:uFillTx/>
                  <a:latin typeface="Verdana" pitchFamily="34" charset="0"/>
                  <a:cs typeface="Arial" charset="0"/>
                </a:rPr>
                <a:t> </a:t>
              </a:r>
              <a:r>
                <a:rPr kumimoji="0" lang="en-GB" altLang="it-IT" sz="900" b="0" i="1" u="none" strike="noStrike" kern="0" cap="none" spc="0" normalizeH="0" baseline="0" noProof="0" dirty="0" err="1" smtClean="0">
                  <a:ln>
                    <a:noFill/>
                  </a:ln>
                  <a:solidFill>
                    <a:srgbClr val="000000"/>
                  </a:solidFill>
                  <a:effectLst/>
                  <a:uLnTx/>
                  <a:uFillTx/>
                  <a:latin typeface="Verdana" pitchFamily="34" charset="0"/>
                  <a:cs typeface="Arial" charset="0"/>
                </a:rPr>
                <a:t>Farmaceutiche</a:t>
              </a:r>
              <a:r>
                <a:rPr kumimoji="0" lang="en-GB" altLang="it-IT" sz="900" b="0" i="1" u="none" strike="noStrike" kern="0" cap="none" spc="0" normalizeH="0" baseline="0" noProof="0" dirty="0" smtClean="0">
                  <a:ln>
                    <a:noFill/>
                  </a:ln>
                  <a:solidFill>
                    <a:srgbClr val="000000"/>
                  </a:solidFill>
                  <a:effectLst/>
                  <a:uLnTx/>
                  <a:uFillTx/>
                  <a:latin typeface="Verdana" pitchFamily="34" charset="0"/>
                  <a:cs typeface="Arial" charset="0"/>
                </a:rPr>
                <a:t> Maria </a:t>
              </a:r>
              <a:r>
                <a:rPr kumimoji="0" lang="en-GB" altLang="it-IT" sz="900" b="0" i="1" u="none" strike="noStrike" kern="0" cap="none" spc="0" normalizeH="0" baseline="0" noProof="0" dirty="0" err="1" smtClean="0">
                  <a:ln>
                    <a:noFill/>
                  </a:ln>
                  <a:solidFill>
                    <a:srgbClr val="000000"/>
                  </a:solidFill>
                  <a:effectLst/>
                  <a:uLnTx/>
                  <a:uFillTx/>
                  <a:latin typeface="Verdana" pitchFamily="34" charset="0"/>
                  <a:cs typeface="Arial" charset="0"/>
                </a:rPr>
                <a:t>Edvige</a:t>
              </a:r>
              <a:r>
                <a:rPr kumimoji="0" lang="en-GB" altLang="it-IT" sz="900" b="0" i="1" u="none" strike="noStrike" kern="0" cap="none" spc="0" normalizeH="0" baseline="0" noProof="0" dirty="0" smtClean="0">
                  <a:ln>
                    <a:noFill/>
                  </a:ln>
                  <a:solidFill>
                    <a:srgbClr val="000000"/>
                  </a:solidFill>
                  <a:effectLst/>
                  <a:uLnTx/>
                  <a:uFillTx/>
                  <a:latin typeface="Verdana" pitchFamily="34" charset="0"/>
                  <a:cs typeface="Arial" charset="0"/>
                </a:rPr>
                <a:t> </a:t>
              </a:r>
              <a:r>
                <a:rPr kumimoji="0" lang="en-GB" altLang="it-IT" sz="900" b="0" i="1" u="none" strike="noStrike" kern="0" cap="none" spc="0" normalizeH="0" baseline="0" noProof="0" dirty="0" err="1" smtClean="0">
                  <a:ln>
                    <a:noFill/>
                  </a:ln>
                  <a:solidFill>
                    <a:srgbClr val="000000"/>
                  </a:solidFill>
                  <a:effectLst/>
                  <a:uLnTx/>
                  <a:uFillTx/>
                  <a:latin typeface="Verdana" pitchFamily="34" charset="0"/>
                  <a:cs typeface="Arial" charset="0"/>
                </a:rPr>
                <a:t>Sangalli</a:t>
              </a:r>
              <a:endParaRPr kumimoji="0" lang="en-GB" altLang="it-IT" sz="800" b="0" i="0" u="none" strike="noStrike" kern="0" cap="none" spc="0" normalizeH="0" baseline="0" noProof="0" dirty="0" smtClean="0">
                <a:ln>
                  <a:noFill/>
                </a:ln>
                <a:solidFill>
                  <a:srgbClr val="000000"/>
                </a:solidFill>
                <a:effectLst/>
                <a:uLnTx/>
                <a:uFillTx/>
                <a:latin typeface="Verdana" pitchFamily="34" charset="0"/>
                <a:cs typeface="Arial" charset="0"/>
              </a:endParaRPr>
            </a:p>
          </p:txBody>
        </p:sp>
        <p:grpSp>
          <p:nvGrpSpPr>
            <p:cNvPr id="31" name="Gruppo 1"/>
            <p:cNvGrpSpPr>
              <a:grpSpLocks/>
            </p:cNvGrpSpPr>
            <p:nvPr/>
          </p:nvGrpSpPr>
          <p:grpSpPr bwMode="auto">
            <a:xfrm>
              <a:off x="-557147" y="5195602"/>
              <a:ext cx="5168707" cy="1222375"/>
              <a:chOff x="-582589" y="5165122"/>
              <a:chExt cx="5168707" cy="1222375"/>
            </a:xfrm>
          </p:grpSpPr>
          <p:pic>
            <p:nvPicPr>
              <p:cNvPr id="32" name="Picture 27" descr="C:\Users\andrea\Desktop\marchio-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72" y="5328999"/>
                <a:ext cx="4389929" cy="76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ttangolo 32"/>
              <p:cNvSpPr/>
              <p:nvPr/>
            </p:nvSpPr>
            <p:spPr bwMode="auto">
              <a:xfrm>
                <a:off x="-582589" y="5165122"/>
                <a:ext cx="5168707" cy="1222375"/>
              </a:xfrm>
              <a:prstGeom prst="rect">
                <a:avLst/>
              </a:prstGeom>
              <a:noFill/>
              <a:ln w="6350" cap="flat" cmpd="sng" algn="ctr">
                <a:solidFill>
                  <a:srgbClr val="000000"/>
                </a:solidFill>
                <a:prstDash val="solid"/>
              </a:ln>
              <a:effectLst/>
            </p:spPr>
            <p:txBody>
              <a:bodyPr anchor="ctr"/>
              <a:lstStyle/>
              <a:p>
                <a:pPr marL="0" marR="0" lvl="0" indent="0" algn="just" defTabSz="914400" eaLnBrk="0" fontAlgn="base" latinLnBrk="0" hangingPunct="0">
                  <a:lnSpc>
                    <a:spcPct val="100000"/>
                  </a:lnSpc>
                  <a:spcBef>
                    <a:spcPct val="0"/>
                  </a:spcBef>
                  <a:spcAft>
                    <a:spcPct val="0"/>
                  </a:spcAft>
                  <a:buClrTx/>
                  <a:buSzTx/>
                  <a:buFontTx/>
                  <a:buNone/>
                  <a:tabLst/>
                  <a:defRPr/>
                </a:pPr>
                <a:endParaRPr kumimoji="0" lang="it-IT" sz="1000" b="0" i="0" u="none" strike="noStrike" kern="0" cap="none" spc="0" normalizeH="0" baseline="0" noProof="0">
                  <a:ln>
                    <a:noFill/>
                  </a:ln>
                  <a:solidFill>
                    <a:srgbClr val="FFFFFF"/>
                  </a:solidFill>
                  <a:effectLst/>
                  <a:uLnTx/>
                  <a:uFillTx/>
                  <a:latin typeface="Arial"/>
                </a:endParaRPr>
              </a:p>
            </p:txBody>
          </p:sp>
        </p:grpSp>
      </p:grpSp>
      <p:pic>
        <p:nvPicPr>
          <p:cNvPr id="34" name="Picture 14"/>
          <p:cNvPicPr>
            <a:picLocks noChangeAspect="1" noChangeArrowheads="1"/>
          </p:cNvPicPr>
          <p:nvPr/>
        </p:nvPicPr>
        <p:blipFill rotWithShape="1">
          <a:blip r:embed="rId4">
            <a:extLst>
              <a:ext uri="{28A0092B-C50C-407E-A947-70E740481C1C}">
                <a14:useLocalDpi xmlns:a14="http://schemas.microsoft.com/office/drawing/2010/main" val="0"/>
              </a:ext>
            </a:extLst>
          </a:blip>
          <a:srcRect t="10185" b="7900"/>
          <a:stretch/>
        </p:blipFill>
        <p:spPr bwMode="auto">
          <a:xfrm>
            <a:off x="85930" y="116093"/>
            <a:ext cx="4283968" cy="26294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6"/>
          <p:cNvSpPr>
            <a:spLocks noChangeArrowheads="1"/>
          </p:cNvSpPr>
          <p:nvPr/>
        </p:nvSpPr>
        <p:spPr bwMode="auto">
          <a:xfrm>
            <a:off x="111810" y="6187132"/>
            <a:ext cx="8615203" cy="55423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0176" tIns="30598" rIns="60176" bIns="30598" anchor="ctr">
            <a:spAutoFit/>
          </a:bodyPr>
          <a:lstStyle>
            <a:lvl1pPr algn="l" defTabSz="733425">
              <a:tabLst>
                <a:tab pos="915988" algn="l"/>
              </a:tabLst>
              <a:defRPr sz="2400">
                <a:solidFill>
                  <a:schemeClr val="tx1"/>
                </a:solidFill>
                <a:latin typeface="Times New Roman" pitchFamily="18" charset="0"/>
              </a:defRPr>
            </a:lvl1pPr>
            <a:lvl2pPr marL="915988" indent="-261938" algn="l" defTabSz="733425">
              <a:tabLst>
                <a:tab pos="915988" algn="l"/>
              </a:tabLst>
              <a:defRPr sz="2400">
                <a:solidFill>
                  <a:schemeClr val="tx1"/>
                </a:solidFill>
                <a:latin typeface="Times New Roman" pitchFamily="18" charset="0"/>
              </a:defRPr>
            </a:lvl2pPr>
            <a:lvl3pPr marL="1101725" algn="l" defTabSz="733425">
              <a:tabLst>
                <a:tab pos="915988" algn="l"/>
              </a:tabLst>
              <a:defRPr sz="2400">
                <a:solidFill>
                  <a:schemeClr val="tx1"/>
                </a:solidFill>
                <a:latin typeface="Times New Roman" pitchFamily="18" charset="0"/>
              </a:defRPr>
            </a:lvl3pPr>
            <a:lvl4pPr marL="1649413" algn="l" defTabSz="733425">
              <a:tabLst>
                <a:tab pos="915988" algn="l"/>
              </a:tabLst>
              <a:defRPr sz="2400">
                <a:solidFill>
                  <a:schemeClr val="tx1"/>
                </a:solidFill>
                <a:latin typeface="Times New Roman" pitchFamily="18" charset="0"/>
              </a:defRPr>
            </a:lvl4pPr>
            <a:lvl5pPr marL="2198688" algn="l" defTabSz="733425">
              <a:tabLst>
                <a:tab pos="915988" algn="l"/>
              </a:tabLst>
              <a:defRPr sz="2400">
                <a:solidFill>
                  <a:schemeClr val="tx1"/>
                </a:solidFill>
                <a:latin typeface="Times New Roman" pitchFamily="18" charset="0"/>
              </a:defRPr>
            </a:lvl5pPr>
            <a:lvl6pPr marL="2655888" defTabSz="733425" eaLnBrk="0" fontAlgn="base" hangingPunct="0">
              <a:spcBef>
                <a:spcPct val="0"/>
              </a:spcBef>
              <a:spcAft>
                <a:spcPct val="0"/>
              </a:spcAft>
              <a:tabLst>
                <a:tab pos="915988" algn="l"/>
              </a:tabLst>
              <a:defRPr sz="2400">
                <a:solidFill>
                  <a:schemeClr val="tx1"/>
                </a:solidFill>
                <a:latin typeface="Times New Roman" pitchFamily="18" charset="0"/>
              </a:defRPr>
            </a:lvl6pPr>
            <a:lvl7pPr marL="3113088" defTabSz="733425" eaLnBrk="0" fontAlgn="base" hangingPunct="0">
              <a:spcBef>
                <a:spcPct val="0"/>
              </a:spcBef>
              <a:spcAft>
                <a:spcPct val="0"/>
              </a:spcAft>
              <a:tabLst>
                <a:tab pos="915988" algn="l"/>
              </a:tabLst>
              <a:defRPr sz="2400">
                <a:solidFill>
                  <a:schemeClr val="tx1"/>
                </a:solidFill>
                <a:latin typeface="Times New Roman" pitchFamily="18" charset="0"/>
              </a:defRPr>
            </a:lvl7pPr>
            <a:lvl8pPr marL="3570288" defTabSz="733425" eaLnBrk="0" fontAlgn="base" hangingPunct="0">
              <a:spcBef>
                <a:spcPct val="0"/>
              </a:spcBef>
              <a:spcAft>
                <a:spcPct val="0"/>
              </a:spcAft>
              <a:tabLst>
                <a:tab pos="915988" algn="l"/>
              </a:tabLst>
              <a:defRPr sz="2400">
                <a:solidFill>
                  <a:schemeClr val="tx1"/>
                </a:solidFill>
                <a:latin typeface="Times New Roman" pitchFamily="18" charset="0"/>
              </a:defRPr>
            </a:lvl8pPr>
            <a:lvl9pPr marL="4027488" defTabSz="733425" eaLnBrk="0" fontAlgn="base" hangingPunct="0">
              <a:spcBef>
                <a:spcPct val="0"/>
              </a:spcBef>
              <a:spcAft>
                <a:spcPct val="0"/>
              </a:spcAft>
              <a:tabLst>
                <a:tab pos="915988" algn="l"/>
              </a:tabLst>
              <a:defRPr sz="2400">
                <a:solidFill>
                  <a:schemeClr val="tx1"/>
                </a:solidFill>
                <a:latin typeface="Times New Roman" pitchFamily="18" charset="0"/>
              </a:defRPr>
            </a:lvl9pPr>
          </a:lstStyle>
          <a:p>
            <a:pPr eaLnBrk="0" fontAlgn="base" hangingPunct="0">
              <a:spcBef>
                <a:spcPct val="0"/>
              </a:spcBef>
              <a:spcAft>
                <a:spcPct val="0"/>
              </a:spcAft>
            </a:pPr>
            <a:r>
              <a:rPr lang="it-IT" altLang="it-IT" sz="1600" i="1" dirty="0" smtClean="0">
                <a:solidFill>
                  <a:srgbClr val="000000"/>
                </a:solidFill>
                <a:latin typeface="Comic Sans MS" pitchFamily="66" charset="0"/>
              </a:rPr>
              <a:t>Dott. Fabio Geremia, CTP System – Locali, impianti, apparecchiature e sistemi computerizzati</a:t>
            </a:r>
          </a:p>
        </p:txBody>
      </p:sp>
    </p:spTree>
    <p:extLst>
      <p:ext uri="{BB962C8B-B14F-4D97-AF65-F5344CB8AC3E}">
        <p14:creationId xmlns:p14="http://schemas.microsoft.com/office/powerpoint/2010/main" val="21363755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312738" y="1398588"/>
            <a:ext cx="8420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eaLnBrk="1" hangingPunct="1"/>
            <a:r>
              <a:rPr lang="it-IT" altLang="it-IT">
                <a:solidFill>
                  <a:srgbClr val="003399"/>
                </a:solidFill>
                <a:cs typeface="Tahoma" pitchFamily="34" charset="0"/>
              </a:rPr>
              <a:t>Le scelte progettuali: flussi materie/personale</a:t>
            </a:r>
          </a:p>
        </p:txBody>
      </p:sp>
      <p:sp>
        <p:nvSpPr>
          <p:cNvPr id="14339" name="Text Box 4"/>
          <p:cNvSpPr txBox="1">
            <a:spLocks noChangeArrowheads="1"/>
          </p:cNvSpPr>
          <p:nvPr/>
        </p:nvSpPr>
        <p:spPr bwMode="auto">
          <a:xfrm>
            <a:off x="295275" y="23622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a:cs typeface="Tahoma" pitchFamily="34" charset="0"/>
              </a:rPr>
              <a:t>Quali sono i flussi che devono essere definiti ? </a:t>
            </a:r>
          </a:p>
        </p:txBody>
      </p:sp>
      <p:sp>
        <p:nvSpPr>
          <p:cNvPr id="14340" name="Text Box 5"/>
          <p:cNvSpPr txBox="1">
            <a:spLocks noChangeArrowheads="1"/>
          </p:cNvSpPr>
          <p:nvPr/>
        </p:nvSpPr>
        <p:spPr bwMode="auto">
          <a:xfrm>
            <a:off x="298450" y="5353050"/>
            <a:ext cx="8458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000">
                <a:cs typeface="Tahoma" pitchFamily="34" charset="0"/>
              </a:rPr>
              <a:t>La separazione dei flussi del materiale e del personale permette di ridurre la contaminazione particellare, particolarmente la cross-contamination. </a:t>
            </a:r>
          </a:p>
          <a:p>
            <a:pPr algn="ctr"/>
            <a:r>
              <a:rPr lang="it-IT" altLang="it-IT" sz="2000">
                <a:cs typeface="Tahoma" pitchFamily="34" charset="0"/>
              </a:rPr>
              <a:t>Inoltre aiuta a prevenire errori e mix-up di materiali.</a:t>
            </a:r>
          </a:p>
        </p:txBody>
      </p:sp>
      <p:sp>
        <p:nvSpPr>
          <p:cNvPr id="14341" name="Rectangle 6"/>
          <p:cNvSpPr>
            <a:spLocks noChangeArrowheads="1"/>
          </p:cNvSpPr>
          <p:nvPr/>
        </p:nvSpPr>
        <p:spPr bwMode="auto">
          <a:xfrm>
            <a:off x="523875" y="29718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0" indent="-5715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buFontTx/>
              <a:buChar char="•"/>
            </a:pPr>
            <a:r>
              <a:rPr lang="it-IT" altLang="it-IT" sz="2000">
                <a:solidFill>
                  <a:srgbClr val="CC0000"/>
                </a:solidFill>
                <a:cs typeface="Tahoma" pitchFamily="34" charset="0"/>
              </a:rPr>
              <a:t>Materiali (materie prime e semilavorati)</a:t>
            </a:r>
          </a:p>
          <a:p>
            <a:pPr eaLnBrk="1" hangingPunct="1">
              <a:buFontTx/>
              <a:buChar char="•"/>
            </a:pPr>
            <a:endParaRPr lang="it-IT" altLang="it-IT" sz="2000">
              <a:cs typeface="Tahoma" pitchFamily="34" charset="0"/>
            </a:endParaRPr>
          </a:p>
        </p:txBody>
      </p:sp>
      <p:sp>
        <p:nvSpPr>
          <p:cNvPr id="14342" name="Rectangle 7"/>
          <p:cNvSpPr>
            <a:spLocks noChangeArrowheads="1"/>
          </p:cNvSpPr>
          <p:nvPr/>
        </p:nvSpPr>
        <p:spPr bwMode="auto">
          <a:xfrm>
            <a:off x="523875" y="34290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0" indent="-5715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buFontTx/>
              <a:buChar char="•"/>
            </a:pPr>
            <a:r>
              <a:rPr lang="it-IT" altLang="it-IT" sz="2000">
                <a:solidFill>
                  <a:srgbClr val="CC0000"/>
                </a:solidFill>
                <a:cs typeface="Tahoma" pitchFamily="34" charset="0"/>
              </a:rPr>
              <a:t>Prodotto finito</a:t>
            </a:r>
          </a:p>
          <a:p>
            <a:pPr eaLnBrk="1" hangingPunct="1">
              <a:buFontTx/>
              <a:buChar char="•"/>
            </a:pPr>
            <a:endParaRPr lang="it-IT" altLang="it-IT" sz="2000">
              <a:cs typeface="Tahoma" pitchFamily="34" charset="0"/>
            </a:endParaRPr>
          </a:p>
        </p:txBody>
      </p:sp>
      <p:sp>
        <p:nvSpPr>
          <p:cNvPr id="14343" name="Rectangle 8"/>
          <p:cNvSpPr>
            <a:spLocks noChangeArrowheads="1"/>
          </p:cNvSpPr>
          <p:nvPr/>
        </p:nvSpPr>
        <p:spPr bwMode="auto">
          <a:xfrm>
            <a:off x="523875" y="38862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0" indent="-5715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buFontTx/>
              <a:buChar char="•"/>
            </a:pPr>
            <a:r>
              <a:rPr lang="it-IT" altLang="it-IT" sz="2000">
                <a:solidFill>
                  <a:srgbClr val="CC0000"/>
                </a:solidFill>
                <a:cs typeface="Tahoma" pitchFamily="34" charset="0"/>
              </a:rPr>
              <a:t>Campioni per controlli in-process</a:t>
            </a:r>
          </a:p>
          <a:p>
            <a:pPr eaLnBrk="1" hangingPunct="1">
              <a:buFontTx/>
              <a:buChar char="•"/>
            </a:pPr>
            <a:endParaRPr lang="it-IT" altLang="it-IT" sz="2000">
              <a:cs typeface="Tahoma" pitchFamily="34" charset="0"/>
            </a:endParaRPr>
          </a:p>
        </p:txBody>
      </p:sp>
      <p:sp>
        <p:nvSpPr>
          <p:cNvPr id="14344" name="Rectangle 9"/>
          <p:cNvSpPr>
            <a:spLocks noChangeArrowheads="1"/>
          </p:cNvSpPr>
          <p:nvPr/>
        </p:nvSpPr>
        <p:spPr bwMode="auto">
          <a:xfrm>
            <a:off x="523875" y="43434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0" indent="-5715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buFontTx/>
              <a:buChar char="•"/>
            </a:pPr>
            <a:r>
              <a:rPr lang="it-IT" altLang="it-IT" sz="2000">
                <a:solidFill>
                  <a:srgbClr val="CC0000"/>
                </a:solidFill>
                <a:cs typeface="Tahoma" pitchFamily="34" charset="0"/>
              </a:rPr>
              <a:t>Personale (produzione, manutenzione …)</a:t>
            </a:r>
          </a:p>
          <a:p>
            <a:pPr eaLnBrk="1" hangingPunct="1">
              <a:buFontTx/>
              <a:buChar char="•"/>
            </a:pPr>
            <a:endParaRPr lang="it-IT" altLang="it-IT" sz="2000">
              <a:cs typeface="Tahoma" pitchFamily="34" charset="0"/>
            </a:endParaRPr>
          </a:p>
        </p:txBody>
      </p:sp>
      <p:sp>
        <p:nvSpPr>
          <p:cNvPr id="14345" name="Rectangle 10"/>
          <p:cNvSpPr>
            <a:spLocks noChangeArrowheads="1"/>
          </p:cNvSpPr>
          <p:nvPr/>
        </p:nvSpPr>
        <p:spPr bwMode="auto">
          <a:xfrm>
            <a:off x="523875" y="48006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0" indent="-5715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buFontTx/>
              <a:buChar char="•"/>
            </a:pPr>
            <a:r>
              <a:rPr lang="it-IT" altLang="it-IT" sz="2000">
                <a:solidFill>
                  <a:srgbClr val="CC0000"/>
                </a:solidFill>
                <a:cs typeface="Tahoma" pitchFamily="34" charset="0"/>
              </a:rPr>
              <a:t>Rifiuti e scarti</a:t>
            </a:r>
          </a:p>
          <a:p>
            <a:pPr eaLnBrk="1" hangingPunct="1">
              <a:buFontTx/>
              <a:buChar char="•"/>
            </a:pPr>
            <a:endParaRPr lang="it-IT" altLang="it-IT" sz="2000">
              <a:cs typeface="Tahoma" pitchFamily="34" charset="0"/>
            </a:endParaRPr>
          </a:p>
        </p:txBody>
      </p:sp>
      <p:sp>
        <p:nvSpPr>
          <p:cNvPr id="98314" name="Rectangle 8"/>
          <p:cNvSpPr>
            <a:spLocks noChangeArrowheads="1"/>
          </p:cNvSpPr>
          <p:nvPr/>
        </p:nvSpPr>
        <p:spPr bwMode="auto">
          <a:xfrm>
            <a:off x="322263" y="249238"/>
            <a:ext cx="8420100" cy="1222375"/>
          </a:xfrm>
          <a:prstGeom prst="rect">
            <a:avLst/>
          </a:prstGeom>
          <a:noFill/>
          <a:ln w="9525">
            <a:noFill/>
            <a:miter lim="800000"/>
            <a:headEnd/>
            <a:tailEnd/>
          </a:ln>
        </p:spPr>
        <p:txBody>
          <a:bodyPr anchor="ctr"/>
          <a:lstStyle/>
          <a:p>
            <a:pPr algn="ctr">
              <a:defRPr/>
            </a:pPr>
            <a:r>
              <a:rPr lang="it-IT" sz="2400" b="1" dirty="0">
                <a:solidFill>
                  <a:srgbClr val="000066"/>
                </a:solidFill>
                <a:latin typeface="Arial" pitchFamily="34" charset="0"/>
                <a:ea typeface="+mj-ea"/>
                <a:cs typeface="Arial" pitchFamily="34" charset="0"/>
              </a:rPr>
              <a:t>REQUISITI STRUTTURALI PER AREE A CONTAMINAZIONE CONTROLLATA</a:t>
            </a:r>
          </a:p>
        </p:txBody>
      </p:sp>
    </p:spTree>
    <p:extLst>
      <p:ext uri="{BB962C8B-B14F-4D97-AF65-F5344CB8AC3E}">
        <p14:creationId xmlns:p14="http://schemas.microsoft.com/office/powerpoint/2010/main" val="1408431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311150" y="1527175"/>
            <a:ext cx="8420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eaLnBrk="1" hangingPunct="1"/>
            <a:r>
              <a:rPr lang="it-IT" altLang="it-IT" sz="2000">
                <a:solidFill>
                  <a:srgbClr val="003399"/>
                </a:solidFill>
                <a:cs typeface="Tahoma" pitchFamily="34" charset="0"/>
              </a:rPr>
              <a:t>Le scelte progettuali: flussi materie/personale</a:t>
            </a:r>
          </a:p>
        </p:txBody>
      </p:sp>
      <p:sp>
        <p:nvSpPr>
          <p:cNvPr id="15363" name="Text Box 4"/>
          <p:cNvSpPr txBox="1">
            <a:spLocks noChangeArrowheads="1"/>
          </p:cNvSpPr>
          <p:nvPr/>
        </p:nvSpPr>
        <p:spPr bwMode="auto">
          <a:xfrm>
            <a:off x="295275" y="2630488"/>
            <a:ext cx="8458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000">
                <a:cs typeface="Tahoma" pitchFamily="34" charset="0"/>
              </a:rPr>
              <a:t>Gli air-lock per il passaggio materiali devono essere ventilati con una quantità di aria che permetta di “ripulire” il locale rapidamente dopo la sua apertura verso il “lato sporco”.</a:t>
            </a:r>
          </a:p>
        </p:txBody>
      </p:sp>
      <p:sp>
        <p:nvSpPr>
          <p:cNvPr id="15364" name="Text Box 5"/>
          <p:cNvSpPr txBox="1">
            <a:spLocks noChangeArrowheads="1"/>
          </p:cNvSpPr>
          <p:nvPr/>
        </p:nvSpPr>
        <p:spPr bwMode="auto">
          <a:xfrm>
            <a:off x="307975" y="3865563"/>
            <a:ext cx="8458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000">
                <a:cs typeface="Tahoma" pitchFamily="34" charset="0"/>
              </a:rPr>
              <a:t>Dove sia critico mantenere un profilo di pressioni o garantire che l’air-lock sia ripulito adeguatamente dopo l’apertura è consigliabile realizzare un interblocco tra le porte di accesso.</a:t>
            </a:r>
          </a:p>
        </p:txBody>
      </p:sp>
      <p:sp>
        <p:nvSpPr>
          <p:cNvPr id="15365" name="Text Box 6"/>
          <p:cNvSpPr txBox="1">
            <a:spLocks noChangeArrowheads="1"/>
          </p:cNvSpPr>
          <p:nvPr/>
        </p:nvSpPr>
        <p:spPr bwMode="auto">
          <a:xfrm>
            <a:off x="298450" y="5078413"/>
            <a:ext cx="8458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000">
                <a:cs typeface="Tahoma" pitchFamily="34" charset="0"/>
              </a:rPr>
              <a:t>Il layout deve essere studiato cercando di installare le apparecchiature in maniera che siano manutenibili senza accedere alle zone di produzione, realizzando cavedi, vani tecnici o disponendo i sistemi di supporto a piani diversi.</a:t>
            </a:r>
          </a:p>
        </p:txBody>
      </p:sp>
      <p:sp>
        <p:nvSpPr>
          <p:cNvPr id="99334" name="Rectangle 8"/>
          <p:cNvSpPr>
            <a:spLocks noChangeArrowheads="1"/>
          </p:cNvSpPr>
          <p:nvPr/>
        </p:nvSpPr>
        <p:spPr bwMode="auto">
          <a:xfrm>
            <a:off x="322263" y="298450"/>
            <a:ext cx="8420100" cy="1222375"/>
          </a:xfrm>
          <a:prstGeom prst="rect">
            <a:avLst/>
          </a:prstGeom>
          <a:noFill/>
          <a:ln w="9525">
            <a:noFill/>
            <a:miter lim="800000"/>
            <a:headEnd/>
            <a:tailEnd/>
          </a:ln>
        </p:spPr>
        <p:txBody>
          <a:bodyPr anchor="ctr"/>
          <a:lstStyle/>
          <a:p>
            <a:pPr algn="ctr">
              <a:defRPr/>
            </a:pPr>
            <a:r>
              <a:rPr lang="it-IT" sz="2400" b="1" dirty="0">
                <a:solidFill>
                  <a:srgbClr val="000066"/>
                </a:solidFill>
                <a:latin typeface="Arial" pitchFamily="34" charset="0"/>
                <a:ea typeface="+mj-ea"/>
                <a:cs typeface="Arial" pitchFamily="34" charset="0"/>
              </a:rPr>
              <a:t>REQUISITI STRUTTURALI PER AREE IN ESECUZIONE FARMACEUTICA</a:t>
            </a:r>
          </a:p>
        </p:txBody>
      </p:sp>
    </p:spTree>
    <p:extLst>
      <p:ext uri="{BB962C8B-B14F-4D97-AF65-F5344CB8AC3E}">
        <p14:creationId xmlns:p14="http://schemas.microsoft.com/office/powerpoint/2010/main" val="865795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322263" y="1646238"/>
            <a:ext cx="8420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eaLnBrk="1" hangingPunct="1"/>
            <a:r>
              <a:rPr lang="it-IT" altLang="it-IT" sz="2000">
                <a:solidFill>
                  <a:srgbClr val="003399"/>
                </a:solidFill>
                <a:cs typeface="Tahoma" pitchFamily="34" charset="0"/>
              </a:rPr>
              <a:t>Le scelte progettuali: finiture dei locali</a:t>
            </a:r>
          </a:p>
        </p:txBody>
      </p:sp>
      <p:sp>
        <p:nvSpPr>
          <p:cNvPr id="16387" name="Text Box 4"/>
          <p:cNvSpPr txBox="1">
            <a:spLocks noChangeArrowheads="1"/>
          </p:cNvSpPr>
          <p:nvPr/>
        </p:nvSpPr>
        <p:spPr bwMode="auto">
          <a:xfrm>
            <a:off x="228600" y="2825750"/>
            <a:ext cx="85344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000">
                <a:cs typeface="Tahoma" pitchFamily="34" charset="0"/>
              </a:rPr>
              <a:t>Selezione di materiali da costruzione che non diano luogo a rilascio di particelle, con superfici lisce e facilmente pulibili.</a:t>
            </a:r>
          </a:p>
        </p:txBody>
      </p:sp>
      <p:sp>
        <p:nvSpPr>
          <p:cNvPr id="16388" name="Text Box 5"/>
          <p:cNvSpPr txBox="1">
            <a:spLocks noChangeArrowheads="1"/>
          </p:cNvSpPr>
          <p:nvPr/>
        </p:nvSpPr>
        <p:spPr bwMode="auto">
          <a:xfrm>
            <a:off x="228600" y="3892550"/>
            <a:ext cx="85344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000">
                <a:cs typeface="Tahoma" pitchFamily="34" charset="0"/>
              </a:rPr>
              <a:t>Raccordi fra pareti realizzati con spigoli arrotondati, utilizzo  di infissi perfettamente complanari con le pareti.</a:t>
            </a:r>
          </a:p>
        </p:txBody>
      </p:sp>
      <p:sp>
        <p:nvSpPr>
          <p:cNvPr id="16389" name="Text Box 6"/>
          <p:cNvSpPr txBox="1">
            <a:spLocks noChangeArrowheads="1"/>
          </p:cNvSpPr>
          <p:nvPr/>
        </p:nvSpPr>
        <p:spPr bwMode="auto">
          <a:xfrm>
            <a:off x="228600" y="4740275"/>
            <a:ext cx="85344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000">
                <a:cs typeface="Tahoma" pitchFamily="34" charset="0"/>
              </a:rPr>
              <a:t>Passaggio di tubazioni, cavi, ecc. all’esterno dei locali o in cavedi appositamente realizzati ed ispezionabili.</a:t>
            </a:r>
          </a:p>
        </p:txBody>
      </p:sp>
      <p:sp>
        <p:nvSpPr>
          <p:cNvPr id="16390" name="Text Box 7"/>
          <p:cNvSpPr txBox="1">
            <a:spLocks noChangeArrowheads="1"/>
          </p:cNvSpPr>
          <p:nvPr/>
        </p:nvSpPr>
        <p:spPr bwMode="auto">
          <a:xfrm>
            <a:off x="261938" y="5653088"/>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000">
                <a:cs typeface="Tahoma" pitchFamily="34" charset="0"/>
              </a:rPr>
              <a:t>Adozione di componentistica elettrica “da incasso”.</a:t>
            </a:r>
          </a:p>
        </p:txBody>
      </p:sp>
      <p:sp>
        <p:nvSpPr>
          <p:cNvPr id="16391" name="Text Box 8"/>
          <p:cNvSpPr txBox="1">
            <a:spLocks noChangeArrowheads="1"/>
          </p:cNvSpPr>
          <p:nvPr/>
        </p:nvSpPr>
        <p:spPr bwMode="auto">
          <a:xfrm>
            <a:off x="261938" y="6189663"/>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000">
                <a:cs typeface="Tahoma" pitchFamily="34" charset="0"/>
              </a:rPr>
              <a:t>Realizzazione “a tenuta” dei locali (tramite sigillanti siliconici).</a:t>
            </a:r>
          </a:p>
        </p:txBody>
      </p:sp>
      <p:sp>
        <p:nvSpPr>
          <p:cNvPr id="100360" name="Rectangle 8"/>
          <p:cNvSpPr>
            <a:spLocks noChangeArrowheads="1"/>
          </p:cNvSpPr>
          <p:nvPr/>
        </p:nvSpPr>
        <p:spPr bwMode="auto">
          <a:xfrm>
            <a:off x="322263" y="338138"/>
            <a:ext cx="8420100" cy="1222375"/>
          </a:xfrm>
          <a:prstGeom prst="rect">
            <a:avLst/>
          </a:prstGeom>
          <a:noFill/>
          <a:ln w="9525">
            <a:noFill/>
            <a:miter lim="800000"/>
            <a:headEnd/>
            <a:tailEnd/>
          </a:ln>
        </p:spPr>
        <p:txBody>
          <a:bodyPr anchor="ctr"/>
          <a:lstStyle/>
          <a:p>
            <a:pPr algn="ctr">
              <a:defRPr/>
            </a:pPr>
            <a:r>
              <a:rPr lang="it-IT" sz="2400" b="1" dirty="0">
                <a:solidFill>
                  <a:srgbClr val="000066"/>
                </a:solidFill>
                <a:latin typeface="Arial" pitchFamily="34" charset="0"/>
                <a:ea typeface="+mj-ea"/>
                <a:cs typeface="Arial" pitchFamily="34" charset="0"/>
              </a:rPr>
              <a:t>REQUISITI STRUTTURALI PER AREE IN ESECUZIONE FARMACEUTICA</a:t>
            </a:r>
          </a:p>
        </p:txBody>
      </p:sp>
    </p:spTree>
    <p:extLst>
      <p:ext uri="{BB962C8B-B14F-4D97-AF65-F5344CB8AC3E}">
        <p14:creationId xmlns:p14="http://schemas.microsoft.com/office/powerpoint/2010/main" val="2231922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152400" y="1716088"/>
            <a:ext cx="8420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eaLnBrk="1" hangingPunct="1"/>
            <a:r>
              <a:rPr lang="it-IT" altLang="it-IT">
                <a:solidFill>
                  <a:srgbClr val="003399"/>
                </a:solidFill>
                <a:cs typeface="Tahoma" pitchFamily="34" charset="0"/>
              </a:rPr>
              <a:t>Le scelte progettuali: finiture dei locali</a:t>
            </a:r>
          </a:p>
        </p:txBody>
      </p:sp>
      <p:sp>
        <p:nvSpPr>
          <p:cNvPr id="17411" name="Text Box 4"/>
          <p:cNvSpPr txBox="1">
            <a:spLocks noChangeArrowheads="1"/>
          </p:cNvSpPr>
          <p:nvPr/>
        </p:nvSpPr>
        <p:spPr bwMode="auto">
          <a:xfrm>
            <a:off x="228600" y="2974975"/>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a:cs typeface="Tahoma" pitchFamily="34" charset="0"/>
              </a:rPr>
              <a:t>Possibili esecuzioni delle pareti degli ambienti:</a:t>
            </a:r>
          </a:p>
        </p:txBody>
      </p:sp>
      <p:sp>
        <p:nvSpPr>
          <p:cNvPr id="17412" name="Rectangle 5"/>
          <p:cNvSpPr>
            <a:spLocks noChangeArrowheads="1"/>
          </p:cNvSpPr>
          <p:nvPr/>
        </p:nvSpPr>
        <p:spPr bwMode="auto">
          <a:xfrm>
            <a:off x="304800" y="37211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0" indent="-5715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buFontTx/>
              <a:buChar char="•"/>
            </a:pPr>
            <a:r>
              <a:rPr lang="it-IT" altLang="it-IT" sz="2000">
                <a:solidFill>
                  <a:srgbClr val="CC0000"/>
                </a:solidFill>
                <a:cs typeface="Tahoma" pitchFamily="34" charset="0"/>
              </a:rPr>
              <a:t>Cartongesso </a:t>
            </a:r>
          </a:p>
          <a:p>
            <a:pPr eaLnBrk="1" hangingPunct="1">
              <a:buFontTx/>
              <a:buChar char="•"/>
            </a:pPr>
            <a:endParaRPr lang="it-IT" altLang="it-IT" sz="2000">
              <a:cs typeface="Tahoma" pitchFamily="34" charset="0"/>
            </a:endParaRPr>
          </a:p>
        </p:txBody>
      </p:sp>
      <p:sp>
        <p:nvSpPr>
          <p:cNvPr id="17413" name="Rectangle 6"/>
          <p:cNvSpPr>
            <a:spLocks noChangeArrowheads="1"/>
          </p:cNvSpPr>
          <p:nvPr/>
        </p:nvSpPr>
        <p:spPr bwMode="auto">
          <a:xfrm>
            <a:off x="304800" y="45593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0" indent="-5715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buFontTx/>
              <a:buChar char="•"/>
            </a:pPr>
            <a:r>
              <a:rPr lang="it-IT" altLang="it-IT" sz="2000">
                <a:solidFill>
                  <a:srgbClr val="CC0000"/>
                </a:solidFill>
                <a:cs typeface="Tahoma" pitchFamily="34" charset="0"/>
              </a:rPr>
              <a:t>Pareti mobili</a:t>
            </a:r>
          </a:p>
          <a:p>
            <a:pPr eaLnBrk="1" hangingPunct="1">
              <a:buFontTx/>
              <a:buChar char="•"/>
            </a:pPr>
            <a:endParaRPr lang="it-IT" altLang="it-IT" sz="2000">
              <a:cs typeface="Tahoma" pitchFamily="34" charset="0"/>
            </a:endParaRPr>
          </a:p>
        </p:txBody>
      </p:sp>
      <p:sp>
        <p:nvSpPr>
          <p:cNvPr id="17414" name="Rectangle 7"/>
          <p:cNvSpPr>
            <a:spLocks noChangeArrowheads="1"/>
          </p:cNvSpPr>
          <p:nvPr/>
        </p:nvSpPr>
        <p:spPr bwMode="auto">
          <a:xfrm>
            <a:off x="304800" y="53975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0" indent="-5715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buFontTx/>
              <a:buChar char="•"/>
            </a:pPr>
            <a:r>
              <a:rPr lang="it-IT" altLang="it-IT" sz="2000">
                <a:solidFill>
                  <a:srgbClr val="CC0000"/>
                </a:solidFill>
                <a:cs typeface="Tahoma" pitchFamily="34" charset="0"/>
              </a:rPr>
              <a:t>Acciaio inox</a:t>
            </a:r>
          </a:p>
          <a:p>
            <a:pPr eaLnBrk="1" hangingPunct="1">
              <a:buFontTx/>
              <a:buChar char="•"/>
            </a:pPr>
            <a:endParaRPr lang="it-IT" altLang="it-IT" sz="2000">
              <a:cs typeface="Tahoma" pitchFamily="34" charset="0"/>
            </a:endParaRPr>
          </a:p>
        </p:txBody>
      </p:sp>
      <p:sp>
        <p:nvSpPr>
          <p:cNvPr id="17415" name="Text Box 8"/>
          <p:cNvSpPr txBox="1">
            <a:spLocks noChangeArrowheads="1"/>
          </p:cNvSpPr>
          <p:nvPr/>
        </p:nvSpPr>
        <p:spPr bwMode="auto">
          <a:xfrm>
            <a:off x="4114800" y="3721100"/>
            <a:ext cx="464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000">
                <a:cs typeface="Tahoma" pitchFamily="34" charset="0"/>
              </a:rPr>
              <a:t>Economico, necessita rivestimento con resine, resistenza media, non modulare</a:t>
            </a:r>
          </a:p>
        </p:txBody>
      </p:sp>
      <p:sp>
        <p:nvSpPr>
          <p:cNvPr id="17416" name="Text Box 9"/>
          <p:cNvSpPr txBox="1">
            <a:spLocks noChangeArrowheads="1"/>
          </p:cNvSpPr>
          <p:nvPr/>
        </p:nvSpPr>
        <p:spPr bwMode="auto">
          <a:xfrm>
            <a:off x="4114800" y="4559300"/>
            <a:ext cx="464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000">
                <a:cs typeface="Tahoma" pitchFamily="34" charset="0"/>
              </a:rPr>
              <a:t>Costo medio, finiture buone, elevata modularità, buona resistenza</a:t>
            </a:r>
          </a:p>
        </p:txBody>
      </p:sp>
      <p:sp>
        <p:nvSpPr>
          <p:cNvPr id="17417" name="Text Box 10"/>
          <p:cNvSpPr txBox="1">
            <a:spLocks noChangeArrowheads="1"/>
          </p:cNvSpPr>
          <p:nvPr/>
        </p:nvSpPr>
        <p:spPr bwMode="auto">
          <a:xfrm>
            <a:off x="4114800" y="5397500"/>
            <a:ext cx="464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000">
                <a:cs typeface="Tahoma" pitchFamily="34" charset="0"/>
              </a:rPr>
              <a:t>Costo alto, finiture ottime, modularità medio-bassa, ottima resistenza</a:t>
            </a:r>
          </a:p>
        </p:txBody>
      </p:sp>
      <p:sp>
        <p:nvSpPr>
          <p:cNvPr id="101386" name="Rectangle 8"/>
          <p:cNvSpPr>
            <a:spLocks noChangeArrowheads="1"/>
          </p:cNvSpPr>
          <p:nvPr/>
        </p:nvSpPr>
        <p:spPr bwMode="auto">
          <a:xfrm>
            <a:off x="322263" y="377825"/>
            <a:ext cx="8420100" cy="1222375"/>
          </a:xfrm>
          <a:prstGeom prst="rect">
            <a:avLst/>
          </a:prstGeom>
          <a:noFill/>
          <a:ln w="9525">
            <a:noFill/>
            <a:miter lim="800000"/>
            <a:headEnd/>
            <a:tailEnd/>
          </a:ln>
        </p:spPr>
        <p:txBody>
          <a:bodyPr anchor="ctr"/>
          <a:lstStyle/>
          <a:p>
            <a:pPr algn="ctr">
              <a:defRPr/>
            </a:pPr>
            <a:r>
              <a:rPr lang="it-IT" sz="2400" b="1" dirty="0">
                <a:solidFill>
                  <a:srgbClr val="000066"/>
                </a:solidFill>
                <a:latin typeface="Arial" pitchFamily="34" charset="0"/>
                <a:ea typeface="+mj-ea"/>
                <a:cs typeface="Arial" pitchFamily="34" charset="0"/>
              </a:rPr>
              <a:t>REQUISITI STRUTTURALI PER AREE IN ESECUZIONE FARMACEUTICA</a:t>
            </a:r>
          </a:p>
        </p:txBody>
      </p:sp>
    </p:spTree>
    <p:extLst>
      <p:ext uri="{BB962C8B-B14F-4D97-AF65-F5344CB8AC3E}">
        <p14:creationId xmlns:p14="http://schemas.microsoft.com/office/powerpoint/2010/main" val="2399235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7"/>
          <p:cNvSpPr txBox="1">
            <a:spLocks noChangeArrowheads="1"/>
          </p:cNvSpPr>
          <p:nvPr/>
        </p:nvSpPr>
        <p:spPr bwMode="auto">
          <a:xfrm>
            <a:off x="250825" y="476250"/>
            <a:ext cx="85693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400" b="1">
                <a:solidFill>
                  <a:srgbClr val="000066"/>
                </a:solidFill>
                <a:latin typeface="Arial" charset="0"/>
              </a:rPr>
              <a:t>EU GMP: CAPITOLO 3 “PREMISES AND EQUIPMENT”</a:t>
            </a:r>
          </a:p>
        </p:txBody>
      </p:sp>
      <p:sp>
        <p:nvSpPr>
          <p:cNvPr id="7177" name="Text Box 9"/>
          <p:cNvSpPr txBox="1">
            <a:spLocks noGrp="1" noChangeArrowheads="1"/>
          </p:cNvSpPr>
          <p:nvPr>
            <p:ph type="body" idx="4294967295"/>
          </p:nvPr>
        </p:nvSpPr>
        <p:spPr bwMode="auto">
          <a:xfrm>
            <a:off x="611188" y="1268413"/>
            <a:ext cx="7772400" cy="431800"/>
          </a:xfrm>
          <a:prstGeom prst="rect">
            <a:avLst/>
          </a:prstGeom>
          <a:ln>
            <a:miter lim="800000"/>
            <a:headEnd/>
            <a:tailEnd/>
          </a:ln>
        </p:spPr>
        <p:txBody>
          <a:bodyPr/>
          <a:lstStyle/>
          <a:p>
            <a:pPr marL="0" indent="0" algn="ctr" eaLnBrk="1" hangingPunct="1">
              <a:lnSpc>
                <a:spcPct val="90000"/>
              </a:lnSpc>
              <a:spcBef>
                <a:spcPct val="50000"/>
              </a:spcBef>
              <a:buFontTx/>
              <a:buNone/>
              <a:defRPr/>
            </a:pPr>
            <a:r>
              <a:rPr lang="it-IT" sz="2000" b="1" smtClean="0">
                <a:effectLst>
                  <a:outerShdw blurRad="38100" dist="38100" dir="2700000" algn="tl">
                    <a:srgbClr val="FFFFFF"/>
                  </a:outerShdw>
                </a:effectLst>
                <a:latin typeface="Tahoma" pitchFamily="34" charset="0"/>
              </a:rPr>
              <a:t>LOCALI  (AREA PRODUZIONE):</a:t>
            </a:r>
          </a:p>
        </p:txBody>
      </p:sp>
      <p:pic>
        <p:nvPicPr>
          <p:cNvPr id="1843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89138"/>
            <a:ext cx="8569325"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4959350"/>
            <a:ext cx="864235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Line 9"/>
          <p:cNvSpPr>
            <a:spLocks noChangeShapeType="1"/>
          </p:cNvSpPr>
          <p:nvPr/>
        </p:nvSpPr>
        <p:spPr bwMode="auto">
          <a:xfrm>
            <a:off x="1662113" y="2249488"/>
            <a:ext cx="187325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8439" name="Line 10"/>
          <p:cNvSpPr>
            <a:spLocks noChangeShapeType="1"/>
          </p:cNvSpPr>
          <p:nvPr/>
        </p:nvSpPr>
        <p:spPr bwMode="auto">
          <a:xfrm>
            <a:off x="6300788" y="2246313"/>
            <a:ext cx="23749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8440" name="Line 11"/>
          <p:cNvSpPr>
            <a:spLocks noChangeShapeType="1"/>
          </p:cNvSpPr>
          <p:nvPr/>
        </p:nvSpPr>
        <p:spPr bwMode="auto">
          <a:xfrm>
            <a:off x="841375" y="2522538"/>
            <a:ext cx="5040313"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8441" name="Line 12"/>
          <p:cNvSpPr>
            <a:spLocks noChangeShapeType="1"/>
          </p:cNvSpPr>
          <p:nvPr/>
        </p:nvSpPr>
        <p:spPr bwMode="auto">
          <a:xfrm>
            <a:off x="4356100" y="3789363"/>
            <a:ext cx="2303463"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8442" name="Line 13"/>
          <p:cNvSpPr>
            <a:spLocks noChangeShapeType="1"/>
          </p:cNvSpPr>
          <p:nvPr/>
        </p:nvSpPr>
        <p:spPr bwMode="auto">
          <a:xfrm>
            <a:off x="2268538" y="4076700"/>
            <a:ext cx="482441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8443" name="Line 14"/>
          <p:cNvSpPr>
            <a:spLocks noChangeShapeType="1"/>
          </p:cNvSpPr>
          <p:nvPr/>
        </p:nvSpPr>
        <p:spPr bwMode="auto">
          <a:xfrm>
            <a:off x="4932363" y="4365625"/>
            <a:ext cx="15113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8444" name="Line 15"/>
          <p:cNvSpPr>
            <a:spLocks noChangeShapeType="1"/>
          </p:cNvSpPr>
          <p:nvPr/>
        </p:nvSpPr>
        <p:spPr bwMode="auto">
          <a:xfrm>
            <a:off x="1924050" y="4627563"/>
            <a:ext cx="201612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8445" name="Line 16"/>
          <p:cNvSpPr>
            <a:spLocks noChangeShapeType="1"/>
          </p:cNvSpPr>
          <p:nvPr/>
        </p:nvSpPr>
        <p:spPr bwMode="auto">
          <a:xfrm>
            <a:off x="827088" y="5486400"/>
            <a:ext cx="799306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2685638516"/>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Text Box 3"/>
          <p:cNvSpPr txBox="1">
            <a:spLocks noChangeArrowheads="1"/>
          </p:cNvSpPr>
          <p:nvPr/>
        </p:nvSpPr>
        <p:spPr bwMode="auto">
          <a:xfrm>
            <a:off x="228600" y="16764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r>
              <a:rPr lang="it-IT" altLang="it-IT" sz="2400" dirty="0"/>
              <a:t>Operazioni / </a:t>
            </a:r>
            <a:r>
              <a:rPr lang="it-IT" altLang="it-IT" sz="2400" dirty="0" smtClean="0"/>
              <a:t>zone:</a:t>
            </a:r>
            <a:endParaRPr lang="it-IT" altLang="it-IT" sz="2400" dirty="0"/>
          </a:p>
        </p:txBody>
      </p:sp>
      <p:sp>
        <p:nvSpPr>
          <p:cNvPr id="19459" name="Text Box 4"/>
          <p:cNvSpPr txBox="1">
            <a:spLocks noChangeArrowheads="1"/>
          </p:cNvSpPr>
          <p:nvPr/>
        </p:nvSpPr>
        <p:spPr bwMode="auto">
          <a:xfrm>
            <a:off x="3657600" y="2438400"/>
            <a:ext cx="2209800" cy="396875"/>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spcBef>
                <a:spcPct val="50000"/>
              </a:spcBef>
            </a:pPr>
            <a:r>
              <a:rPr lang="it-IT" altLang="it-IT" sz="2000"/>
              <a:t>Formulazione</a:t>
            </a:r>
          </a:p>
        </p:txBody>
      </p:sp>
      <p:sp>
        <p:nvSpPr>
          <p:cNvPr id="19460" name="Text Box 5"/>
          <p:cNvSpPr txBox="1">
            <a:spLocks noChangeArrowheads="1"/>
          </p:cNvSpPr>
          <p:nvPr/>
        </p:nvSpPr>
        <p:spPr bwMode="auto">
          <a:xfrm>
            <a:off x="838200" y="3352800"/>
            <a:ext cx="2209800" cy="396875"/>
          </a:xfrm>
          <a:prstGeom prst="rect">
            <a:avLst/>
          </a:prstGeom>
          <a:solidFill>
            <a:srgbClr val="FF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spcBef>
                <a:spcPct val="50000"/>
              </a:spcBef>
            </a:pPr>
            <a:r>
              <a:rPr lang="it-IT" altLang="it-IT" sz="2000"/>
              <a:t>Granulazione</a:t>
            </a:r>
          </a:p>
        </p:txBody>
      </p:sp>
      <p:sp>
        <p:nvSpPr>
          <p:cNvPr id="19461" name="Text Box 6"/>
          <p:cNvSpPr txBox="1">
            <a:spLocks noChangeArrowheads="1"/>
          </p:cNvSpPr>
          <p:nvPr/>
        </p:nvSpPr>
        <p:spPr bwMode="auto">
          <a:xfrm>
            <a:off x="3657600" y="3352800"/>
            <a:ext cx="2209800" cy="396875"/>
          </a:xfrm>
          <a:prstGeom prst="rect">
            <a:avLst/>
          </a:prstGeom>
          <a:solidFill>
            <a:srgbClr val="FF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spcBef>
                <a:spcPct val="50000"/>
              </a:spcBef>
            </a:pPr>
            <a:r>
              <a:rPr lang="it-IT" altLang="it-IT" sz="2000"/>
              <a:t>Setacciatura</a:t>
            </a:r>
          </a:p>
        </p:txBody>
      </p:sp>
      <p:sp>
        <p:nvSpPr>
          <p:cNvPr id="19462" name="Text Box 7"/>
          <p:cNvSpPr txBox="1">
            <a:spLocks noChangeArrowheads="1"/>
          </p:cNvSpPr>
          <p:nvPr/>
        </p:nvSpPr>
        <p:spPr bwMode="auto">
          <a:xfrm>
            <a:off x="6400800" y="3352800"/>
            <a:ext cx="2286000" cy="396875"/>
          </a:xfrm>
          <a:prstGeom prst="rect">
            <a:avLst/>
          </a:prstGeom>
          <a:solidFill>
            <a:srgbClr val="FF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spcBef>
                <a:spcPct val="50000"/>
              </a:spcBef>
            </a:pPr>
            <a:r>
              <a:rPr lang="it-IT" altLang="it-IT" sz="2000"/>
              <a:t>Omogeneizzazione</a:t>
            </a:r>
          </a:p>
        </p:txBody>
      </p:sp>
      <p:sp>
        <p:nvSpPr>
          <p:cNvPr id="19463" name="Line 8"/>
          <p:cNvSpPr>
            <a:spLocks noChangeShapeType="1"/>
          </p:cNvSpPr>
          <p:nvPr/>
        </p:nvSpPr>
        <p:spPr bwMode="auto">
          <a:xfrm>
            <a:off x="4724400" y="28956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it-IT"/>
          </a:p>
        </p:txBody>
      </p:sp>
      <p:sp>
        <p:nvSpPr>
          <p:cNvPr id="19464" name="Line 9"/>
          <p:cNvSpPr>
            <a:spLocks noChangeShapeType="1"/>
          </p:cNvSpPr>
          <p:nvPr/>
        </p:nvSpPr>
        <p:spPr bwMode="auto">
          <a:xfrm flipH="1">
            <a:off x="2362200" y="2895600"/>
            <a:ext cx="2362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it-IT"/>
          </a:p>
        </p:txBody>
      </p:sp>
      <p:sp>
        <p:nvSpPr>
          <p:cNvPr id="19465" name="Line 10"/>
          <p:cNvSpPr>
            <a:spLocks noChangeShapeType="1"/>
          </p:cNvSpPr>
          <p:nvPr/>
        </p:nvSpPr>
        <p:spPr bwMode="auto">
          <a:xfrm>
            <a:off x="4724400" y="2895600"/>
            <a:ext cx="2514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it-IT"/>
          </a:p>
        </p:txBody>
      </p:sp>
      <p:sp>
        <p:nvSpPr>
          <p:cNvPr id="19466" name="Text Box 11"/>
          <p:cNvSpPr txBox="1">
            <a:spLocks noChangeArrowheads="1"/>
          </p:cNvSpPr>
          <p:nvPr/>
        </p:nvSpPr>
        <p:spPr bwMode="auto">
          <a:xfrm>
            <a:off x="3657600" y="4267200"/>
            <a:ext cx="2209800" cy="396875"/>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spcBef>
                <a:spcPct val="50000"/>
              </a:spcBef>
            </a:pPr>
            <a:r>
              <a:rPr lang="it-IT" altLang="it-IT" sz="2000"/>
              <a:t>Comprimitura</a:t>
            </a:r>
          </a:p>
        </p:txBody>
      </p:sp>
      <p:sp>
        <p:nvSpPr>
          <p:cNvPr id="19467" name="Text Box 12"/>
          <p:cNvSpPr txBox="1">
            <a:spLocks noChangeArrowheads="1"/>
          </p:cNvSpPr>
          <p:nvPr/>
        </p:nvSpPr>
        <p:spPr bwMode="auto">
          <a:xfrm>
            <a:off x="3657600" y="5181600"/>
            <a:ext cx="2209800" cy="396875"/>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spcBef>
                <a:spcPct val="50000"/>
              </a:spcBef>
            </a:pPr>
            <a:r>
              <a:rPr lang="it-IT" altLang="it-IT" sz="2000"/>
              <a:t>Confezionamento</a:t>
            </a:r>
          </a:p>
        </p:txBody>
      </p:sp>
      <p:sp>
        <p:nvSpPr>
          <p:cNvPr id="19468" name="Text Box 13"/>
          <p:cNvSpPr txBox="1">
            <a:spLocks noChangeArrowheads="1"/>
          </p:cNvSpPr>
          <p:nvPr/>
        </p:nvSpPr>
        <p:spPr bwMode="auto">
          <a:xfrm>
            <a:off x="1143000" y="5715000"/>
            <a:ext cx="2209800" cy="396875"/>
          </a:xfrm>
          <a:prstGeom prst="rect">
            <a:avLst/>
          </a:prstGeom>
          <a:solidFill>
            <a:srgbClr val="FF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spcBef>
                <a:spcPct val="50000"/>
              </a:spcBef>
            </a:pPr>
            <a:r>
              <a:rPr lang="it-IT" altLang="it-IT" sz="2000"/>
              <a:t>Primario</a:t>
            </a:r>
          </a:p>
        </p:txBody>
      </p:sp>
      <p:sp>
        <p:nvSpPr>
          <p:cNvPr id="19469" name="Text Box 14"/>
          <p:cNvSpPr txBox="1">
            <a:spLocks noChangeArrowheads="1"/>
          </p:cNvSpPr>
          <p:nvPr/>
        </p:nvSpPr>
        <p:spPr bwMode="auto">
          <a:xfrm>
            <a:off x="6400800" y="5715000"/>
            <a:ext cx="2209800" cy="396875"/>
          </a:xfrm>
          <a:prstGeom prst="rect">
            <a:avLst/>
          </a:prstGeom>
          <a:solidFill>
            <a:srgbClr val="FF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spcBef>
                <a:spcPct val="50000"/>
              </a:spcBef>
            </a:pPr>
            <a:r>
              <a:rPr lang="it-IT" altLang="it-IT" sz="2000"/>
              <a:t>Secondario</a:t>
            </a:r>
          </a:p>
        </p:txBody>
      </p:sp>
      <p:sp>
        <p:nvSpPr>
          <p:cNvPr id="19470" name="Line 15"/>
          <p:cNvSpPr>
            <a:spLocks noChangeShapeType="1"/>
          </p:cNvSpPr>
          <p:nvPr/>
        </p:nvSpPr>
        <p:spPr bwMode="auto">
          <a:xfrm flipH="1">
            <a:off x="2438400" y="5410200"/>
            <a:ext cx="11430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it-IT"/>
          </a:p>
        </p:txBody>
      </p:sp>
      <p:sp>
        <p:nvSpPr>
          <p:cNvPr id="19471" name="Line 16"/>
          <p:cNvSpPr>
            <a:spLocks noChangeShapeType="1"/>
          </p:cNvSpPr>
          <p:nvPr/>
        </p:nvSpPr>
        <p:spPr bwMode="auto">
          <a:xfrm>
            <a:off x="6096000" y="5410200"/>
            <a:ext cx="1371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it-IT"/>
          </a:p>
        </p:txBody>
      </p:sp>
      <p:sp>
        <p:nvSpPr>
          <p:cNvPr id="17" name="Rectangle 8"/>
          <p:cNvSpPr>
            <a:spLocks noChangeArrowheads="1"/>
          </p:cNvSpPr>
          <p:nvPr/>
        </p:nvSpPr>
        <p:spPr bwMode="auto">
          <a:xfrm>
            <a:off x="322263" y="268288"/>
            <a:ext cx="8420100" cy="1222375"/>
          </a:xfrm>
          <a:prstGeom prst="rect">
            <a:avLst/>
          </a:prstGeom>
          <a:noFill/>
          <a:ln w="9525">
            <a:noFill/>
            <a:miter lim="800000"/>
            <a:headEnd/>
            <a:tailEnd/>
          </a:ln>
        </p:spPr>
        <p:txBody>
          <a:bodyPr anchor="ctr"/>
          <a:lstStyle/>
          <a:p>
            <a:pPr algn="ctr">
              <a:defRPr/>
            </a:pPr>
            <a:r>
              <a:rPr lang="it-IT" sz="2400" b="1" dirty="0">
                <a:solidFill>
                  <a:srgbClr val="000066"/>
                </a:solidFill>
                <a:latin typeface="Arial" pitchFamily="34" charset="0"/>
                <a:ea typeface="+mj-ea"/>
                <a:cs typeface="Arial" pitchFamily="34" charset="0"/>
              </a:rPr>
              <a:t>IL </a:t>
            </a:r>
            <a:r>
              <a:rPr lang="it-IT" sz="2400" b="1" dirty="0" smtClean="0">
                <a:solidFill>
                  <a:srgbClr val="000066"/>
                </a:solidFill>
                <a:latin typeface="Arial" pitchFamily="34" charset="0"/>
                <a:ea typeface="+mj-ea"/>
                <a:cs typeface="Arial" pitchFamily="34" charset="0"/>
              </a:rPr>
              <a:t>LAY-OUT</a:t>
            </a:r>
            <a:endParaRPr lang="it-IT" sz="2400" b="1" dirty="0">
              <a:solidFill>
                <a:srgbClr val="000066"/>
              </a:solidFill>
              <a:latin typeface="Arial" pitchFamily="34" charset="0"/>
              <a:ea typeface="+mj-ea"/>
              <a:cs typeface="Arial" pitchFamily="34" charset="0"/>
            </a:endParaRPr>
          </a:p>
        </p:txBody>
      </p:sp>
    </p:spTree>
    <p:extLst>
      <p:ext uri="{BB962C8B-B14F-4D97-AF65-F5344CB8AC3E}">
        <p14:creationId xmlns:p14="http://schemas.microsoft.com/office/powerpoint/2010/main" val="2920989722"/>
      </p:ext>
    </p:extLst>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8243"/>
                                        </p:tgtEl>
                                        <p:attrNameLst>
                                          <p:attrName>style.visibility</p:attrName>
                                        </p:attrNameLst>
                                      </p:cBhvr>
                                      <p:to>
                                        <p:strVal val="visible"/>
                                      </p:to>
                                    </p:set>
                                    <p:animEffect transition="in" filter="box(out)">
                                      <p:cBhvr>
                                        <p:cTn id="7" dur="500"/>
                                        <p:tgtEl>
                                          <p:spTgt spid="138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asellaDiTesto 7"/>
          <p:cNvSpPr txBox="1">
            <a:spLocks noChangeArrowheads="1"/>
          </p:cNvSpPr>
          <p:nvPr/>
        </p:nvSpPr>
        <p:spPr bwMode="auto">
          <a:xfrm>
            <a:off x="250825" y="476250"/>
            <a:ext cx="85693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400" b="1">
                <a:solidFill>
                  <a:srgbClr val="000066"/>
                </a:solidFill>
                <a:latin typeface="Arial" charset="0"/>
              </a:rPr>
              <a:t>EU GMP: CAPITOLO 3 “PREMISES AND EQUIPMENT”</a:t>
            </a:r>
          </a:p>
        </p:txBody>
      </p:sp>
      <p:sp>
        <p:nvSpPr>
          <p:cNvPr id="7177" name="Text Box 9"/>
          <p:cNvSpPr txBox="1">
            <a:spLocks noGrp="1" noChangeArrowheads="1"/>
          </p:cNvSpPr>
          <p:nvPr>
            <p:ph type="body" idx="4294967295"/>
          </p:nvPr>
        </p:nvSpPr>
        <p:spPr bwMode="auto">
          <a:xfrm>
            <a:off x="611188" y="1196975"/>
            <a:ext cx="7772400" cy="431800"/>
          </a:xfrm>
          <a:prstGeom prst="rect">
            <a:avLst/>
          </a:prstGeom>
          <a:ln>
            <a:miter lim="800000"/>
            <a:headEnd/>
            <a:tailEnd/>
          </a:ln>
        </p:spPr>
        <p:txBody>
          <a:bodyPr/>
          <a:lstStyle/>
          <a:p>
            <a:pPr marL="0" indent="0" algn="ctr" eaLnBrk="1" hangingPunct="1">
              <a:lnSpc>
                <a:spcPct val="90000"/>
              </a:lnSpc>
              <a:spcBef>
                <a:spcPct val="50000"/>
              </a:spcBef>
              <a:buFontTx/>
              <a:buNone/>
              <a:defRPr/>
            </a:pPr>
            <a:r>
              <a:rPr lang="it-IT" sz="2000" b="1" smtClean="0">
                <a:effectLst>
                  <a:outerShdw blurRad="38100" dist="38100" dir="2700000" algn="tl">
                    <a:srgbClr val="FFFFFF"/>
                  </a:outerShdw>
                </a:effectLst>
                <a:latin typeface="Tahoma" pitchFamily="34" charset="0"/>
              </a:rPr>
              <a:t>LOCALI  (AREA PRODUZIONE):</a:t>
            </a:r>
          </a:p>
        </p:txBody>
      </p:sp>
      <p:pic>
        <p:nvPicPr>
          <p:cNvPr id="2048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8424863"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Line 8"/>
          <p:cNvSpPr>
            <a:spLocks noChangeShapeType="1"/>
          </p:cNvSpPr>
          <p:nvPr/>
        </p:nvSpPr>
        <p:spPr bwMode="auto">
          <a:xfrm>
            <a:off x="7667625" y="2133600"/>
            <a:ext cx="1008063"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486" name="Line 9"/>
          <p:cNvSpPr>
            <a:spLocks noChangeShapeType="1"/>
          </p:cNvSpPr>
          <p:nvPr/>
        </p:nvSpPr>
        <p:spPr bwMode="auto">
          <a:xfrm>
            <a:off x="900113" y="2406650"/>
            <a:ext cx="418782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487" name="Line 10"/>
          <p:cNvSpPr>
            <a:spLocks noChangeShapeType="1"/>
          </p:cNvSpPr>
          <p:nvPr/>
        </p:nvSpPr>
        <p:spPr bwMode="auto">
          <a:xfrm>
            <a:off x="6402388" y="2663825"/>
            <a:ext cx="230346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488" name="Line 11"/>
          <p:cNvSpPr>
            <a:spLocks noChangeShapeType="1"/>
          </p:cNvSpPr>
          <p:nvPr/>
        </p:nvSpPr>
        <p:spPr bwMode="auto">
          <a:xfrm>
            <a:off x="2771775" y="3573463"/>
            <a:ext cx="467995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489" name="Line 12"/>
          <p:cNvSpPr>
            <a:spLocks noChangeShapeType="1"/>
          </p:cNvSpPr>
          <p:nvPr/>
        </p:nvSpPr>
        <p:spPr bwMode="auto">
          <a:xfrm>
            <a:off x="900113" y="3789363"/>
            <a:ext cx="2376487"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490" name="Line 13"/>
          <p:cNvSpPr>
            <a:spLocks noChangeShapeType="1"/>
          </p:cNvSpPr>
          <p:nvPr/>
        </p:nvSpPr>
        <p:spPr bwMode="auto">
          <a:xfrm>
            <a:off x="3348038" y="3789363"/>
            <a:ext cx="525621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491" name="Line 14"/>
          <p:cNvSpPr>
            <a:spLocks noChangeShapeType="1"/>
          </p:cNvSpPr>
          <p:nvPr/>
        </p:nvSpPr>
        <p:spPr bwMode="auto">
          <a:xfrm>
            <a:off x="900113" y="4076700"/>
            <a:ext cx="273526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492" name="Line 15"/>
          <p:cNvSpPr>
            <a:spLocks noChangeShapeType="1"/>
          </p:cNvSpPr>
          <p:nvPr/>
        </p:nvSpPr>
        <p:spPr bwMode="auto">
          <a:xfrm>
            <a:off x="900113" y="4724400"/>
            <a:ext cx="69119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493" name="Line 16"/>
          <p:cNvSpPr>
            <a:spLocks noChangeShapeType="1"/>
          </p:cNvSpPr>
          <p:nvPr/>
        </p:nvSpPr>
        <p:spPr bwMode="auto">
          <a:xfrm>
            <a:off x="827088" y="4941888"/>
            <a:ext cx="5689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494" name="Line 17"/>
          <p:cNvSpPr>
            <a:spLocks noChangeShapeType="1"/>
          </p:cNvSpPr>
          <p:nvPr/>
        </p:nvSpPr>
        <p:spPr bwMode="auto">
          <a:xfrm>
            <a:off x="900113" y="5589588"/>
            <a:ext cx="54006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2830759236"/>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152400" y="1100138"/>
            <a:ext cx="8420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eaLnBrk="1" hangingPunct="1"/>
            <a:r>
              <a:rPr lang="it-IT" altLang="it-IT">
                <a:solidFill>
                  <a:srgbClr val="003399"/>
                </a:solidFill>
                <a:cs typeface="Tahoma" pitchFamily="34" charset="0"/>
              </a:rPr>
              <a:t>Le scelte progettuali: finiture dei locali</a:t>
            </a:r>
          </a:p>
        </p:txBody>
      </p:sp>
      <p:sp>
        <p:nvSpPr>
          <p:cNvPr id="21507" name="Text Box 4"/>
          <p:cNvSpPr txBox="1">
            <a:spLocks noChangeArrowheads="1"/>
          </p:cNvSpPr>
          <p:nvPr/>
        </p:nvSpPr>
        <p:spPr bwMode="auto">
          <a:xfrm>
            <a:off x="5334000" y="2014538"/>
            <a:ext cx="3048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000">
                <a:solidFill>
                  <a:srgbClr val="CC0000"/>
                </a:solidFill>
                <a:cs typeface="Tahoma" pitchFamily="34" charset="0"/>
              </a:rPr>
              <a:t>ESEMPIO:</a:t>
            </a:r>
          </a:p>
          <a:p>
            <a:pPr algn="ctr"/>
            <a:endParaRPr lang="it-IT" altLang="it-IT" sz="2000">
              <a:cs typeface="Tahoma" pitchFamily="34" charset="0"/>
            </a:endParaRPr>
          </a:p>
          <a:p>
            <a:pPr algn="ctr"/>
            <a:r>
              <a:rPr lang="it-IT" altLang="it-IT" sz="2000">
                <a:solidFill>
                  <a:srgbClr val="CC0000"/>
                </a:solidFill>
                <a:cs typeface="Tahoma" pitchFamily="34" charset="0"/>
              </a:rPr>
              <a:t>Realizzazione di sgusce a pavimento.</a:t>
            </a:r>
            <a:r>
              <a:rPr lang="it-IT" altLang="it-IT" sz="2000">
                <a:cs typeface="Tahoma" pitchFamily="34" charset="0"/>
              </a:rPr>
              <a:t> </a:t>
            </a:r>
          </a:p>
          <a:p>
            <a:pPr algn="ctr"/>
            <a:endParaRPr lang="it-IT" altLang="it-IT" sz="2000">
              <a:cs typeface="Tahoma" pitchFamily="34" charset="0"/>
            </a:endParaRPr>
          </a:p>
          <a:p>
            <a:pPr algn="ctr"/>
            <a:r>
              <a:rPr lang="it-IT" altLang="it-IT" sz="2000">
                <a:cs typeface="Tahoma" pitchFamily="34" charset="0"/>
              </a:rPr>
              <a:t>La resina o il PVC del pavimento vengono raccordati alla parete mobile avvalendosi di un raccordo metallico arrotondato.</a:t>
            </a:r>
          </a:p>
          <a:p>
            <a:pPr algn="ctr"/>
            <a:r>
              <a:rPr lang="it-IT" altLang="it-IT" sz="2000">
                <a:cs typeface="Tahoma" pitchFamily="34" charset="0"/>
              </a:rPr>
              <a:t>Il raccordo viene rifinito con sigillante siliconico </a:t>
            </a:r>
          </a:p>
        </p:txBody>
      </p:sp>
      <p:pic>
        <p:nvPicPr>
          <p:cNvPr id="21508" name="Picture 5" descr="sguscia1"/>
          <p:cNvPicPr>
            <a:picLocks noChangeAspect="1" noChangeArrowheads="1"/>
          </p:cNvPicPr>
          <p:nvPr/>
        </p:nvPicPr>
        <p:blipFill>
          <a:blip r:embed="rId3" cstate="print">
            <a:extLst>
              <a:ext uri="{28A0092B-C50C-407E-A947-70E740481C1C}">
                <a14:useLocalDpi xmlns:a14="http://schemas.microsoft.com/office/drawing/2010/main" val="0"/>
              </a:ext>
            </a:extLst>
          </a:blip>
          <a:srcRect l="27026" r="33263" b="17317"/>
          <a:stretch>
            <a:fillRect/>
          </a:stretch>
        </p:blipFill>
        <p:spPr bwMode="auto">
          <a:xfrm>
            <a:off x="400050" y="1862138"/>
            <a:ext cx="4171950" cy="480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09" name="Picture 6" descr="sgusc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1125" y="3576638"/>
            <a:ext cx="3297238"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6" name="Rectangle 8"/>
          <p:cNvSpPr>
            <a:spLocks noChangeArrowheads="1"/>
          </p:cNvSpPr>
          <p:nvPr/>
        </p:nvSpPr>
        <p:spPr bwMode="auto">
          <a:xfrm>
            <a:off x="322263" y="277813"/>
            <a:ext cx="8420100" cy="1222375"/>
          </a:xfrm>
          <a:prstGeom prst="rect">
            <a:avLst/>
          </a:prstGeom>
          <a:noFill/>
          <a:ln w="9525">
            <a:noFill/>
            <a:miter lim="800000"/>
            <a:headEnd/>
            <a:tailEnd/>
          </a:ln>
        </p:spPr>
        <p:txBody>
          <a:bodyPr anchor="ctr"/>
          <a:lstStyle/>
          <a:p>
            <a:pPr algn="ctr">
              <a:defRPr/>
            </a:pPr>
            <a:r>
              <a:rPr lang="it-IT" sz="2400" b="1" dirty="0">
                <a:solidFill>
                  <a:srgbClr val="000066"/>
                </a:solidFill>
                <a:latin typeface="Arial" pitchFamily="34" charset="0"/>
                <a:ea typeface="+mj-ea"/>
                <a:cs typeface="Arial" pitchFamily="34" charset="0"/>
              </a:rPr>
              <a:t>REQUISITI STRUTTURALI PER AREE IN ESECUZIONE FARMACEUTICA</a:t>
            </a:r>
          </a:p>
        </p:txBody>
      </p:sp>
    </p:spTree>
    <p:extLst>
      <p:ext uri="{BB962C8B-B14F-4D97-AF65-F5344CB8AC3E}">
        <p14:creationId xmlns:p14="http://schemas.microsoft.com/office/powerpoint/2010/main" val="2743941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asellaDiTesto 7"/>
          <p:cNvSpPr txBox="1">
            <a:spLocks noChangeArrowheads="1"/>
          </p:cNvSpPr>
          <p:nvPr/>
        </p:nvSpPr>
        <p:spPr bwMode="auto">
          <a:xfrm>
            <a:off x="250825" y="476250"/>
            <a:ext cx="85693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400" b="1">
                <a:solidFill>
                  <a:srgbClr val="000066"/>
                </a:solidFill>
                <a:latin typeface="Arial" charset="0"/>
              </a:rPr>
              <a:t>EU GMP: CAPITOLO 3 “PREMISES AND EQUIPMENT”</a:t>
            </a:r>
          </a:p>
        </p:txBody>
      </p:sp>
      <p:sp>
        <p:nvSpPr>
          <p:cNvPr id="7177" name="Text Box 9"/>
          <p:cNvSpPr txBox="1">
            <a:spLocks noGrp="1" noChangeArrowheads="1"/>
          </p:cNvSpPr>
          <p:nvPr>
            <p:ph type="body" idx="4294967295"/>
          </p:nvPr>
        </p:nvSpPr>
        <p:spPr bwMode="auto">
          <a:xfrm>
            <a:off x="611188" y="1196975"/>
            <a:ext cx="7772400" cy="431800"/>
          </a:xfrm>
          <a:prstGeom prst="rect">
            <a:avLst/>
          </a:prstGeom>
          <a:ln>
            <a:miter lim="800000"/>
            <a:headEnd/>
            <a:tailEnd/>
          </a:ln>
        </p:spPr>
        <p:txBody>
          <a:bodyPr/>
          <a:lstStyle/>
          <a:p>
            <a:pPr marL="0" indent="0" algn="ctr" eaLnBrk="1" hangingPunct="1">
              <a:lnSpc>
                <a:spcPct val="90000"/>
              </a:lnSpc>
              <a:spcBef>
                <a:spcPct val="50000"/>
              </a:spcBef>
              <a:buFontTx/>
              <a:buNone/>
              <a:defRPr/>
            </a:pPr>
            <a:r>
              <a:rPr lang="it-IT" sz="2000" b="1" dirty="0" smtClean="0">
                <a:effectLst>
                  <a:outerShdw blurRad="38100" dist="38100" dir="2700000" algn="tl">
                    <a:srgbClr val="FFFFFF"/>
                  </a:outerShdw>
                </a:effectLst>
                <a:latin typeface="Tahoma" pitchFamily="34" charset="0"/>
              </a:rPr>
              <a:t>Drenaggi in esecuzione farmaceutica</a:t>
            </a:r>
          </a:p>
        </p:txBody>
      </p:sp>
      <p:pic>
        <p:nvPicPr>
          <p:cNvPr id="22532" name="Picture 2" descr="http://www.leoniparma.it/images/product_images/graphics/p04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938" y="1643063"/>
            <a:ext cx="19050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C:\Documents and Settings\spaolini\Desktop\P04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313" y="3286125"/>
            <a:ext cx="381000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6419179"/>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7"/>
          <p:cNvSpPr txBox="1">
            <a:spLocks noChangeArrowheads="1"/>
          </p:cNvSpPr>
          <p:nvPr/>
        </p:nvSpPr>
        <p:spPr bwMode="auto">
          <a:xfrm>
            <a:off x="849313" y="349250"/>
            <a:ext cx="6162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buFont typeface="Wingdings" pitchFamily="2" charset="2"/>
              <a:buChar char="v"/>
            </a:pPr>
            <a:r>
              <a:rPr lang="it-IT" altLang="it-IT" sz="2000" b="1">
                <a:solidFill>
                  <a:srgbClr val="000066"/>
                </a:solidFill>
                <a:latin typeface="Arial" charset="0"/>
                <a:cs typeface="Arial" charset="0"/>
              </a:rPr>
              <a:t>Esempi di tubazioni di utilities nel vano tecnico</a:t>
            </a:r>
          </a:p>
        </p:txBody>
      </p:sp>
      <p:pic>
        <p:nvPicPr>
          <p:cNvPr id="23555" name="Picture 4" descr="DSC007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146175"/>
            <a:ext cx="72009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345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asellaDiTesto 7"/>
          <p:cNvSpPr txBox="1">
            <a:spLocks noChangeArrowheads="1"/>
          </p:cNvSpPr>
          <p:nvPr/>
        </p:nvSpPr>
        <p:spPr bwMode="auto">
          <a:xfrm>
            <a:off x="250825" y="476250"/>
            <a:ext cx="85693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400" b="1">
                <a:solidFill>
                  <a:srgbClr val="000066"/>
                </a:solidFill>
                <a:latin typeface="Arial" charset="0"/>
              </a:rPr>
              <a:t>EU GMP: CAPITOLO 3 “PREMISES AND EQUIPMENT”</a:t>
            </a:r>
          </a:p>
        </p:txBody>
      </p:sp>
      <p:sp>
        <p:nvSpPr>
          <p:cNvPr id="9219" name="Text Box 9"/>
          <p:cNvSpPr txBox="1">
            <a:spLocks noGrp="1" noChangeArrowheads="1"/>
          </p:cNvSpPr>
          <p:nvPr>
            <p:ph type="body" idx="4294967295"/>
          </p:nvPr>
        </p:nvSpPr>
        <p:spPr bwMode="auto">
          <a:xfrm>
            <a:off x="611188" y="1484313"/>
            <a:ext cx="7772400" cy="574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eaLnBrk="1" hangingPunct="1">
              <a:lnSpc>
                <a:spcPct val="90000"/>
              </a:lnSpc>
              <a:spcBef>
                <a:spcPct val="50000"/>
              </a:spcBef>
              <a:buFontTx/>
              <a:buNone/>
            </a:pPr>
            <a:r>
              <a:rPr lang="it-IT" altLang="it-IT" sz="1800" dirty="0" smtClean="0">
                <a:latin typeface="Tahoma" pitchFamily="34" charset="0"/>
              </a:rPr>
              <a:t>Il </a:t>
            </a:r>
            <a:r>
              <a:rPr lang="it-IT" altLang="it-IT" sz="1800" b="1" dirty="0" smtClean="0">
                <a:solidFill>
                  <a:srgbClr val="CC0000"/>
                </a:solidFill>
                <a:latin typeface="Tahoma" pitchFamily="34" charset="0"/>
              </a:rPr>
              <a:t>Capitolo 3</a:t>
            </a:r>
            <a:r>
              <a:rPr lang="it-IT" altLang="it-IT" sz="1800" dirty="0" smtClean="0">
                <a:latin typeface="Tahoma" pitchFamily="34" charset="0"/>
              </a:rPr>
              <a:t> dà informazioni sul grado qualitativo che devono possedere i locali e le apparecchiature nella produzione farmaceutica.</a:t>
            </a:r>
          </a:p>
        </p:txBody>
      </p:sp>
      <p:sp>
        <p:nvSpPr>
          <p:cNvPr id="2" name="Text Box 9"/>
          <p:cNvSpPr txBox="1">
            <a:spLocks noGrp="1" noChangeArrowheads="1"/>
          </p:cNvSpPr>
          <p:nvPr>
            <p:ph type="body" idx="4294967295"/>
          </p:nvPr>
        </p:nvSpPr>
        <p:spPr bwMode="auto">
          <a:xfrm>
            <a:off x="611188" y="2636838"/>
            <a:ext cx="7772400" cy="431800"/>
          </a:xfrm>
          <a:prstGeom prst="rect">
            <a:avLst/>
          </a:prstGeom>
          <a:ln>
            <a:miter lim="800000"/>
            <a:headEnd/>
            <a:tailEnd/>
          </a:ln>
        </p:spPr>
        <p:txBody>
          <a:bodyPr/>
          <a:lstStyle/>
          <a:p>
            <a:pPr marL="0" indent="0" algn="ctr" eaLnBrk="1" hangingPunct="1">
              <a:lnSpc>
                <a:spcPct val="90000"/>
              </a:lnSpc>
              <a:spcBef>
                <a:spcPct val="50000"/>
              </a:spcBef>
              <a:buFontTx/>
              <a:buNone/>
              <a:defRPr/>
            </a:pPr>
            <a:r>
              <a:rPr lang="it-IT" sz="2000" b="1" smtClean="0">
                <a:effectLst>
                  <a:outerShdw blurRad="38100" dist="38100" dir="2700000" algn="tl">
                    <a:srgbClr val="FFFFFF"/>
                  </a:outerShdw>
                </a:effectLst>
                <a:latin typeface="Tahoma" pitchFamily="34" charset="0"/>
              </a:rPr>
              <a:t>IL PRINCIPIO GUIDA:</a:t>
            </a:r>
          </a:p>
        </p:txBody>
      </p:sp>
      <p:pic>
        <p:nvPicPr>
          <p:cNvPr id="9221"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716338"/>
            <a:ext cx="849630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Line 19"/>
          <p:cNvSpPr>
            <a:spLocks noChangeShapeType="1"/>
          </p:cNvSpPr>
          <p:nvPr/>
        </p:nvSpPr>
        <p:spPr bwMode="auto">
          <a:xfrm>
            <a:off x="827088" y="4437063"/>
            <a:ext cx="2160587"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23" name="Line 21"/>
          <p:cNvSpPr>
            <a:spLocks noChangeShapeType="1"/>
          </p:cNvSpPr>
          <p:nvPr/>
        </p:nvSpPr>
        <p:spPr bwMode="auto">
          <a:xfrm>
            <a:off x="6588125" y="4437063"/>
            <a:ext cx="2160588"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24" name="Line 24"/>
          <p:cNvSpPr>
            <a:spLocks noChangeShapeType="1"/>
          </p:cNvSpPr>
          <p:nvPr/>
        </p:nvSpPr>
        <p:spPr bwMode="auto">
          <a:xfrm>
            <a:off x="869950" y="4679950"/>
            <a:ext cx="331152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25" name="Line 25"/>
          <p:cNvSpPr>
            <a:spLocks noChangeShapeType="1"/>
          </p:cNvSpPr>
          <p:nvPr/>
        </p:nvSpPr>
        <p:spPr bwMode="auto">
          <a:xfrm>
            <a:off x="7394575" y="4679950"/>
            <a:ext cx="10795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26" name="Line 26"/>
          <p:cNvSpPr>
            <a:spLocks noChangeShapeType="1"/>
          </p:cNvSpPr>
          <p:nvPr/>
        </p:nvSpPr>
        <p:spPr bwMode="auto">
          <a:xfrm>
            <a:off x="900113" y="4941888"/>
            <a:ext cx="554355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27" name="Line 27"/>
          <p:cNvSpPr>
            <a:spLocks noChangeShapeType="1"/>
          </p:cNvSpPr>
          <p:nvPr/>
        </p:nvSpPr>
        <p:spPr bwMode="auto">
          <a:xfrm>
            <a:off x="7667625" y="4941888"/>
            <a:ext cx="1008063"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28" name="Line 28"/>
          <p:cNvSpPr>
            <a:spLocks noChangeShapeType="1"/>
          </p:cNvSpPr>
          <p:nvPr/>
        </p:nvSpPr>
        <p:spPr bwMode="auto">
          <a:xfrm>
            <a:off x="885825" y="5213350"/>
            <a:ext cx="1150938"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29" name="Line 29"/>
          <p:cNvSpPr>
            <a:spLocks noChangeShapeType="1"/>
          </p:cNvSpPr>
          <p:nvPr/>
        </p:nvSpPr>
        <p:spPr bwMode="auto">
          <a:xfrm>
            <a:off x="5680075" y="5213350"/>
            <a:ext cx="2808288"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3688054545"/>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7"/>
          <p:cNvSpPr txBox="1">
            <a:spLocks noChangeArrowheads="1"/>
          </p:cNvSpPr>
          <p:nvPr/>
        </p:nvSpPr>
        <p:spPr bwMode="auto">
          <a:xfrm>
            <a:off x="849313" y="349250"/>
            <a:ext cx="5040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buFont typeface="Wingdings" pitchFamily="2" charset="2"/>
              <a:buChar char="v"/>
            </a:pPr>
            <a:r>
              <a:rPr lang="it-IT" altLang="it-IT" sz="2000" b="1">
                <a:solidFill>
                  <a:srgbClr val="000066"/>
                </a:solidFill>
                <a:latin typeface="Arial" charset="0"/>
                <a:cs typeface="Arial" charset="0"/>
              </a:rPr>
              <a:t>Esempi di tubazioni in area produttiva</a:t>
            </a:r>
          </a:p>
        </p:txBody>
      </p:sp>
      <p:pic>
        <p:nvPicPr>
          <p:cNvPr id="24579" name="Picture 2" descr="I:\NOVARTIS\C07G1A - REVAMPING ED11\foto\Foto reparto finito\ferment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857250"/>
            <a:ext cx="700087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795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asellaDiTesto 7"/>
          <p:cNvSpPr txBox="1">
            <a:spLocks noChangeArrowheads="1"/>
          </p:cNvSpPr>
          <p:nvPr/>
        </p:nvSpPr>
        <p:spPr bwMode="auto">
          <a:xfrm>
            <a:off x="250825" y="476250"/>
            <a:ext cx="85693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400" b="1">
                <a:solidFill>
                  <a:srgbClr val="000066"/>
                </a:solidFill>
                <a:latin typeface="Arial" charset="0"/>
              </a:rPr>
              <a:t>EU GMP: CAPITOLO 3 “PREMISES AND EQUIPMENT”</a:t>
            </a:r>
          </a:p>
        </p:txBody>
      </p:sp>
      <p:sp>
        <p:nvSpPr>
          <p:cNvPr id="7177" name="Text Box 9"/>
          <p:cNvSpPr txBox="1">
            <a:spLocks noGrp="1" noChangeArrowheads="1"/>
          </p:cNvSpPr>
          <p:nvPr>
            <p:ph type="body" idx="4294967295"/>
          </p:nvPr>
        </p:nvSpPr>
        <p:spPr bwMode="auto">
          <a:xfrm>
            <a:off x="611188" y="1196975"/>
            <a:ext cx="7772400" cy="431800"/>
          </a:xfrm>
          <a:prstGeom prst="rect">
            <a:avLst/>
          </a:prstGeom>
          <a:ln>
            <a:miter lim="800000"/>
            <a:headEnd/>
            <a:tailEnd/>
          </a:ln>
        </p:spPr>
        <p:txBody>
          <a:bodyPr/>
          <a:lstStyle/>
          <a:p>
            <a:pPr marL="0" indent="0" algn="ctr" eaLnBrk="1" hangingPunct="1">
              <a:lnSpc>
                <a:spcPct val="90000"/>
              </a:lnSpc>
              <a:spcBef>
                <a:spcPct val="50000"/>
              </a:spcBef>
              <a:buFontTx/>
              <a:buNone/>
              <a:defRPr/>
            </a:pPr>
            <a:r>
              <a:rPr lang="it-IT" sz="2000" b="1" smtClean="0">
                <a:effectLst>
                  <a:outerShdw blurRad="38100" dist="38100" dir="2700000" algn="tl">
                    <a:srgbClr val="FFFFFF"/>
                  </a:outerShdw>
                </a:effectLst>
                <a:latin typeface="Tahoma" pitchFamily="34" charset="0"/>
              </a:rPr>
              <a:t>LOCALI  (AREA PRODUZIONE):</a:t>
            </a:r>
          </a:p>
        </p:txBody>
      </p:sp>
      <p:pic>
        <p:nvPicPr>
          <p:cNvPr id="2560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44675"/>
            <a:ext cx="8497888"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Line 7"/>
          <p:cNvSpPr>
            <a:spLocks noChangeShapeType="1"/>
          </p:cNvSpPr>
          <p:nvPr/>
        </p:nvSpPr>
        <p:spPr bwMode="auto">
          <a:xfrm>
            <a:off x="900113" y="2060575"/>
            <a:ext cx="6985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606" name="Line 8"/>
          <p:cNvSpPr>
            <a:spLocks noChangeShapeType="1"/>
          </p:cNvSpPr>
          <p:nvPr/>
        </p:nvSpPr>
        <p:spPr bwMode="auto">
          <a:xfrm>
            <a:off x="900113" y="3213100"/>
            <a:ext cx="7848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607" name="Line 9"/>
          <p:cNvSpPr>
            <a:spLocks noChangeShapeType="1"/>
          </p:cNvSpPr>
          <p:nvPr/>
        </p:nvSpPr>
        <p:spPr bwMode="auto">
          <a:xfrm>
            <a:off x="900113" y="3860800"/>
            <a:ext cx="295116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608" name="Line 10"/>
          <p:cNvSpPr>
            <a:spLocks noChangeShapeType="1"/>
          </p:cNvSpPr>
          <p:nvPr/>
        </p:nvSpPr>
        <p:spPr bwMode="auto">
          <a:xfrm>
            <a:off x="4386263" y="4106863"/>
            <a:ext cx="165576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609" name="Line 11"/>
          <p:cNvSpPr>
            <a:spLocks noChangeShapeType="1"/>
          </p:cNvSpPr>
          <p:nvPr/>
        </p:nvSpPr>
        <p:spPr bwMode="auto">
          <a:xfrm>
            <a:off x="827088" y="4724400"/>
            <a:ext cx="4465637"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610" name="Line 12"/>
          <p:cNvSpPr>
            <a:spLocks noChangeShapeType="1"/>
          </p:cNvSpPr>
          <p:nvPr/>
        </p:nvSpPr>
        <p:spPr bwMode="auto">
          <a:xfrm>
            <a:off x="7235825" y="4724400"/>
            <a:ext cx="72072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611" name="Line 13"/>
          <p:cNvSpPr>
            <a:spLocks noChangeShapeType="1"/>
          </p:cNvSpPr>
          <p:nvPr/>
        </p:nvSpPr>
        <p:spPr bwMode="auto">
          <a:xfrm>
            <a:off x="1692275" y="5013325"/>
            <a:ext cx="338455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612" name="Line 14"/>
          <p:cNvSpPr>
            <a:spLocks noChangeShapeType="1"/>
          </p:cNvSpPr>
          <p:nvPr/>
        </p:nvSpPr>
        <p:spPr bwMode="auto">
          <a:xfrm>
            <a:off x="914400" y="5414963"/>
            <a:ext cx="3024188"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613" name="Line 15"/>
          <p:cNvSpPr>
            <a:spLocks noChangeShapeType="1"/>
          </p:cNvSpPr>
          <p:nvPr/>
        </p:nvSpPr>
        <p:spPr bwMode="auto">
          <a:xfrm>
            <a:off x="827088" y="6021388"/>
            <a:ext cx="165735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614" name="Line 16"/>
          <p:cNvSpPr>
            <a:spLocks noChangeShapeType="1"/>
          </p:cNvSpPr>
          <p:nvPr/>
        </p:nvSpPr>
        <p:spPr bwMode="auto">
          <a:xfrm>
            <a:off x="3348038" y="6021388"/>
            <a:ext cx="352901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1268485382"/>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760413" y="1816100"/>
            <a:ext cx="75438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850900" indent="-457200" eaLnBrk="0" hangingPunct="0">
              <a:defRPr sz="1600">
                <a:solidFill>
                  <a:schemeClr val="tx1"/>
                </a:solidFill>
                <a:latin typeface="Tahoma" pitchFamily="34" charset="0"/>
              </a:defRPr>
            </a:lvl3pPr>
            <a:lvl4pPr marL="2157413" indent="-4572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lvl="2" eaLnBrk="1" hangingPunct="1">
              <a:spcAft>
                <a:spcPts val="600"/>
              </a:spcAft>
              <a:buFont typeface="Wingdings" pitchFamily="2" charset="2"/>
              <a:buNone/>
            </a:pPr>
            <a:r>
              <a:rPr lang="it-IT" altLang="it-IT" sz="1800"/>
              <a:t>Le caratteristiche ambientali richieste sono assicurate da:</a:t>
            </a:r>
          </a:p>
          <a:p>
            <a:pPr lvl="3" eaLnBrk="1" hangingPunct="1">
              <a:lnSpc>
                <a:spcPct val="60000"/>
              </a:lnSpc>
              <a:spcAft>
                <a:spcPts val="600"/>
              </a:spcAft>
              <a:buFont typeface="Wingdings" pitchFamily="2" charset="2"/>
              <a:buChar char="q"/>
            </a:pPr>
            <a:r>
              <a:rPr lang="it-IT" altLang="it-IT" sz="1800"/>
              <a:t>Pressioni differenziali,</a:t>
            </a:r>
          </a:p>
          <a:p>
            <a:pPr lvl="3" eaLnBrk="1" hangingPunct="1">
              <a:lnSpc>
                <a:spcPct val="60000"/>
              </a:lnSpc>
              <a:spcAft>
                <a:spcPts val="600"/>
              </a:spcAft>
              <a:buFont typeface="Wingdings" pitchFamily="2" charset="2"/>
              <a:buChar char="q"/>
            </a:pPr>
            <a:r>
              <a:rPr lang="it-IT" altLang="it-IT" sz="1800"/>
              <a:t>Filtrazione assoluta,</a:t>
            </a:r>
          </a:p>
          <a:p>
            <a:pPr lvl="3" eaLnBrk="1" hangingPunct="1">
              <a:lnSpc>
                <a:spcPct val="60000"/>
              </a:lnSpc>
              <a:spcAft>
                <a:spcPts val="600"/>
              </a:spcAft>
              <a:buFont typeface="Wingdings" pitchFamily="2" charset="2"/>
              <a:buChar char="q"/>
            </a:pPr>
            <a:r>
              <a:rPr lang="it-IT" altLang="it-IT" sz="1800"/>
              <a:t>Flusso di aria adeguato.</a:t>
            </a:r>
          </a:p>
        </p:txBody>
      </p:sp>
      <p:sp>
        <p:nvSpPr>
          <p:cNvPr id="26627" name="Rectangle 5"/>
          <p:cNvSpPr>
            <a:spLocks noChangeArrowheads="1"/>
          </p:cNvSpPr>
          <p:nvPr/>
        </p:nvSpPr>
        <p:spPr bwMode="auto">
          <a:xfrm>
            <a:off x="4921250" y="3335338"/>
            <a:ext cx="3952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1800"/>
              <a:t>Flusso non unidirezionale, o convenzionale o turbolento</a:t>
            </a:r>
            <a:endParaRPr lang="en-US" altLang="it-IT" sz="1800"/>
          </a:p>
        </p:txBody>
      </p:sp>
      <p:sp>
        <p:nvSpPr>
          <p:cNvPr id="26628" name="Rectangle 6"/>
          <p:cNvSpPr>
            <a:spLocks noChangeArrowheads="1"/>
          </p:cNvSpPr>
          <p:nvPr/>
        </p:nvSpPr>
        <p:spPr bwMode="auto">
          <a:xfrm>
            <a:off x="354013" y="3290888"/>
            <a:ext cx="32845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1800"/>
              <a:t>Flusso unidirezionale, o laminare, per aree critiche</a:t>
            </a:r>
            <a:endParaRPr lang="en-US" altLang="it-IT" sz="1800"/>
          </a:p>
        </p:txBody>
      </p:sp>
      <p:pic>
        <p:nvPicPr>
          <p:cNvPr id="26629" name="Picture 7" descr="15"/>
          <p:cNvPicPr>
            <a:picLocks noChangeAspect="1" noChangeArrowheads="1"/>
          </p:cNvPicPr>
          <p:nvPr/>
        </p:nvPicPr>
        <p:blipFill>
          <a:blip r:embed="rId3">
            <a:extLst>
              <a:ext uri="{28A0092B-C50C-407E-A947-70E740481C1C}">
                <a14:useLocalDpi xmlns:a14="http://schemas.microsoft.com/office/drawing/2010/main" val="0"/>
              </a:ext>
            </a:extLst>
          </a:blip>
          <a:srcRect l="11736" t="6830" r="28171" b="42426"/>
          <a:stretch>
            <a:fillRect/>
          </a:stretch>
        </p:blipFill>
        <p:spPr bwMode="auto">
          <a:xfrm>
            <a:off x="4602163" y="4019550"/>
            <a:ext cx="4370387" cy="2733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30" name="Picture 8" descr="20"/>
          <p:cNvPicPr>
            <a:picLocks noChangeAspect="1" noChangeArrowheads="1"/>
          </p:cNvPicPr>
          <p:nvPr/>
        </p:nvPicPr>
        <p:blipFill>
          <a:blip r:embed="rId4">
            <a:extLst>
              <a:ext uri="{28A0092B-C50C-407E-A947-70E740481C1C}">
                <a14:useLocalDpi xmlns:a14="http://schemas.microsoft.com/office/drawing/2010/main" val="0"/>
              </a:ext>
            </a:extLst>
          </a:blip>
          <a:srcRect l="17650" t="14220" r="24782" b="17682"/>
          <a:stretch>
            <a:fillRect/>
          </a:stretch>
        </p:blipFill>
        <p:spPr bwMode="auto">
          <a:xfrm>
            <a:off x="303213" y="3916363"/>
            <a:ext cx="3289300" cy="2881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31" name="AutoShape 9"/>
          <p:cNvSpPr>
            <a:spLocks noChangeArrowheads="1"/>
          </p:cNvSpPr>
          <p:nvPr/>
        </p:nvSpPr>
        <p:spPr bwMode="auto">
          <a:xfrm rot="5400000">
            <a:off x="6340476" y="2409825"/>
            <a:ext cx="323850" cy="13874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endParaRPr lang="it-IT" altLang="it-IT"/>
          </a:p>
        </p:txBody>
      </p:sp>
      <p:sp>
        <p:nvSpPr>
          <p:cNvPr id="26632" name="AutoShape 10"/>
          <p:cNvSpPr>
            <a:spLocks noChangeArrowheads="1"/>
          </p:cNvSpPr>
          <p:nvPr/>
        </p:nvSpPr>
        <p:spPr bwMode="auto">
          <a:xfrm rot="16200000" flipH="1">
            <a:off x="1598613" y="2439988"/>
            <a:ext cx="323850" cy="13525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endParaRPr lang="it-IT" altLang="it-IT"/>
          </a:p>
        </p:txBody>
      </p:sp>
      <p:sp>
        <p:nvSpPr>
          <p:cNvPr id="96266" name="Rectangle 8"/>
          <p:cNvSpPr>
            <a:spLocks noChangeArrowheads="1"/>
          </p:cNvSpPr>
          <p:nvPr/>
        </p:nvSpPr>
        <p:spPr bwMode="auto">
          <a:xfrm>
            <a:off x="322263" y="228600"/>
            <a:ext cx="8420100" cy="1222375"/>
          </a:xfrm>
          <a:prstGeom prst="rect">
            <a:avLst/>
          </a:prstGeom>
          <a:noFill/>
          <a:ln w="9525">
            <a:noFill/>
            <a:miter lim="800000"/>
            <a:headEnd/>
            <a:tailEnd/>
          </a:ln>
        </p:spPr>
        <p:txBody>
          <a:bodyPr anchor="ctr"/>
          <a:lstStyle/>
          <a:p>
            <a:pPr algn="ctr">
              <a:defRPr/>
            </a:pPr>
            <a:r>
              <a:rPr lang="it-IT" sz="2400" b="1" dirty="0">
                <a:solidFill>
                  <a:srgbClr val="000066"/>
                </a:solidFill>
                <a:latin typeface="Arial" pitchFamily="34" charset="0"/>
                <a:ea typeface="+mj-ea"/>
                <a:cs typeface="Arial" pitchFamily="34" charset="0"/>
              </a:rPr>
              <a:t>REQUISITI AMBIENTALI PER AREE IN ESECUZIONE FARMACEUTICA</a:t>
            </a:r>
          </a:p>
        </p:txBody>
      </p:sp>
    </p:spTree>
    <p:extLst>
      <p:ext uri="{BB962C8B-B14F-4D97-AF65-F5344CB8AC3E}">
        <p14:creationId xmlns:p14="http://schemas.microsoft.com/office/powerpoint/2010/main" val="3560285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152400" y="1381125"/>
            <a:ext cx="8420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eaLnBrk="1" hangingPunct="1"/>
            <a:r>
              <a:rPr lang="it-IT" altLang="it-IT" sz="1800">
                <a:solidFill>
                  <a:srgbClr val="003399"/>
                </a:solidFill>
                <a:cs typeface="Tahoma" pitchFamily="34" charset="0"/>
              </a:rPr>
              <a:t>Le scelte progettuali: filtrazione dell’aria</a:t>
            </a:r>
          </a:p>
        </p:txBody>
      </p:sp>
      <p:sp>
        <p:nvSpPr>
          <p:cNvPr id="27651" name="Text Box 4"/>
          <p:cNvSpPr txBox="1">
            <a:spLocks noChangeArrowheads="1"/>
          </p:cNvSpPr>
          <p:nvPr/>
        </p:nvSpPr>
        <p:spPr bwMode="auto">
          <a:xfrm>
            <a:off x="228600" y="2243138"/>
            <a:ext cx="853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1800">
                <a:cs typeface="Tahoma" pitchFamily="34" charset="0"/>
              </a:rPr>
              <a:t>La scelta del grado di filtrazione dipende dal sistema:</a:t>
            </a:r>
          </a:p>
        </p:txBody>
      </p:sp>
      <p:sp>
        <p:nvSpPr>
          <p:cNvPr id="27652" name="Text Box 5"/>
          <p:cNvSpPr txBox="1">
            <a:spLocks noChangeArrowheads="1"/>
          </p:cNvSpPr>
          <p:nvPr/>
        </p:nvSpPr>
        <p:spPr bwMode="auto">
          <a:xfrm>
            <a:off x="490538" y="2813050"/>
            <a:ext cx="39227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1800">
                <a:solidFill>
                  <a:srgbClr val="CC0000"/>
                </a:solidFill>
                <a:cs typeface="Tahoma" pitchFamily="34" charset="0"/>
              </a:rPr>
              <a:t>Produzioni di Finiti Sterili:</a:t>
            </a:r>
          </a:p>
          <a:p>
            <a:pPr algn="ctr"/>
            <a:endParaRPr lang="it-IT" altLang="it-IT" sz="1800">
              <a:cs typeface="Tahoma" pitchFamily="34" charset="0"/>
            </a:endParaRPr>
          </a:p>
          <a:p>
            <a:pPr algn="ctr"/>
            <a:r>
              <a:rPr lang="it-IT" altLang="it-IT" sz="1800">
                <a:cs typeface="Tahoma" pitchFamily="34" charset="0"/>
              </a:rPr>
              <a:t>Per classi A, B, e C le EU GMP richiedono filtri HEPA terminali di grado H14 (&gt;99.995%).</a:t>
            </a:r>
          </a:p>
          <a:p>
            <a:pPr algn="ctr"/>
            <a:r>
              <a:rPr lang="it-IT" altLang="it-IT" sz="1800">
                <a:cs typeface="Tahoma" pitchFamily="34" charset="0"/>
              </a:rPr>
              <a:t>Per classe D è consigliabile installare filtri HEPA, terminali o in macchina, per proteggere le classi più pulite.</a:t>
            </a:r>
          </a:p>
        </p:txBody>
      </p:sp>
      <p:sp>
        <p:nvSpPr>
          <p:cNvPr id="27653" name="Text Box 6"/>
          <p:cNvSpPr txBox="1">
            <a:spLocks noChangeArrowheads="1"/>
          </p:cNvSpPr>
          <p:nvPr/>
        </p:nvSpPr>
        <p:spPr bwMode="auto">
          <a:xfrm>
            <a:off x="4532313" y="2882900"/>
            <a:ext cx="41703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1800">
                <a:solidFill>
                  <a:srgbClr val="CC0000"/>
                </a:solidFill>
                <a:cs typeface="Tahoma" pitchFamily="34" charset="0"/>
              </a:rPr>
              <a:t>Produzioni API:</a:t>
            </a:r>
          </a:p>
          <a:p>
            <a:pPr algn="ctr"/>
            <a:endParaRPr lang="it-IT" altLang="it-IT" sz="1800">
              <a:cs typeface="Tahoma" pitchFamily="34" charset="0"/>
            </a:endParaRPr>
          </a:p>
          <a:p>
            <a:pPr algn="ctr"/>
            <a:r>
              <a:rPr lang="it-IT" altLang="it-IT" sz="1800">
                <a:cs typeface="Tahoma" pitchFamily="34" charset="0"/>
              </a:rPr>
              <a:t>Filtrazione standard per uso civile nei locali non critici.</a:t>
            </a:r>
          </a:p>
          <a:p>
            <a:pPr algn="ctr"/>
            <a:r>
              <a:rPr lang="it-IT" altLang="it-IT" sz="1800">
                <a:cs typeface="Tahoma" pitchFamily="34" charset="0"/>
              </a:rPr>
              <a:t> Nei locali critici si consiglia filtrazione di efficienza &gt;85% se il processo è non sterile, efficienza H14 se è sterile. </a:t>
            </a:r>
          </a:p>
          <a:p>
            <a:pPr algn="ctr"/>
            <a:r>
              <a:rPr lang="it-IT" altLang="it-IT" sz="1400">
                <a:cs typeface="Tahoma" pitchFamily="34" charset="0"/>
              </a:rPr>
              <a:t>(ISPE Baseline vol.1, Table 6.1)</a:t>
            </a:r>
          </a:p>
        </p:txBody>
      </p:sp>
      <p:sp>
        <p:nvSpPr>
          <p:cNvPr id="27654" name="Text Box 7"/>
          <p:cNvSpPr txBox="1">
            <a:spLocks noChangeArrowheads="1"/>
          </p:cNvSpPr>
          <p:nvPr/>
        </p:nvSpPr>
        <p:spPr bwMode="auto">
          <a:xfrm>
            <a:off x="228600" y="5595938"/>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1800">
                <a:cs typeface="Tahoma" pitchFamily="34" charset="0"/>
              </a:rPr>
              <a:t>I terminali filtranti devono essere </a:t>
            </a:r>
            <a:r>
              <a:rPr lang="it-IT" altLang="it-IT" sz="1800">
                <a:solidFill>
                  <a:srgbClr val="CC0000"/>
                </a:solidFill>
                <a:cs typeface="Tahoma" pitchFamily="34" charset="0"/>
              </a:rPr>
              <a:t>sigillati</a:t>
            </a:r>
            <a:r>
              <a:rPr lang="it-IT" altLang="it-IT" sz="1800">
                <a:cs typeface="Tahoma" pitchFamily="34" charset="0"/>
              </a:rPr>
              <a:t> con il controsoffitto per evitare infiltrazioni di aria dovute a tenute non perfette.</a:t>
            </a:r>
          </a:p>
        </p:txBody>
      </p:sp>
      <p:sp>
        <p:nvSpPr>
          <p:cNvPr id="103431" name="Rectangle 8"/>
          <p:cNvSpPr>
            <a:spLocks noChangeArrowheads="1"/>
          </p:cNvSpPr>
          <p:nvPr/>
        </p:nvSpPr>
        <p:spPr bwMode="auto">
          <a:xfrm>
            <a:off x="322263" y="258763"/>
            <a:ext cx="8420100" cy="1222375"/>
          </a:xfrm>
          <a:prstGeom prst="rect">
            <a:avLst/>
          </a:prstGeom>
          <a:noFill/>
          <a:ln w="9525">
            <a:noFill/>
            <a:miter lim="800000"/>
            <a:headEnd/>
            <a:tailEnd/>
          </a:ln>
        </p:spPr>
        <p:txBody>
          <a:bodyPr anchor="ctr"/>
          <a:lstStyle/>
          <a:p>
            <a:pPr algn="ctr">
              <a:defRPr/>
            </a:pPr>
            <a:r>
              <a:rPr lang="it-IT" sz="2400" b="1" dirty="0">
                <a:solidFill>
                  <a:srgbClr val="000066"/>
                </a:solidFill>
                <a:latin typeface="Arial" pitchFamily="34" charset="0"/>
                <a:ea typeface="+mj-ea"/>
                <a:cs typeface="Arial" pitchFamily="34" charset="0"/>
              </a:rPr>
              <a:t>REQUISITI STRUTTURALI PER AREE IN ESECUZIONE FARMACEUTICA</a:t>
            </a:r>
          </a:p>
        </p:txBody>
      </p:sp>
    </p:spTree>
    <p:extLst>
      <p:ext uri="{BB962C8B-B14F-4D97-AF65-F5344CB8AC3E}">
        <p14:creationId xmlns:p14="http://schemas.microsoft.com/office/powerpoint/2010/main" val="1875303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1" name="Rectangle 8"/>
          <p:cNvSpPr>
            <a:spLocks noChangeArrowheads="1"/>
          </p:cNvSpPr>
          <p:nvPr/>
        </p:nvSpPr>
        <p:spPr bwMode="auto">
          <a:xfrm>
            <a:off x="322263" y="258763"/>
            <a:ext cx="8420100" cy="1222375"/>
          </a:xfrm>
          <a:prstGeom prst="rect">
            <a:avLst/>
          </a:prstGeom>
          <a:noFill/>
          <a:ln w="9525">
            <a:noFill/>
            <a:miter lim="800000"/>
            <a:headEnd/>
            <a:tailEnd/>
          </a:ln>
        </p:spPr>
        <p:txBody>
          <a:bodyPr anchor="ctr"/>
          <a:lstStyle/>
          <a:p>
            <a:pPr algn="ctr">
              <a:defRPr/>
            </a:pPr>
            <a:r>
              <a:rPr lang="it-IT" sz="2400" b="1" dirty="0" smtClean="0">
                <a:solidFill>
                  <a:srgbClr val="000066"/>
                </a:solidFill>
                <a:latin typeface="Arial" pitchFamily="34" charset="0"/>
                <a:ea typeface="+mj-ea"/>
                <a:cs typeface="Arial" pitchFamily="34" charset="0"/>
              </a:rPr>
              <a:t>CLEAN ROOMS – ANNEX 1 EU GMP</a:t>
            </a:r>
            <a:endParaRPr lang="it-IT" sz="2400" b="1" dirty="0">
              <a:solidFill>
                <a:srgbClr val="000066"/>
              </a:solidFill>
              <a:latin typeface="Arial" pitchFamily="34" charset="0"/>
              <a:ea typeface="+mj-ea"/>
              <a:cs typeface="Arial" pitchFamily="34" charset="0"/>
            </a:endParaRPr>
          </a:p>
        </p:txBody>
      </p:sp>
      <p:sp>
        <p:nvSpPr>
          <p:cNvPr id="8" name="Text Box 10"/>
          <p:cNvSpPr txBox="1">
            <a:spLocks noChangeArrowheads="1"/>
          </p:cNvSpPr>
          <p:nvPr/>
        </p:nvSpPr>
        <p:spPr bwMode="auto">
          <a:xfrm>
            <a:off x="2555875" y="1663973"/>
            <a:ext cx="424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altLang="it-IT" sz="2000" b="1" dirty="0">
                <a:solidFill>
                  <a:srgbClr val="000066"/>
                </a:solidFill>
                <a:latin typeface="Tahoma" pitchFamily="34" charset="0"/>
              </a:rPr>
              <a:t>Classificazione </a:t>
            </a:r>
            <a:r>
              <a:rPr lang="it-IT" altLang="it-IT" sz="2000" b="1" dirty="0" err="1">
                <a:solidFill>
                  <a:srgbClr val="000066"/>
                </a:solidFill>
                <a:latin typeface="Tahoma" pitchFamily="34" charset="0"/>
              </a:rPr>
              <a:t>Cleanrooms</a:t>
            </a:r>
            <a:endParaRPr lang="it-IT" altLang="it-IT" sz="2000" b="1" dirty="0">
              <a:solidFill>
                <a:srgbClr val="000066"/>
              </a:solidFill>
              <a:latin typeface="Tahoma" pitchFamily="34" charset="0"/>
            </a:endParaRPr>
          </a:p>
        </p:txBody>
      </p:sp>
      <p:graphicFrame>
        <p:nvGraphicFramePr>
          <p:cNvPr id="9" name="Group 102"/>
          <p:cNvGraphicFramePr>
            <a:graphicFrameLocks noGrp="1"/>
          </p:cNvGraphicFramePr>
          <p:nvPr>
            <p:extLst>
              <p:ext uri="{D42A27DB-BD31-4B8C-83A1-F6EECF244321}">
                <p14:modId xmlns:p14="http://schemas.microsoft.com/office/powerpoint/2010/main" val="567929120"/>
              </p:ext>
            </p:extLst>
          </p:nvPr>
        </p:nvGraphicFramePr>
        <p:xfrm>
          <a:off x="755650" y="2913063"/>
          <a:ext cx="8064500" cy="2908356"/>
        </p:xfrm>
        <a:graphic>
          <a:graphicData uri="http://schemas.openxmlformats.org/drawingml/2006/table">
            <a:tbl>
              <a:tblPr/>
              <a:tblGrid>
                <a:gridCol w="1443038"/>
                <a:gridCol w="1655762"/>
                <a:gridCol w="1655763"/>
                <a:gridCol w="1655762"/>
                <a:gridCol w="1654175"/>
              </a:tblGrid>
              <a:tr h="306933">
                <a:tc rowSpan="2">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it-IT" sz="1400" b="0" i="0" u="none" strike="noStrike" cap="none" normalizeH="0" baseline="0" dirty="0" smtClean="0">
                          <a:ln>
                            <a:noFill/>
                          </a:ln>
                          <a:solidFill>
                            <a:srgbClr val="0000CC"/>
                          </a:solidFill>
                          <a:effectLst/>
                          <a:latin typeface="Arial" charset="0"/>
                          <a:ea typeface="Times New Roman" pitchFamily="18" charset="0"/>
                          <a:cs typeface="Arial" charset="0"/>
                        </a:rPr>
                        <a:t>Grado</a:t>
                      </a:r>
                    </a:p>
                  </a:txBody>
                  <a:tcPr marL="90000" marR="90000" marT="46796" marB="4679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rgbClr val="0000CC"/>
                          </a:solidFill>
                          <a:effectLst/>
                          <a:latin typeface="Arial" charset="0"/>
                          <a:ea typeface="Times New Roman" pitchFamily="18" charset="0"/>
                          <a:cs typeface="Arial" charset="0"/>
                        </a:rPr>
                        <a:t>Condizioni “</a:t>
                      </a:r>
                      <a:r>
                        <a:rPr kumimoji="0" lang="it-IT" sz="1400" b="0" i="1" u="none" strike="noStrike" cap="none" normalizeH="0" baseline="0" smtClean="0">
                          <a:ln>
                            <a:noFill/>
                          </a:ln>
                          <a:solidFill>
                            <a:srgbClr val="0000CC"/>
                          </a:solidFill>
                          <a:effectLst/>
                          <a:latin typeface="Arial" charset="0"/>
                          <a:ea typeface="Times New Roman" pitchFamily="18" charset="0"/>
                          <a:cs typeface="Arial" charset="0"/>
                        </a:rPr>
                        <a:t>at rest</a:t>
                      </a:r>
                      <a:r>
                        <a:rPr kumimoji="0" lang="it-IT" sz="1400" b="0" i="0" u="none" strike="noStrike" cap="none" normalizeH="0" baseline="0" smtClean="0">
                          <a:ln>
                            <a:noFill/>
                          </a:ln>
                          <a:solidFill>
                            <a:srgbClr val="0000CC"/>
                          </a:solidFill>
                          <a:effectLst/>
                          <a:latin typeface="Arial" charset="0"/>
                          <a:ea typeface="Times New Roman" pitchFamily="18" charset="0"/>
                          <a:cs typeface="Arial" charset="0"/>
                        </a:rPr>
                        <a:t>”</a:t>
                      </a:r>
                    </a:p>
                  </a:txBody>
                  <a:tcPr marL="90000" marR="90000" marT="46796" marB="46796" anchor="ct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5E5E5"/>
                    </a:solidFill>
                  </a:tcPr>
                </a:tc>
                <a:tc hMerge="1">
                  <a:txBody>
                    <a:bodyPr/>
                    <a:lstStyle/>
                    <a:p>
                      <a:endParaRPr lang="it-IT"/>
                    </a:p>
                  </a:txBody>
                  <a:tcPr/>
                </a:tc>
                <a:tc gridSpan="2">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rgbClr val="0000CC"/>
                          </a:solidFill>
                          <a:effectLst/>
                          <a:latin typeface="Arial" charset="0"/>
                          <a:ea typeface="Times New Roman" pitchFamily="18" charset="0"/>
                          <a:cs typeface="Arial" charset="0"/>
                        </a:rPr>
                        <a:t>Condizioni “</a:t>
                      </a:r>
                      <a:r>
                        <a:rPr kumimoji="0" lang="it-IT" sz="1400" b="0" i="1" u="none" strike="noStrike" cap="none" normalizeH="0" baseline="0" smtClean="0">
                          <a:ln>
                            <a:noFill/>
                          </a:ln>
                          <a:solidFill>
                            <a:srgbClr val="0000CC"/>
                          </a:solidFill>
                          <a:effectLst/>
                          <a:latin typeface="Arial" charset="0"/>
                          <a:ea typeface="Times New Roman" pitchFamily="18" charset="0"/>
                          <a:cs typeface="Arial" charset="0"/>
                        </a:rPr>
                        <a:t>in operation</a:t>
                      </a:r>
                      <a:r>
                        <a:rPr kumimoji="0" lang="it-IT" sz="1400" b="0" i="0" u="none" strike="noStrike" cap="none" normalizeH="0" baseline="0" smtClean="0">
                          <a:ln>
                            <a:noFill/>
                          </a:ln>
                          <a:solidFill>
                            <a:srgbClr val="0000CC"/>
                          </a:solidFill>
                          <a:effectLst/>
                          <a:latin typeface="Arial" charset="0"/>
                          <a:ea typeface="Times New Roman" pitchFamily="18" charset="0"/>
                          <a:cs typeface="Arial" charset="0"/>
                        </a:rPr>
                        <a:t>”</a:t>
                      </a:r>
                    </a:p>
                  </a:txBody>
                  <a:tcPr marL="90000" marR="90000" marT="46796" marB="46796" anchor="ct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5E5E5"/>
                    </a:solidFill>
                  </a:tcPr>
                </a:tc>
                <a:tc hMerge="1">
                  <a:txBody>
                    <a:bodyPr/>
                    <a:lstStyle/>
                    <a:p>
                      <a:endParaRPr lang="it-IT"/>
                    </a:p>
                  </a:txBody>
                  <a:tcPr/>
                </a:tc>
              </a:tr>
              <a:tr h="520273">
                <a:tc vMerge="1">
                  <a:txBody>
                    <a:bodyPr/>
                    <a:lstStyle/>
                    <a:p>
                      <a:endParaRPr lang="it-IT"/>
                    </a:p>
                  </a:txBody>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rgbClr val="0000CC"/>
                          </a:solidFill>
                          <a:effectLst/>
                          <a:latin typeface="Arial" charset="0"/>
                          <a:ea typeface="Times New Roman" pitchFamily="18" charset="0"/>
                          <a:cs typeface="Arial" charset="0"/>
                        </a:rPr>
                        <a:t>Particelle </a:t>
                      </a:r>
                    </a:p>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rgbClr val="0000CC"/>
                          </a:solidFill>
                          <a:effectLst/>
                          <a:latin typeface="Arial" charset="0"/>
                          <a:ea typeface="Times New Roman" pitchFamily="18" charset="0"/>
                          <a:cs typeface="Arial" charset="0"/>
                        </a:rPr>
                        <a:t>≥ 0.5 µm</a:t>
                      </a:r>
                    </a:p>
                  </a:txBody>
                  <a:tcPr marL="90000" marR="90000" marT="46796" marB="4679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rgbClr val="0000CC"/>
                          </a:solidFill>
                          <a:effectLst/>
                          <a:latin typeface="Arial" charset="0"/>
                          <a:ea typeface="Times New Roman" pitchFamily="18" charset="0"/>
                          <a:cs typeface="Arial" charset="0"/>
                        </a:rPr>
                        <a:t>Particelle </a:t>
                      </a:r>
                    </a:p>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rgbClr val="0000CC"/>
                          </a:solidFill>
                          <a:effectLst/>
                          <a:latin typeface="Arial" charset="0"/>
                          <a:ea typeface="Times New Roman" pitchFamily="18" charset="0"/>
                          <a:cs typeface="Arial" charset="0"/>
                        </a:rPr>
                        <a:t>≥ 5 µm</a:t>
                      </a:r>
                    </a:p>
                  </a:txBody>
                  <a:tcPr marL="90000" marR="90000" marT="46796" marB="46796" anchor="ct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rgbClr val="0000CC"/>
                          </a:solidFill>
                          <a:effectLst/>
                          <a:latin typeface="Arial" charset="0"/>
                          <a:ea typeface="Times New Roman" pitchFamily="18" charset="0"/>
                          <a:cs typeface="Arial" charset="0"/>
                        </a:rPr>
                        <a:t>Particelle </a:t>
                      </a:r>
                    </a:p>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rgbClr val="0000CC"/>
                          </a:solidFill>
                          <a:effectLst/>
                          <a:latin typeface="Arial" charset="0"/>
                          <a:ea typeface="Times New Roman" pitchFamily="18" charset="0"/>
                          <a:cs typeface="Arial" charset="0"/>
                        </a:rPr>
                        <a:t>≥ 0.5 µm</a:t>
                      </a:r>
                    </a:p>
                  </a:txBody>
                  <a:tcPr marL="90000" marR="90000" marT="46796" marB="4679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rgbClr val="0000CC"/>
                          </a:solidFill>
                          <a:effectLst/>
                          <a:latin typeface="Arial" charset="0"/>
                          <a:ea typeface="Times New Roman" pitchFamily="18" charset="0"/>
                          <a:cs typeface="Arial" charset="0"/>
                        </a:rPr>
                        <a:t>Particelle </a:t>
                      </a:r>
                    </a:p>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rgbClr val="0000CC"/>
                          </a:solidFill>
                          <a:effectLst/>
                          <a:latin typeface="Arial" charset="0"/>
                          <a:ea typeface="Times New Roman" pitchFamily="18" charset="0"/>
                          <a:cs typeface="Arial" charset="0"/>
                        </a:rPr>
                        <a:t>≥ 5 µm</a:t>
                      </a:r>
                    </a:p>
                  </a:txBody>
                  <a:tcPr marL="90000" marR="90000" marT="46796" marB="46796" anchor="ct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r>
              <a:tr h="520273">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it-IT" sz="1400" b="1" i="0" u="none" strike="noStrike" cap="none" normalizeH="0" baseline="0" smtClean="0">
                          <a:ln>
                            <a:noFill/>
                          </a:ln>
                          <a:solidFill>
                            <a:srgbClr val="0000CC"/>
                          </a:solidFill>
                          <a:effectLst/>
                          <a:latin typeface="Arial" charset="0"/>
                          <a:ea typeface="Times New Roman" pitchFamily="18" charset="0"/>
                          <a:cs typeface="Arial" charset="0"/>
                        </a:rPr>
                        <a:t>A</a:t>
                      </a:r>
                    </a:p>
                  </a:txBody>
                  <a:tcPr marL="90000" marR="90000" marT="46796" marB="4679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it-IT" sz="1400" b="1" i="0" u="none" strike="noStrike" cap="none" normalizeH="0" baseline="0" dirty="0" smtClean="0">
                          <a:ln>
                            <a:noFill/>
                          </a:ln>
                          <a:solidFill>
                            <a:srgbClr val="0000CC"/>
                          </a:solidFill>
                          <a:effectLst/>
                          <a:latin typeface="Arial" charset="0"/>
                          <a:ea typeface="Times New Roman" pitchFamily="18" charset="0"/>
                          <a:cs typeface="Arial" charset="0"/>
                        </a:rPr>
                        <a:t>3.520</a:t>
                      </a:r>
                    </a:p>
                  </a:txBody>
                  <a:tcPr marL="90000" marR="90000" marT="46796" marB="46796"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it-IT" sz="1400" b="1" i="0" u="none" strike="noStrike" cap="none" normalizeH="0" baseline="0" dirty="0" smtClean="0">
                          <a:ln>
                            <a:noFill/>
                          </a:ln>
                          <a:solidFill>
                            <a:srgbClr val="0000CC"/>
                          </a:solidFill>
                          <a:effectLst/>
                          <a:latin typeface="Arial" charset="0"/>
                          <a:ea typeface="Times New Roman" pitchFamily="18" charset="0"/>
                          <a:cs typeface="Arial" charset="0"/>
                        </a:rPr>
                        <a:t>20</a:t>
                      </a:r>
                    </a:p>
                  </a:txBody>
                  <a:tcPr marL="90000" marR="90000" marT="46796" marB="467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it-IT" sz="1400" b="1" i="0" u="none" strike="noStrike" cap="none" normalizeH="0" baseline="0" dirty="0" smtClean="0">
                          <a:ln>
                            <a:noFill/>
                          </a:ln>
                          <a:solidFill>
                            <a:srgbClr val="0000CC"/>
                          </a:solidFill>
                          <a:effectLst/>
                          <a:latin typeface="Arial" charset="0"/>
                          <a:ea typeface="Times New Roman" pitchFamily="18" charset="0"/>
                          <a:cs typeface="Arial" charset="0"/>
                        </a:rPr>
                        <a:t>3.520</a:t>
                      </a:r>
                    </a:p>
                  </a:txBody>
                  <a:tcPr marL="90000" marR="90000" marT="46796" marB="467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it-IT" sz="1400" b="1" i="0" u="none" strike="noStrike" cap="none" normalizeH="0" baseline="0" dirty="0" smtClean="0">
                          <a:ln>
                            <a:noFill/>
                          </a:ln>
                          <a:solidFill>
                            <a:srgbClr val="0000CC"/>
                          </a:solidFill>
                          <a:effectLst/>
                          <a:latin typeface="Arial" charset="0"/>
                          <a:ea typeface="Times New Roman" pitchFamily="18" charset="0"/>
                          <a:cs typeface="Arial" charset="0"/>
                        </a:rPr>
                        <a:t>20</a:t>
                      </a:r>
                    </a:p>
                  </a:txBody>
                  <a:tcPr marL="90000" marR="90000" marT="46796" marB="467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273">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it-IT" sz="1400" b="1" i="0" u="none" strike="noStrike" cap="none" normalizeH="0" baseline="0" smtClean="0">
                          <a:ln>
                            <a:noFill/>
                          </a:ln>
                          <a:solidFill>
                            <a:srgbClr val="0000CC"/>
                          </a:solidFill>
                          <a:effectLst/>
                          <a:latin typeface="Arial" charset="0"/>
                          <a:ea typeface="Times New Roman" pitchFamily="18" charset="0"/>
                          <a:cs typeface="Arial" charset="0"/>
                        </a:rPr>
                        <a:t>B</a:t>
                      </a:r>
                    </a:p>
                  </a:txBody>
                  <a:tcPr marL="90000" marR="90000" marT="46796" marB="4679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it-IT" sz="1400" b="1" i="0" u="none" strike="noStrike" cap="none" normalizeH="0" baseline="0" dirty="0" smtClean="0">
                          <a:ln>
                            <a:noFill/>
                          </a:ln>
                          <a:solidFill>
                            <a:srgbClr val="0000CC"/>
                          </a:solidFill>
                          <a:effectLst/>
                          <a:latin typeface="Arial" charset="0"/>
                          <a:ea typeface="Times New Roman" pitchFamily="18" charset="0"/>
                          <a:cs typeface="Arial" charset="0"/>
                        </a:rPr>
                        <a:t>3.520</a:t>
                      </a:r>
                    </a:p>
                  </a:txBody>
                  <a:tcPr marL="90000" marR="90000" marT="46796" marB="46796"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it-IT" sz="1400" b="1" i="0" u="none" strike="noStrike" cap="none" normalizeH="0" baseline="0" dirty="0" smtClean="0">
                          <a:ln>
                            <a:noFill/>
                          </a:ln>
                          <a:solidFill>
                            <a:srgbClr val="0000CC"/>
                          </a:solidFill>
                          <a:effectLst/>
                          <a:latin typeface="Arial" charset="0"/>
                          <a:ea typeface="Times New Roman" pitchFamily="18" charset="0"/>
                          <a:cs typeface="Arial" charset="0"/>
                        </a:rPr>
                        <a:t>29</a:t>
                      </a:r>
                    </a:p>
                  </a:txBody>
                  <a:tcPr marL="90000" marR="90000" marT="46796" marB="467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it-IT" sz="1400" b="1" i="0" u="none" strike="noStrike" cap="none" normalizeH="0" baseline="0" dirty="0" smtClean="0">
                          <a:ln>
                            <a:noFill/>
                          </a:ln>
                          <a:solidFill>
                            <a:srgbClr val="0000CC"/>
                          </a:solidFill>
                          <a:effectLst/>
                          <a:latin typeface="Arial" charset="0"/>
                          <a:ea typeface="Times New Roman" pitchFamily="18" charset="0"/>
                          <a:cs typeface="Arial" charset="0"/>
                        </a:rPr>
                        <a:t>352.000</a:t>
                      </a:r>
                    </a:p>
                  </a:txBody>
                  <a:tcPr marL="90000" marR="90000" marT="46796" marB="467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it-IT" sz="1400" b="1" i="0" u="none" strike="noStrike" cap="none" normalizeH="0" baseline="0" dirty="0" smtClean="0">
                          <a:ln>
                            <a:noFill/>
                          </a:ln>
                          <a:solidFill>
                            <a:srgbClr val="0000CC"/>
                          </a:solidFill>
                          <a:effectLst/>
                          <a:latin typeface="Arial" charset="0"/>
                          <a:ea typeface="Times New Roman" pitchFamily="18" charset="0"/>
                          <a:cs typeface="Arial" charset="0"/>
                        </a:rPr>
                        <a:t>2.900</a:t>
                      </a:r>
                    </a:p>
                  </a:txBody>
                  <a:tcPr marL="90000" marR="90000" marT="46796" marB="467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273">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it-IT" sz="1400" b="1" i="0" u="none" strike="noStrike" cap="none" normalizeH="0" baseline="0" smtClean="0">
                          <a:ln>
                            <a:noFill/>
                          </a:ln>
                          <a:solidFill>
                            <a:srgbClr val="0000CC"/>
                          </a:solidFill>
                          <a:effectLst/>
                          <a:latin typeface="Arial" charset="0"/>
                          <a:ea typeface="Times New Roman" pitchFamily="18" charset="0"/>
                          <a:cs typeface="Arial" charset="0"/>
                        </a:rPr>
                        <a:t>C</a:t>
                      </a:r>
                    </a:p>
                  </a:txBody>
                  <a:tcPr marL="90000" marR="90000" marT="46796" marB="4679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it-IT" sz="1400" b="1" i="0" u="none" strike="noStrike" cap="none" normalizeH="0" baseline="0" dirty="0" smtClean="0">
                          <a:ln>
                            <a:noFill/>
                          </a:ln>
                          <a:solidFill>
                            <a:srgbClr val="0000CC"/>
                          </a:solidFill>
                          <a:effectLst/>
                          <a:latin typeface="Arial" charset="0"/>
                          <a:ea typeface="Times New Roman" pitchFamily="18" charset="0"/>
                          <a:cs typeface="Arial" charset="0"/>
                        </a:rPr>
                        <a:t>352.000</a:t>
                      </a:r>
                    </a:p>
                  </a:txBody>
                  <a:tcPr marL="90000" marR="90000" marT="46796" marB="46796"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it-IT" sz="1400" b="1" i="0" u="none" strike="noStrike" cap="none" normalizeH="0" baseline="0" dirty="0" smtClean="0">
                          <a:ln>
                            <a:noFill/>
                          </a:ln>
                          <a:solidFill>
                            <a:srgbClr val="0000CC"/>
                          </a:solidFill>
                          <a:effectLst/>
                          <a:latin typeface="Arial" charset="0"/>
                          <a:ea typeface="Times New Roman" pitchFamily="18" charset="0"/>
                          <a:cs typeface="Arial" charset="0"/>
                        </a:rPr>
                        <a:t>2.900</a:t>
                      </a:r>
                    </a:p>
                  </a:txBody>
                  <a:tcPr marL="90000" marR="90000" marT="46796" marB="467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it-IT" sz="1400" b="1" i="0" u="none" strike="noStrike" cap="none" normalizeH="0" baseline="0" dirty="0" smtClean="0">
                          <a:ln>
                            <a:noFill/>
                          </a:ln>
                          <a:solidFill>
                            <a:srgbClr val="0000CC"/>
                          </a:solidFill>
                          <a:effectLst/>
                          <a:latin typeface="Arial" charset="0"/>
                          <a:ea typeface="Times New Roman" pitchFamily="18" charset="0"/>
                          <a:cs typeface="Arial" charset="0"/>
                        </a:rPr>
                        <a:t>3.520.000</a:t>
                      </a:r>
                    </a:p>
                  </a:txBody>
                  <a:tcPr marL="90000" marR="90000" marT="46796" marB="467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it-IT" sz="1400" b="1" i="0" u="none" strike="noStrike" cap="none" normalizeH="0" baseline="0" dirty="0" smtClean="0">
                          <a:ln>
                            <a:noFill/>
                          </a:ln>
                          <a:solidFill>
                            <a:srgbClr val="0000CC"/>
                          </a:solidFill>
                          <a:effectLst/>
                          <a:latin typeface="Arial" charset="0"/>
                          <a:ea typeface="Times New Roman" pitchFamily="18" charset="0"/>
                          <a:cs typeface="Arial" charset="0"/>
                        </a:rPr>
                        <a:t>29.000</a:t>
                      </a:r>
                    </a:p>
                  </a:txBody>
                  <a:tcPr marL="90000" marR="90000" marT="46796" marB="467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273">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it-IT" sz="1400" b="1" i="0" u="none" strike="noStrike" cap="none" normalizeH="0" baseline="0" smtClean="0">
                          <a:ln>
                            <a:noFill/>
                          </a:ln>
                          <a:solidFill>
                            <a:srgbClr val="0000CC"/>
                          </a:solidFill>
                          <a:effectLst/>
                          <a:latin typeface="Arial" charset="0"/>
                          <a:ea typeface="Times New Roman" pitchFamily="18" charset="0"/>
                          <a:cs typeface="Arial" charset="0"/>
                        </a:rPr>
                        <a:t>D</a:t>
                      </a:r>
                    </a:p>
                  </a:txBody>
                  <a:tcPr marL="90000" marR="90000" marT="46796" marB="4679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it-IT" sz="1400" b="1" i="0" u="none" strike="noStrike" cap="none" normalizeH="0" baseline="0" dirty="0" smtClean="0">
                          <a:ln>
                            <a:noFill/>
                          </a:ln>
                          <a:solidFill>
                            <a:srgbClr val="0000CC"/>
                          </a:solidFill>
                          <a:effectLst/>
                          <a:latin typeface="Arial" charset="0"/>
                          <a:ea typeface="Times New Roman" pitchFamily="18" charset="0"/>
                          <a:cs typeface="Arial" charset="0"/>
                        </a:rPr>
                        <a:t>3.520.000</a:t>
                      </a:r>
                    </a:p>
                  </a:txBody>
                  <a:tcPr marL="90000" marR="90000" marT="46796" marB="46796"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it-IT" sz="1400" b="1" i="0" u="none" strike="noStrike" cap="none" normalizeH="0" baseline="0" dirty="0" smtClean="0">
                          <a:ln>
                            <a:noFill/>
                          </a:ln>
                          <a:solidFill>
                            <a:srgbClr val="0000CC"/>
                          </a:solidFill>
                          <a:effectLst/>
                          <a:latin typeface="Arial" charset="0"/>
                          <a:ea typeface="Times New Roman" pitchFamily="18" charset="0"/>
                          <a:cs typeface="Arial" charset="0"/>
                        </a:rPr>
                        <a:t>29.000</a:t>
                      </a:r>
                    </a:p>
                  </a:txBody>
                  <a:tcPr marL="90000" marR="90000" marT="46796" marB="467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it-IT" sz="1400" b="1" i="0" u="none" strike="noStrike" cap="none" normalizeH="0" baseline="0" smtClean="0">
                          <a:ln>
                            <a:noFill/>
                          </a:ln>
                          <a:solidFill>
                            <a:srgbClr val="0000CC"/>
                          </a:solidFill>
                          <a:effectLst/>
                          <a:latin typeface="Arial" charset="0"/>
                          <a:ea typeface="Times New Roman" pitchFamily="18" charset="0"/>
                          <a:cs typeface="Arial" charset="0"/>
                        </a:rPr>
                        <a:t>Non definito</a:t>
                      </a:r>
                    </a:p>
                  </a:txBody>
                  <a:tcPr marL="90000" marR="90000" marT="46796" marB="467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it-IT" sz="1400" b="1" i="0" u="none" strike="noStrike" cap="none" normalizeH="0" baseline="0" dirty="0" smtClean="0">
                          <a:ln>
                            <a:noFill/>
                          </a:ln>
                          <a:solidFill>
                            <a:srgbClr val="0000CC"/>
                          </a:solidFill>
                          <a:effectLst/>
                          <a:latin typeface="Arial" charset="0"/>
                          <a:ea typeface="Times New Roman" pitchFamily="18" charset="0"/>
                          <a:cs typeface="Arial" charset="0"/>
                        </a:rPr>
                        <a:t>Non definito</a:t>
                      </a:r>
                    </a:p>
                  </a:txBody>
                  <a:tcPr marL="90000" marR="90000" marT="46796" marB="467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 name="Text Box 282"/>
          <p:cNvSpPr txBox="1">
            <a:spLocks noChangeArrowheads="1"/>
          </p:cNvSpPr>
          <p:nvPr/>
        </p:nvSpPr>
        <p:spPr bwMode="auto">
          <a:xfrm>
            <a:off x="647700" y="2193391"/>
            <a:ext cx="8532813"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altLang="it-IT" dirty="0" smtClean="0">
                <a:solidFill>
                  <a:srgbClr val="0000CC"/>
                </a:solidFill>
                <a:latin typeface="Tahoma" pitchFamily="34" charset="0"/>
                <a:ea typeface="Times New Roman" pitchFamily="18" charset="0"/>
                <a:cs typeface="Arial" charset="0"/>
              </a:rPr>
              <a:t>Limiti </a:t>
            </a:r>
            <a:r>
              <a:rPr lang="it-IT" altLang="it-IT" dirty="0">
                <a:solidFill>
                  <a:srgbClr val="0000CC"/>
                </a:solidFill>
                <a:latin typeface="Tahoma" pitchFamily="34" charset="0"/>
                <a:ea typeface="Times New Roman" pitchFamily="18" charset="0"/>
                <a:cs typeface="Arial" charset="0"/>
              </a:rPr>
              <a:t>di contaminazione particellare (n. part./m</a:t>
            </a:r>
            <a:r>
              <a:rPr lang="it-IT" altLang="it-IT" baseline="30000" dirty="0">
                <a:solidFill>
                  <a:srgbClr val="0000CC"/>
                </a:solidFill>
                <a:latin typeface="Tahoma" pitchFamily="34" charset="0"/>
                <a:ea typeface="Times New Roman" pitchFamily="18" charset="0"/>
                <a:cs typeface="Arial" charset="0"/>
              </a:rPr>
              <a:t>3</a:t>
            </a:r>
            <a:r>
              <a:rPr lang="it-IT" altLang="it-IT" dirty="0" smtClean="0">
                <a:solidFill>
                  <a:srgbClr val="0000CC"/>
                </a:solidFill>
                <a:latin typeface="Tahoma" pitchFamily="34" charset="0"/>
                <a:ea typeface="Times New Roman" pitchFamily="18" charset="0"/>
                <a:cs typeface="Arial" charset="0"/>
              </a:rPr>
              <a:t>)</a:t>
            </a:r>
            <a:endParaRPr lang="it-IT" altLang="it-IT" dirty="0">
              <a:solidFill>
                <a:srgbClr val="0000CC"/>
              </a:solidFill>
              <a:latin typeface="Tahoma" pitchFamily="34" charset="0"/>
              <a:ea typeface="Times New Roman" pitchFamily="18" charset="0"/>
              <a:cs typeface="Arial" charset="0"/>
            </a:endParaRPr>
          </a:p>
        </p:txBody>
      </p:sp>
    </p:spTree>
    <p:extLst>
      <p:ext uri="{BB962C8B-B14F-4D97-AF65-F5344CB8AC3E}">
        <p14:creationId xmlns:p14="http://schemas.microsoft.com/office/powerpoint/2010/main" val="407616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1" name="Rectangle 8"/>
          <p:cNvSpPr>
            <a:spLocks noChangeArrowheads="1"/>
          </p:cNvSpPr>
          <p:nvPr/>
        </p:nvSpPr>
        <p:spPr bwMode="auto">
          <a:xfrm>
            <a:off x="322263" y="258763"/>
            <a:ext cx="8420100" cy="1222375"/>
          </a:xfrm>
          <a:prstGeom prst="rect">
            <a:avLst/>
          </a:prstGeom>
          <a:noFill/>
          <a:ln w="9525">
            <a:noFill/>
            <a:miter lim="800000"/>
            <a:headEnd/>
            <a:tailEnd/>
          </a:ln>
        </p:spPr>
        <p:txBody>
          <a:bodyPr anchor="ctr"/>
          <a:lstStyle/>
          <a:p>
            <a:pPr algn="ctr">
              <a:defRPr/>
            </a:pPr>
            <a:r>
              <a:rPr lang="it-IT" sz="2400" b="1" dirty="0" smtClean="0">
                <a:solidFill>
                  <a:srgbClr val="000066"/>
                </a:solidFill>
                <a:latin typeface="Arial" pitchFamily="34" charset="0"/>
                <a:ea typeface="+mj-ea"/>
                <a:cs typeface="Arial" pitchFamily="34" charset="0"/>
              </a:rPr>
              <a:t>CLEAN ROOMS</a:t>
            </a:r>
            <a:endParaRPr lang="it-IT" sz="2400" b="1" dirty="0">
              <a:solidFill>
                <a:srgbClr val="000066"/>
              </a:solidFill>
              <a:latin typeface="Arial" pitchFamily="34" charset="0"/>
              <a:ea typeface="+mj-ea"/>
              <a:cs typeface="Arial" pitchFamily="34" charset="0"/>
            </a:endParaRPr>
          </a:p>
        </p:txBody>
      </p:sp>
      <p:sp>
        <p:nvSpPr>
          <p:cNvPr id="6" name="Text Box 10"/>
          <p:cNvSpPr txBox="1">
            <a:spLocks noChangeArrowheads="1"/>
          </p:cNvSpPr>
          <p:nvPr/>
        </p:nvSpPr>
        <p:spPr bwMode="auto">
          <a:xfrm>
            <a:off x="1908175" y="1447800"/>
            <a:ext cx="6192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altLang="it-IT" sz="2000" b="1">
                <a:solidFill>
                  <a:srgbClr val="000066"/>
                </a:solidFill>
                <a:latin typeface="Tahoma" pitchFamily="34" charset="0"/>
              </a:rPr>
              <a:t>Classificazione Cleanrooms – ISO 14644-1</a:t>
            </a:r>
          </a:p>
        </p:txBody>
      </p:sp>
      <p:graphicFrame>
        <p:nvGraphicFramePr>
          <p:cNvPr id="7" name="Group 150"/>
          <p:cNvGraphicFramePr>
            <a:graphicFrameLocks noGrp="1"/>
          </p:cNvGraphicFramePr>
          <p:nvPr/>
        </p:nvGraphicFramePr>
        <p:xfrm>
          <a:off x="323850" y="1868488"/>
          <a:ext cx="8569325" cy="3722689"/>
        </p:xfrm>
        <a:graphic>
          <a:graphicData uri="http://schemas.openxmlformats.org/drawingml/2006/table">
            <a:tbl>
              <a:tblPr/>
              <a:tblGrid>
                <a:gridCol w="1409700"/>
                <a:gridCol w="1190625"/>
                <a:gridCol w="1196975"/>
                <a:gridCol w="1189038"/>
                <a:gridCol w="1196975"/>
                <a:gridCol w="1190625"/>
                <a:gridCol w="1195387"/>
              </a:tblGrid>
              <a:tr h="361950">
                <a:tc row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smtClean="0">
                          <a:ln>
                            <a:noFill/>
                          </a:ln>
                          <a:solidFill>
                            <a:schemeClr val="bg2"/>
                          </a:solidFill>
                          <a:effectLst/>
                          <a:latin typeface="Arial" charset="0"/>
                        </a:rPr>
                        <a:t>ISO Classification number </a:t>
                      </a:r>
                      <a:r>
                        <a:rPr kumimoji="0" lang="en-GB" sz="1400" b="0" i="1" u="none" strike="noStrike" cap="none" normalizeH="0" baseline="0" smtClean="0">
                          <a:ln>
                            <a:noFill/>
                          </a:ln>
                          <a:solidFill>
                            <a:schemeClr val="bg2"/>
                          </a:solidFill>
                          <a:effectLst/>
                          <a:latin typeface="Arial" charset="0"/>
                        </a:rPr>
                        <a:t>(N)</a:t>
                      </a:r>
                      <a:r>
                        <a:rPr kumimoji="0" lang="en-GB" sz="1400" b="0" i="0" u="none" strike="noStrike" cap="none" normalizeH="0" baseline="0" smtClean="0">
                          <a:ln>
                            <a:noFill/>
                          </a:ln>
                          <a:solidFill>
                            <a:schemeClr val="bg2"/>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smtClean="0">
                          <a:ln>
                            <a:noFill/>
                          </a:ln>
                          <a:solidFill>
                            <a:schemeClr val="bg2"/>
                          </a:solidFill>
                          <a:effectLst/>
                          <a:latin typeface="Arial" charset="0"/>
                          <a:cs typeface="Times New Roman" pitchFamily="18" charset="0"/>
                        </a:rPr>
                        <a:t>Maximum concentration limits (part/m</a:t>
                      </a:r>
                      <a:r>
                        <a:rPr kumimoji="0" lang="en-GB" sz="1400" b="0" i="0" u="none" strike="noStrike" cap="none" normalizeH="0" baseline="30000" smtClean="0">
                          <a:ln>
                            <a:noFill/>
                          </a:ln>
                          <a:solidFill>
                            <a:schemeClr val="bg2"/>
                          </a:solidFill>
                          <a:effectLst/>
                          <a:latin typeface="Arial" charset="0"/>
                          <a:cs typeface="Times New Roman" pitchFamily="18" charset="0"/>
                        </a:rPr>
                        <a:t>3</a:t>
                      </a:r>
                      <a:r>
                        <a:rPr kumimoji="0" lang="en-GB" sz="1400" b="0" i="0" u="none" strike="noStrike" cap="none" normalizeH="0" baseline="0" smtClean="0">
                          <a:ln>
                            <a:noFill/>
                          </a:ln>
                          <a:solidFill>
                            <a:schemeClr val="bg2"/>
                          </a:solidFill>
                          <a:effectLst/>
                          <a:latin typeface="Arial"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85788">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0,1 </a:t>
                      </a:r>
                      <a:r>
                        <a:rPr kumimoji="0" lang="it-IT" sz="1400" b="0" i="0" u="none" strike="noStrike" cap="none" normalizeH="0" baseline="0" smtClean="0">
                          <a:ln>
                            <a:noFill/>
                          </a:ln>
                          <a:solidFill>
                            <a:schemeClr val="bg2"/>
                          </a:solidFill>
                          <a:effectLst/>
                          <a:latin typeface="Arial" charset="0"/>
                          <a:cs typeface="Times New Roman" pitchFamily="18" charset="0"/>
                        </a:rPr>
                        <a:t>μm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0,2 </a:t>
                      </a:r>
                      <a:r>
                        <a:rPr kumimoji="0" lang="it-IT" sz="1400" b="0" i="0" u="none" strike="noStrike" cap="none" normalizeH="0" baseline="0" smtClean="0">
                          <a:ln>
                            <a:noFill/>
                          </a:ln>
                          <a:solidFill>
                            <a:schemeClr val="bg2"/>
                          </a:solidFill>
                          <a:effectLst/>
                          <a:latin typeface="Arial" charset="0"/>
                          <a:cs typeface="Times New Roman" pitchFamily="18" charset="0"/>
                        </a:rPr>
                        <a:t>μm</a:t>
                      </a:r>
                      <a:endParaRPr kumimoji="0" lang="it-IT"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0,3 </a:t>
                      </a:r>
                      <a:r>
                        <a:rPr kumimoji="0" lang="it-IT" sz="1400" b="0" i="0" u="none" strike="noStrike" cap="none" normalizeH="0" baseline="0" smtClean="0">
                          <a:ln>
                            <a:noFill/>
                          </a:ln>
                          <a:solidFill>
                            <a:schemeClr val="bg2"/>
                          </a:solidFill>
                          <a:effectLst/>
                          <a:latin typeface="Arial" charset="0"/>
                          <a:cs typeface="Times New Roman" pitchFamily="18" charset="0"/>
                        </a:rPr>
                        <a:t>μm</a:t>
                      </a:r>
                      <a:endParaRPr kumimoji="0" lang="it-IT"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0,5 </a:t>
                      </a:r>
                      <a:r>
                        <a:rPr kumimoji="0" lang="it-IT" sz="1400" b="0" i="0" u="none" strike="noStrike" cap="none" normalizeH="0" baseline="0" smtClean="0">
                          <a:ln>
                            <a:noFill/>
                          </a:ln>
                          <a:solidFill>
                            <a:schemeClr val="bg2"/>
                          </a:solidFill>
                          <a:effectLst/>
                          <a:latin typeface="Arial" charset="0"/>
                          <a:cs typeface="Times New Roman" pitchFamily="18" charset="0"/>
                        </a:rPr>
                        <a:t>μm</a:t>
                      </a:r>
                      <a:endParaRPr kumimoji="0" lang="it-IT"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1 </a:t>
                      </a:r>
                      <a:r>
                        <a:rPr kumimoji="0" lang="it-IT" sz="1400" b="0" i="0" u="none" strike="noStrike" cap="none" normalizeH="0" baseline="0" smtClean="0">
                          <a:ln>
                            <a:noFill/>
                          </a:ln>
                          <a:solidFill>
                            <a:schemeClr val="bg2"/>
                          </a:solidFill>
                          <a:effectLst/>
                          <a:latin typeface="Arial" charset="0"/>
                          <a:cs typeface="Times New Roman" pitchFamily="18" charset="0"/>
                        </a:rPr>
                        <a:t>μm</a:t>
                      </a:r>
                      <a:endParaRPr kumimoji="0" lang="it-IT"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5 </a:t>
                      </a:r>
                      <a:r>
                        <a:rPr kumimoji="0" lang="it-IT" sz="1400" b="0" i="0" u="none" strike="noStrike" cap="none" normalizeH="0" baseline="0" smtClean="0">
                          <a:ln>
                            <a:noFill/>
                          </a:ln>
                          <a:solidFill>
                            <a:schemeClr val="bg2"/>
                          </a:solidFill>
                          <a:effectLst/>
                          <a:latin typeface="Arial" charset="0"/>
                          <a:cs typeface="Times New Roman" pitchFamily="18" charset="0"/>
                        </a:rPr>
                        <a:t>μm</a:t>
                      </a:r>
                      <a:endParaRPr kumimoji="0" lang="it-IT"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1" i="0" u="none" strike="noStrike" cap="none" normalizeH="0" baseline="0" smtClean="0">
                          <a:ln>
                            <a:noFill/>
                          </a:ln>
                          <a:solidFill>
                            <a:schemeClr val="bg2"/>
                          </a:solidFill>
                          <a:effectLst/>
                          <a:latin typeface="Arial" charset="0"/>
                        </a:rPr>
                        <a:t>Class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t-IT"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t-IT"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t-IT"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t-IT"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1" i="0" u="none" strike="noStrike" cap="none" normalizeH="0" baseline="0" smtClean="0">
                          <a:ln>
                            <a:noFill/>
                          </a:ln>
                          <a:solidFill>
                            <a:schemeClr val="bg2"/>
                          </a:solidFill>
                          <a:effectLst/>
                          <a:latin typeface="Arial" charset="0"/>
                        </a:rPr>
                        <a:t>Class 2</a:t>
                      </a:r>
                      <a:endParaRPr kumimoji="0" lang="it-IT"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t-IT"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t-IT"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1" i="0" u="none" strike="noStrike" cap="none" normalizeH="0" baseline="0" smtClean="0">
                          <a:ln>
                            <a:noFill/>
                          </a:ln>
                          <a:solidFill>
                            <a:schemeClr val="bg2"/>
                          </a:solidFill>
                          <a:effectLst/>
                          <a:latin typeface="Arial" charset="0"/>
                        </a:rPr>
                        <a:t>Class 3</a:t>
                      </a:r>
                      <a:endParaRPr kumimoji="0" lang="it-IT"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1 000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237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102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t-IT"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1" i="0" u="none" strike="noStrike" cap="none" normalizeH="0" baseline="0" smtClean="0">
                          <a:ln>
                            <a:noFill/>
                          </a:ln>
                          <a:solidFill>
                            <a:schemeClr val="bg2"/>
                          </a:solidFill>
                          <a:effectLst/>
                          <a:latin typeface="Arial" charset="0"/>
                        </a:rPr>
                        <a:t>Class 4</a:t>
                      </a:r>
                      <a:endParaRPr kumimoji="0" lang="it-IT"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10 000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2 370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1 020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352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t-IT"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1" i="0" u="none" strike="noStrike" cap="none" normalizeH="0" baseline="0" smtClean="0">
                          <a:ln>
                            <a:noFill/>
                          </a:ln>
                          <a:solidFill>
                            <a:schemeClr val="bg2"/>
                          </a:solidFill>
                          <a:effectLst/>
                          <a:latin typeface="Arial" charset="0"/>
                        </a:rPr>
                        <a:t>Class 5</a:t>
                      </a:r>
                      <a:endParaRPr kumimoji="0" lang="it-IT"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100 000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23 700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10 200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3 520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832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29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1" i="0" u="none" strike="noStrike" cap="none" normalizeH="0" baseline="0" smtClean="0">
                          <a:ln>
                            <a:noFill/>
                          </a:ln>
                          <a:solidFill>
                            <a:schemeClr val="bg2"/>
                          </a:solidFill>
                          <a:effectLst/>
                          <a:latin typeface="Arial" charset="0"/>
                        </a:rPr>
                        <a:t>Class 6</a:t>
                      </a:r>
                      <a:endParaRPr kumimoji="0" lang="it-IT"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1 000 000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237 000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102 000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35 200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8 320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293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38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1" i="0" u="none" strike="noStrike" cap="none" normalizeH="0" baseline="0" smtClean="0">
                          <a:ln>
                            <a:noFill/>
                          </a:ln>
                          <a:solidFill>
                            <a:schemeClr val="bg2"/>
                          </a:solidFill>
                          <a:effectLst/>
                          <a:latin typeface="Arial" charset="0"/>
                        </a:rPr>
                        <a:t>Class 7</a:t>
                      </a:r>
                      <a:endParaRPr kumimoji="0" lang="it-IT"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t-IT"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t-IT"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t-IT"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352 000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83 200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2 930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1" i="0" u="none" strike="noStrike" cap="none" normalizeH="0" baseline="0" smtClean="0">
                          <a:ln>
                            <a:noFill/>
                          </a:ln>
                          <a:solidFill>
                            <a:schemeClr val="bg2"/>
                          </a:solidFill>
                          <a:effectLst/>
                          <a:latin typeface="Arial" charset="0"/>
                        </a:rPr>
                        <a:t>Class 8</a:t>
                      </a:r>
                      <a:endParaRPr kumimoji="0" lang="it-IT"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t-IT"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t-IT"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t-IT"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3 520 000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832 000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29 300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1" i="0" u="none" strike="noStrike" cap="none" normalizeH="0" baseline="0" smtClean="0">
                          <a:ln>
                            <a:noFill/>
                          </a:ln>
                          <a:solidFill>
                            <a:schemeClr val="bg2"/>
                          </a:solidFill>
                          <a:effectLst/>
                          <a:latin typeface="Arial" charset="0"/>
                        </a:rPr>
                        <a:t>Class 9</a:t>
                      </a:r>
                      <a:endParaRPr kumimoji="0" lang="it-IT"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t-IT"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t-IT"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t-IT" sz="1400" b="0" i="0" u="none" strike="noStrike" cap="none" normalizeH="0" baseline="0" smtClean="0">
                        <a:ln>
                          <a:noFill/>
                        </a:ln>
                        <a:solidFill>
                          <a:schemeClr val="bg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35 200 000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8 320 000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smtClean="0">
                          <a:ln>
                            <a:noFill/>
                          </a:ln>
                          <a:solidFill>
                            <a:schemeClr val="bg2"/>
                          </a:solidFill>
                          <a:effectLst/>
                          <a:latin typeface="Arial" charset="0"/>
                        </a:rPr>
                        <a:t>293 000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16763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1" name="Rectangle 8"/>
          <p:cNvSpPr>
            <a:spLocks noChangeArrowheads="1"/>
          </p:cNvSpPr>
          <p:nvPr/>
        </p:nvSpPr>
        <p:spPr bwMode="auto">
          <a:xfrm>
            <a:off x="322263" y="258763"/>
            <a:ext cx="8420100" cy="1222375"/>
          </a:xfrm>
          <a:prstGeom prst="rect">
            <a:avLst/>
          </a:prstGeom>
          <a:noFill/>
          <a:ln w="9525">
            <a:noFill/>
            <a:miter lim="800000"/>
            <a:headEnd/>
            <a:tailEnd/>
          </a:ln>
        </p:spPr>
        <p:txBody>
          <a:bodyPr anchor="ctr"/>
          <a:lstStyle/>
          <a:p>
            <a:pPr algn="ctr">
              <a:defRPr/>
            </a:pPr>
            <a:r>
              <a:rPr lang="it-IT" sz="2400" b="1" dirty="0" smtClean="0">
                <a:solidFill>
                  <a:srgbClr val="000066"/>
                </a:solidFill>
                <a:latin typeface="Arial" pitchFamily="34" charset="0"/>
                <a:ea typeface="+mj-ea"/>
                <a:cs typeface="Arial" pitchFamily="34" charset="0"/>
              </a:rPr>
              <a:t>CLEAN ROOMS – ANNEX 1 EU GMP</a:t>
            </a:r>
            <a:endParaRPr lang="it-IT" sz="2400" b="1" dirty="0">
              <a:solidFill>
                <a:srgbClr val="000066"/>
              </a:solidFill>
              <a:latin typeface="Arial" pitchFamily="34" charset="0"/>
              <a:ea typeface="+mj-ea"/>
              <a:cs typeface="Arial" pitchFamily="34" charset="0"/>
            </a:endParaRPr>
          </a:p>
        </p:txBody>
      </p:sp>
      <p:graphicFrame>
        <p:nvGraphicFramePr>
          <p:cNvPr id="5" name="Group 53"/>
          <p:cNvGraphicFramePr>
            <a:graphicFrameLocks noGrp="1"/>
          </p:cNvGraphicFramePr>
          <p:nvPr/>
        </p:nvGraphicFramePr>
        <p:xfrm>
          <a:off x="755650" y="3213100"/>
          <a:ext cx="7859713" cy="2667062"/>
        </p:xfrm>
        <a:graphic>
          <a:graphicData uri="http://schemas.openxmlformats.org/drawingml/2006/table">
            <a:tbl>
              <a:tblPr/>
              <a:tblGrid>
                <a:gridCol w="1368425"/>
                <a:gridCol w="1439863"/>
                <a:gridCol w="1908175"/>
                <a:gridCol w="1620837"/>
                <a:gridCol w="1522413"/>
              </a:tblGrid>
              <a:tr h="37143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GB" sz="1400" b="0" i="0" u="none" strike="noStrike" cap="none" normalizeH="0" baseline="0" dirty="0" smtClean="0">
                        <a:ln>
                          <a:noFill/>
                        </a:ln>
                        <a:solidFill>
                          <a:srgbClr val="0000FF"/>
                        </a:solidFill>
                        <a:effectLst/>
                        <a:latin typeface="Arial" charset="0"/>
                      </a:endParaRPr>
                    </a:p>
                  </a:txBody>
                  <a:tcPr marL="90000" marR="90000" marT="46796" marB="4679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dirty="0" smtClean="0">
                          <a:ln>
                            <a:noFill/>
                          </a:ln>
                          <a:solidFill>
                            <a:srgbClr val="0000FF"/>
                          </a:solidFill>
                          <a:effectLst/>
                          <a:latin typeface="Arial" charset="0"/>
                        </a:rPr>
                        <a:t>Recommended limits for microbial contamination (average values)</a:t>
                      </a:r>
                    </a:p>
                  </a:txBody>
                  <a:tcPr marL="90000" marR="90000" marT="46796" marB="46796"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r>
              <a:tr h="73361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smtClean="0">
                          <a:ln>
                            <a:noFill/>
                          </a:ln>
                          <a:solidFill>
                            <a:srgbClr val="0000FF"/>
                          </a:solidFill>
                          <a:effectLst/>
                          <a:latin typeface="Arial" charset="0"/>
                        </a:rPr>
                        <a:t>Grade</a:t>
                      </a:r>
                    </a:p>
                  </a:txBody>
                  <a:tcPr marL="90000" marR="90000" marT="46796" marB="4679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smtClean="0">
                          <a:ln>
                            <a:noFill/>
                          </a:ln>
                          <a:solidFill>
                            <a:srgbClr val="0000FF"/>
                          </a:solidFill>
                          <a:effectLst/>
                          <a:latin typeface="Arial" charset="0"/>
                          <a:cs typeface="Tahoma" pitchFamily="34" charset="0"/>
                        </a:rPr>
                        <a:t>Air sample cfu/m</a:t>
                      </a:r>
                      <a:r>
                        <a:rPr kumimoji="0" lang="en-GB" sz="1400" b="0" i="0" u="none" strike="noStrike" cap="none" normalizeH="0" baseline="30000" smtClean="0">
                          <a:ln>
                            <a:noFill/>
                          </a:ln>
                          <a:solidFill>
                            <a:srgbClr val="0000FF"/>
                          </a:solidFill>
                          <a:effectLst/>
                          <a:latin typeface="Arial" charset="0"/>
                          <a:cs typeface="Tahoma" pitchFamily="34" charset="0"/>
                        </a:rPr>
                        <a:t>3</a:t>
                      </a:r>
                    </a:p>
                  </a:txBody>
                  <a:tcPr marL="90000" marR="90000" marT="46796" marB="4679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smtClean="0">
                          <a:ln>
                            <a:noFill/>
                          </a:ln>
                          <a:solidFill>
                            <a:srgbClr val="0000FF"/>
                          </a:solidFill>
                          <a:effectLst/>
                          <a:latin typeface="Arial" charset="0"/>
                          <a:cs typeface="Tahoma" pitchFamily="34" charset="0"/>
                        </a:rPr>
                        <a:t>Sattle plates (diameter 90 mm) cfu/4 hours</a:t>
                      </a:r>
                    </a:p>
                  </a:txBody>
                  <a:tcPr marL="90000" marR="90000" marT="46796" marB="4679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smtClean="0">
                          <a:ln>
                            <a:noFill/>
                          </a:ln>
                          <a:solidFill>
                            <a:srgbClr val="0000FF"/>
                          </a:solidFill>
                          <a:effectLst/>
                          <a:latin typeface="Arial" charset="0"/>
                          <a:cs typeface="Tahoma" pitchFamily="34" charset="0"/>
                        </a:rPr>
                        <a:t>Contact plates (diameter 55 mm) cfu/plate</a:t>
                      </a:r>
                    </a:p>
                  </a:txBody>
                  <a:tcPr marL="90000" marR="90000" marT="46796" marB="4679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smtClean="0">
                          <a:ln>
                            <a:noFill/>
                          </a:ln>
                          <a:solidFill>
                            <a:srgbClr val="0000FF"/>
                          </a:solidFill>
                          <a:effectLst/>
                          <a:latin typeface="Arial" charset="0"/>
                          <a:cs typeface="Tahoma" pitchFamily="34" charset="0"/>
                        </a:rPr>
                        <a:t>Glove print 5 fingers cfu/glove</a:t>
                      </a:r>
                    </a:p>
                  </a:txBody>
                  <a:tcPr marL="90000" marR="90000" marT="46796" marB="46796"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4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smtClean="0">
                          <a:ln>
                            <a:noFill/>
                          </a:ln>
                          <a:solidFill>
                            <a:srgbClr val="0000FF"/>
                          </a:solidFill>
                          <a:effectLst/>
                          <a:latin typeface="Arial" charset="0"/>
                        </a:rPr>
                        <a:t>A</a:t>
                      </a:r>
                    </a:p>
                  </a:txBody>
                  <a:tcPr marL="90000" marR="90000" marT="46796" marB="4679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smtClean="0">
                          <a:ln>
                            <a:noFill/>
                          </a:ln>
                          <a:solidFill>
                            <a:srgbClr val="0000FF"/>
                          </a:solidFill>
                          <a:effectLst/>
                          <a:latin typeface="Arial" charset="0"/>
                          <a:cs typeface="Tahoma" pitchFamily="34" charset="0"/>
                        </a:rPr>
                        <a:t>&lt;1</a:t>
                      </a:r>
                    </a:p>
                  </a:txBody>
                  <a:tcPr marL="90000" marR="90000" marT="46796" marB="4679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smtClean="0">
                          <a:ln>
                            <a:noFill/>
                          </a:ln>
                          <a:solidFill>
                            <a:srgbClr val="0000FF"/>
                          </a:solidFill>
                          <a:effectLst/>
                          <a:latin typeface="Arial" charset="0"/>
                          <a:cs typeface="Tahoma" pitchFamily="34" charset="0"/>
                        </a:rPr>
                        <a:t>&lt;1</a:t>
                      </a:r>
                    </a:p>
                  </a:txBody>
                  <a:tcPr marL="90000" marR="90000" marT="46796" marB="4679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smtClean="0">
                          <a:ln>
                            <a:noFill/>
                          </a:ln>
                          <a:solidFill>
                            <a:srgbClr val="0000FF"/>
                          </a:solidFill>
                          <a:effectLst/>
                          <a:latin typeface="Arial" charset="0"/>
                          <a:cs typeface="Tahoma" pitchFamily="34" charset="0"/>
                        </a:rPr>
                        <a:t>&lt;1</a:t>
                      </a:r>
                    </a:p>
                  </a:txBody>
                  <a:tcPr marL="90000" marR="90000" marT="46796" marB="4679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smtClean="0">
                          <a:ln>
                            <a:noFill/>
                          </a:ln>
                          <a:solidFill>
                            <a:srgbClr val="0000FF"/>
                          </a:solidFill>
                          <a:effectLst/>
                          <a:latin typeface="Arial" charset="0"/>
                          <a:cs typeface="Tahoma" pitchFamily="34" charset="0"/>
                        </a:rPr>
                        <a:t>&lt;1</a:t>
                      </a:r>
                    </a:p>
                  </a:txBody>
                  <a:tcPr marL="90000" marR="90000" marT="46796" marB="46796"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36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smtClean="0">
                          <a:ln>
                            <a:noFill/>
                          </a:ln>
                          <a:solidFill>
                            <a:srgbClr val="0000FF"/>
                          </a:solidFill>
                          <a:effectLst/>
                          <a:latin typeface="Arial" charset="0"/>
                        </a:rPr>
                        <a:t>B</a:t>
                      </a:r>
                    </a:p>
                  </a:txBody>
                  <a:tcPr marL="90000" marR="90000" marT="46796" marB="4679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smtClean="0">
                          <a:ln>
                            <a:noFill/>
                          </a:ln>
                          <a:solidFill>
                            <a:srgbClr val="0000FF"/>
                          </a:solidFill>
                          <a:effectLst/>
                          <a:latin typeface="Arial" charset="0"/>
                        </a:rPr>
                        <a:t>10</a:t>
                      </a:r>
                    </a:p>
                  </a:txBody>
                  <a:tcPr marL="90000" marR="90000" marT="46796" marB="4679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smtClean="0">
                          <a:ln>
                            <a:noFill/>
                          </a:ln>
                          <a:solidFill>
                            <a:srgbClr val="0000FF"/>
                          </a:solidFill>
                          <a:effectLst/>
                          <a:latin typeface="Arial" charset="0"/>
                        </a:rPr>
                        <a:t>5</a:t>
                      </a:r>
                    </a:p>
                  </a:txBody>
                  <a:tcPr marL="90000" marR="90000" marT="46796" marB="4679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smtClean="0">
                          <a:ln>
                            <a:noFill/>
                          </a:ln>
                          <a:solidFill>
                            <a:srgbClr val="0000FF"/>
                          </a:solidFill>
                          <a:effectLst/>
                          <a:latin typeface="Arial" charset="0"/>
                        </a:rPr>
                        <a:t>5</a:t>
                      </a:r>
                    </a:p>
                  </a:txBody>
                  <a:tcPr marL="90000" marR="90000" marT="46796" marB="4679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smtClean="0">
                          <a:ln>
                            <a:noFill/>
                          </a:ln>
                          <a:solidFill>
                            <a:srgbClr val="0000FF"/>
                          </a:solidFill>
                          <a:effectLst/>
                          <a:latin typeface="Arial" charset="0"/>
                        </a:rPr>
                        <a:t>5</a:t>
                      </a:r>
                    </a:p>
                  </a:txBody>
                  <a:tcPr marL="90000" marR="90000" marT="46796" marB="46796"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77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smtClean="0">
                          <a:ln>
                            <a:noFill/>
                          </a:ln>
                          <a:solidFill>
                            <a:srgbClr val="0000FF"/>
                          </a:solidFill>
                          <a:effectLst/>
                          <a:latin typeface="Arial" charset="0"/>
                        </a:rPr>
                        <a:t>C</a:t>
                      </a:r>
                    </a:p>
                  </a:txBody>
                  <a:tcPr marL="90000" marR="90000" marT="46796" marB="4679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smtClean="0">
                          <a:ln>
                            <a:noFill/>
                          </a:ln>
                          <a:solidFill>
                            <a:srgbClr val="0000FF"/>
                          </a:solidFill>
                          <a:effectLst/>
                          <a:latin typeface="Arial" charset="0"/>
                        </a:rPr>
                        <a:t>100</a:t>
                      </a:r>
                    </a:p>
                  </a:txBody>
                  <a:tcPr marL="90000" marR="90000" marT="46796" marB="4679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smtClean="0">
                          <a:ln>
                            <a:noFill/>
                          </a:ln>
                          <a:solidFill>
                            <a:srgbClr val="0000FF"/>
                          </a:solidFill>
                          <a:effectLst/>
                          <a:latin typeface="Arial" charset="0"/>
                        </a:rPr>
                        <a:t>50</a:t>
                      </a:r>
                    </a:p>
                  </a:txBody>
                  <a:tcPr marL="90000" marR="90000" marT="46796" marB="4679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smtClean="0">
                          <a:ln>
                            <a:noFill/>
                          </a:ln>
                          <a:solidFill>
                            <a:srgbClr val="0000FF"/>
                          </a:solidFill>
                          <a:effectLst/>
                          <a:latin typeface="Arial" charset="0"/>
                        </a:rPr>
                        <a:t>25</a:t>
                      </a:r>
                    </a:p>
                  </a:txBody>
                  <a:tcPr marL="90000" marR="90000" marT="46796" marB="4679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smtClean="0">
                          <a:ln>
                            <a:noFill/>
                          </a:ln>
                          <a:solidFill>
                            <a:srgbClr val="0000FF"/>
                          </a:solidFill>
                          <a:effectLst/>
                          <a:latin typeface="Arial" charset="0"/>
                        </a:rPr>
                        <a:t>-</a:t>
                      </a:r>
                    </a:p>
                  </a:txBody>
                  <a:tcPr marL="90000" marR="90000" marT="46796" marB="46796"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867">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smtClean="0">
                          <a:ln>
                            <a:noFill/>
                          </a:ln>
                          <a:solidFill>
                            <a:srgbClr val="0000FF"/>
                          </a:solidFill>
                          <a:effectLst/>
                          <a:latin typeface="Arial" charset="0"/>
                        </a:rPr>
                        <a:t>D</a:t>
                      </a:r>
                    </a:p>
                  </a:txBody>
                  <a:tcPr marL="90000" marR="90000" marT="46796" marB="4679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smtClean="0">
                          <a:ln>
                            <a:noFill/>
                          </a:ln>
                          <a:solidFill>
                            <a:srgbClr val="0000FF"/>
                          </a:solidFill>
                          <a:effectLst/>
                          <a:latin typeface="Arial" charset="0"/>
                        </a:rPr>
                        <a:t>200</a:t>
                      </a:r>
                    </a:p>
                  </a:txBody>
                  <a:tcPr marL="90000" marR="90000" marT="46796" marB="4679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smtClean="0">
                          <a:ln>
                            <a:noFill/>
                          </a:ln>
                          <a:solidFill>
                            <a:srgbClr val="0000FF"/>
                          </a:solidFill>
                          <a:effectLst/>
                          <a:latin typeface="Arial" charset="0"/>
                        </a:rPr>
                        <a:t>100</a:t>
                      </a:r>
                    </a:p>
                  </a:txBody>
                  <a:tcPr marL="90000" marR="90000" marT="46796" marB="4679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smtClean="0">
                          <a:ln>
                            <a:noFill/>
                          </a:ln>
                          <a:solidFill>
                            <a:srgbClr val="0000FF"/>
                          </a:solidFill>
                          <a:effectLst/>
                          <a:latin typeface="Arial" charset="0"/>
                        </a:rPr>
                        <a:t>50</a:t>
                      </a:r>
                    </a:p>
                  </a:txBody>
                  <a:tcPr marL="90000" marR="90000" marT="46796" marB="4679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dirty="0" smtClean="0">
                          <a:ln>
                            <a:noFill/>
                          </a:ln>
                          <a:solidFill>
                            <a:srgbClr val="0000FF"/>
                          </a:solidFill>
                          <a:effectLst/>
                          <a:latin typeface="Arial" charset="0"/>
                        </a:rPr>
                        <a:t>-</a:t>
                      </a:r>
                    </a:p>
                  </a:txBody>
                  <a:tcPr marL="90000" marR="90000" marT="46796" marB="46796"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Text Box 282"/>
          <p:cNvSpPr txBox="1">
            <a:spLocks noChangeArrowheads="1"/>
          </p:cNvSpPr>
          <p:nvPr/>
        </p:nvSpPr>
        <p:spPr bwMode="auto">
          <a:xfrm>
            <a:off x="647700" y="2193391"/>
            <a:ext cx="8532813"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altLang="it-IT" dirty="0" smtClean="0">
                <a:solidFill>
                  <a:srgbClr val="0000CC"/>
                </a:solidFill>
                <a:latin typeface="Tahoma" pitchFamily="34" charset="0"/>
                <a:ea typeface="Times New Roman" pitchFamily="18" charset="0"/>
                <a:cs typeface="Arial" charset="0"/>
              </a:rPr>
              <a:t>Limiti </a:t>
            </a:r>
            <a:r>
              <a:rPr lang="it-IT" altLang="it-IT" dirty="0">
                <a:solidFill>
                  <a:srgbClr val="0000CC"/>
                </a:solidFill>
                <a:latin typeface="Tahoma" pitchFamily="34" charset="0"/>
                <a:ea typeface="Times New Roman" pitchFamily="18" charset="0"/>
                <a:cs typeface="Arial" charset="0"/>
              </a:rPr>
              <a:t>di contaminazione </a:t>
            </a:r>
            <a:r>
              <a:rPr lang="it-IT" altLang="it-IT" dirty="0" smtClean="0">
                <a:solidFill>
                  <a:srgbClr val="0000CC"/>
                </a:solidFill>
                <a:latin typeface="Tahoma" pitchFamily="34" charset="0"/>
                <a:ea typeface="Times New Roman" pitchFamily="18" charset="0"/>
                <a:cs typeface="Arial" charset="0"/>
              </a:rPr>
              <a:t>microbica</a:t>
            </a:r>
            <a:endParaRPr lang="it-IT" altLang="it-IT" dirty="0">
              <a:solidFill>
                <a:srgbClr val="0000CC"/>
              </a:solidFill>
              <a:latin typeface="Tahoma" pitchFamily="34" charset="0"/>
              <a:ea typeface="Times New Roman" pitchFamily="18" charset="0"/>
              <a:cs typeface="Arial" charset="0"/>
            </a:endParaRPr>
          </a:p>
        </p:txBody>
      </p:sp>
      <p:sp>
        <p:nvSpPr>
          <p:cNvPr id="9" name="Text Box 10"/>
          <p:cNvSpPr txBox="1">
            <a:spLocks noChangeArrowheads="1"/>
          </p:cNvSpPr>
          <p:nvPr/>
        </p:nvSpPr>
        <p:spPr bwMode="auto">
          <a:xfrm>
            <a:off x="2555875" y="1663973"/>
            <a:ext cx="424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altLang="it-IT" sz="2000" b="1" dirty="0">
                <a:solidFill>
                  <a:srgbClr val="000066"/>
                </a:solidFill>
                <a:latin typeface="Tahoma" pitchFamily="34" charset="0"/>
              </a:rPr>
              <a:t>Classificazione </a:t>
            </a:r>
            <a:r>
              <a:rPr lang="it-IT" altLang="it-IT" sz="2000" b="1" dirty="0" err="1">
                <a:solidFill>
                  <a:srgbClr val="000066"/>
                </a:solidFill>
                <a:latin typeface="Tahoma" pitchFamily="34" charset="0"/>
              </a:rPr>
              <a:t>Cleanrooms</a:t>
            </a:r>
            <a:endParaRPr lang="it-IT" altLang="it-IT" sz="2000" b="1" dirty="0">
              <a:solidFill>
                <a:srgbClr val="000066"/>
              </a:solidFill>
              <a:latin typeface="Tahoma" pitchFamily="34" charset="0"/>
            </a:endParaRPr>
          </a:p>
        </p:txBody>
      </p:sp>
    </p:spTree>
    <p:extLst>
      <p:ext uri="{BB962C8B-B14F-4D97-AF65-F5344CB8AC3E}">
        <p14:creationId xmlns:p14="http://schemas.microsoft.com/office/powerpoint/2010/main" val="3577116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311150" y="1806575"/>
            <a:ext cx="8420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eaLnBrk="1" hangingPunct="1"/>
            <a:r>
              <a:rPr lang="it-IT" altLang="it-IT" sz="1800">
                <a:solidFill>
                  <a:srgbClr val="003399"/>
                </a:solidFill>
                <a:cs typeface="Tahoma" pitchFamily="34" charset="0"/>
              </a:rPr>
              <a:t>Le scelte progettuali: pressioni differenziali</a:t>
            </a:r>
          </a:p>
        </p:txBody>
      </p:sp>
      <p:sp>
        <p:nvSpPr>
          <p:cNvPr id="28675" name="Text Box 4"/>
          <p:cNvSpPr txBox="1">
            <a:spLocks noChangeArrowheads="1"/>
          </p:cNvSpPr>
          <p:nvPr/>
        </p:nvSpPr>
        <p:spPr bwMode="auto">
          <a:xfrm>
            <a:off x="228600" y="25019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1800">
                <a:cs typeface="Tahoma" pitchFamily="34" charset="0"/>
              </a:rPr>
              <a:t>Il profilo di pressioni differenziali è fondamentale per:</a:t>
            </a:r>
          </a:p>
        </p:txBody>
      </p:sp>
      <p:sp>
        <p:nvSpPr>
          <p:cNvPr id="28676" name="Rectangle 5"/>
          <p:cNvSpPr>
            <a:spLocks noChangeArrowheads="1"/>
          </p:cNvSpPr>
          <p:nvPr/>
        </p:nvSpPr>
        <p:spPr bwMode="auto">
          <a:xfrm>
            <a:off x="609600" y="31115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0" indent="-5715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buFontTx/>
              <a:buChar char="•"/>
            </a:pPr>
            <a:r>
              <a:rPr lang="it-IT" altLang="it-IT" sz="1800">
                <a:solidFill>
                  <a:srgbClr val="CC0000"/>
                </a:solidFill>
                <a:cs typeface="Tahoma" pitchFamily="34" charset="0"/>
              </a:rPr>
              <a:t>Mantenere le condizioni di pulizia esistenti nei locali</a:t>
            </a:r>
          </a:p>
          <a:p>
            <a:pPr eaLnBrk="1" hangingPunct="1">
              <a:buFontTx/>
              <a:buChar char="•"/>
            </a:pPr>
            <a:endParaRPr lang="it-IT" altLang="it-IT" sz="1800">
              <a:cs typeface="Tahoma" pitchFamily="34" charset="0"/>
            </a:endParaRPr>
          </a:p>
        </p:txBody>
      </p:sp>
      <p:sp>
        <p:nvSpPr>
          <p:cNvPr id="28677" name="Rectangle 6"/>
          <p:cNvSpPr>
            <a:spLocks noChangeArrowheads="1"/>
          </p:cNvSpPr>
          <p:nvPr/>
        </p:nvSpPr>
        <p:spPr bwMode="auto">
          <a:xfrm>
            <a:off x="609600" y="36449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0" indent="-5715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buFontTx/>
              <a:buChar char="•"/>
            </a:pPr>
            <a:r>
              <a:rPr lang="it-IT" altLang="it-IT" sz="1800">
                <a:solidFill>
                  <a:srgbClr val="CC0000"/>
                </a:solidFill>
                <a:cs typeface="Tahoma" pitchFamily="34" charset="0"/>
              </a:rPr>
              <a:t>Evitare la cross-contamination</a:t>
            </a:r>
          </a:p>
          <a:p>
            <a:pPr eaLnBrk="1" hangingPunct="1">
              <a:buFontTx/>
              <a:buChar char="•"/>
            </a:pPr>
            <a:endParaRPr lang="it-IT" altLang="it-IT" sz="1800">
              <a:cs typeface="Tahoma" pitchFamily="34" charset="0"/>
            </a:endParaRPr>
          </a:p>
        </p:txBody>
      </p:sp>
      <p:sp>
        <p:nvSpPr>
          <p:cNvPr id="28678" name="Rectangle 7"/>
          <p:cNvSpPr>
            <a:spLocks noChangeArrowheads="1"/>
          </p:cNvSpPr>
          <p:nvPr/>
        </p:nvSpPr>
        <p:spPr bwMode="auto">
          <a:xfrm>
            <a:off x="609600" y="41783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0" indent="-5715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buFontTx/>
              <a:buChar char="•"/>
            </a:pPr>
            <a:r>
              <a:rPr lang="it-IT" altLang="it-IT" sz="1800">
                <a:solidFill>
                  <a:srgbClr val="CC0000"/>
                </a:solidFill>
                <a:cs typeface="Tahoma" pitchFamily="34" charset="0"/>
              </a:rPr>
              <a:t>Proteggere l’operatore (in caso di prodotti nocivi)</a:t>
            </a:r>
          </a:p>
          <a:p>
            <a:pPr eaLnBrk="1" hangingPunct="1">
              <a:buFontTx/>
              <a:buChar char="•"/>
            </a:pPr>
            <a:endParaRPr lang="it-IT" altLang="it-IT" sz="1800">
              <a:cs typeface="Tahoma" pitchFamily="34" charset="0"/>
            </a:endParaRPr>
          </a:p>
        </p:txBody>
      </p:sp>
      <p:sp>
        <p:nvSpPr>
          <p:cNvPr id="28679" name="Text Box 8"/>
          <p:cNvSpPr txBox="1">
            <a:spLocks noChangeArrowheads="1"/>
          </p:cNvSpPr>
          <p:nvPr/>
        </p:nvSpPr>
        <p:spPr bwMode="auto">
          <a:xfrm>
            <a:off x="228600" y="4681538"/>
            <a:ext cx="85344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1800">
                <a:cs typeface="Tahoma" pitchFamily="34" charset="0"/>
              </a:rPr>
              <a:t>Per reparti sterili viene consigliato un </a:t>
            </a:r>
            <a:r>
              <a:rPr lang="it-IT" altLang="it-IT" sz="1800">
                <a:cs typeface="Tahoma" pitchFamily="34" charset="0"/>
                <a:sym typeface="Symbol" pitchFamily="18" charset="2"/>
              </a:rPr>
              <a:t>P</a:t>
            </a:r>
            <a:r>
              <a:rPr lang="it-IT" altLang="it-IT" sz="1800">
                <a:cs typeface="Tahoma" pitchFamily="34" charset="0"/>
              </a:rPr>
              <a:t> di 10</a:t>
            </a:r>
            <a:r>
              <a:rPr lang="it-IT" altLang="it-IT" sz="1800">
                <a:cs typeface="Tahoma" pitchFamily="34" charset="0"/>
                <a:sym typeface="Symbol" pitchFamily="18" charset="2"/>
              </a:rPr>
              <a:t></a:t>
            </a:r>
            <a:r>
              <a:rPr lang="it-IT" altLang="it-IT" sz="1800">
                <a:cs typeface="Tahoma" pitchFamily="34" charset="0"/>
              </a:rPr>
              <a:t>15 Pascal.</a:t>
            </a:r>
          </a:p>
          <a:p>
            <a:pPr algn="ctr"/>
            <a:endParaRPr lang="it-IT" altLang="it-IT" sz="1800">
              <a:cs typeface="Tahoma" pitchFamily="34" charset="0"/>
            </a:endParaRPr>
          </a:p>
          <a:p>
            <a:pPr algn="ctr"/>
            <a:r>
              <a:rPr lang="it-IT" altLang="it-IT" sz="1800">
                <a:cs typeface="Tahoma" pitchFamily="34" charset="0"/>
              </a:rPr>
              <a:t>Tale valore garantisce un margine di sicurezza nel caso di errori di lettura degli strumenti di misura, assicura un flusso d’aria sufficiente sugli interstizi degli infissi, senza comportare un aggravio eccessivo dei costi di esercizio.</a:t>
            </a:r>
          </a:p>
        </p:txBody>
      </p:sp>
      <p:sp>
        <p:nvSpPr>
          <p:cNvPr id="104456" name="Rectangle 8"/>
          <p:cNvSpPr>
            <a:spLocks noChangeArrowheads="1"/>
          </p:cNvSpPr>
          <p:nvPr/>
        </p:nvSpPr>
        <p:spPr bwMode="auto">
          <a:xfrm>
            <a:off x="322263" y="298450"/>
            <a:ext cx="8420100" cy="1222375"/>
          </a:xfrm>
          <a:prstGeom prst="rect">
            <a:avLst/>
          </a:prstGeom>
          <a:noFill/>
          <a:ln w="9525">
            <a:noFill/>
            <a:miter lim="800000"/>
            <a:headEnd/>
            <a:tailEnd/>
          </a:ln>
        </p:spPr>
        <p:txBody>
          <a:bodyPr anchor="ctr"/>
          <a:lstStyle/>
          <a:p>
            <a:pPr algn="ctr">
              <a:defRPr/>
            </a:pPr>
            <a:r>
              <a:rPr lang="it-IT" sz="2400" b="1" dirty="0">
                <a:solidFill>
                  <a:srgbClr val="000066"/>
                </a:solidFill>
                <a:latin typeface="Arial" pitchFamily="34" charset="0"/>
                <a:ea typeface="+mj-ea"/>
                <a:cs typeface="Arial" pitchFamily="34" charset="0"/>
              </a:rPr>
              <a:t>REQUISITI AMBIENTALI PER AREE IN ESECUZIONE FARMCEUTICA</a:t>
            </a:r>
          </a:p>
        </p:txBody>
      </p:sp>
    </p:spTree>
    <p:extLst>
      <p:ext uri="{BB962C8B-B14F-4D97-AF65-F5344CB8AC3E}">
        <p14:creationId xmlns:p14="http://schemas.microsoft.com/office/powerpoint/2010/main" val="1140114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238250"/>
            <a:ext cx="3857625" cy="26130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69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25" y="3919538"/>
            <a:ext cx="3705225" cy="25241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70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2038" y="3917950"/>
            <a:ext cx="3759200" cy="24987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01" name="AutoShape 9"/>
          <p:cNvSpPr>
            <a:spLocks noChangeArrowheads="1"/>
          </p:cNvSpPr>
          <p:nvPr/>
        </p:nvSpPr>
        <p:spPr bwMode="auto">
          <a:xfrm>
            <a:off x="5711825" y="1660525"/>
            <a:ext cx="1692275" cy="20510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887" y="10585"/>
                </a:moveTo>
                <a:cubicBezTo>
                  <a:pt x="13774" y="8963"/>
                  <a:pt x="12425" y="7705"/>
                  <a:pt x="10800" y="7705"/>
                </a:cubicBezTo>
                <a:cubicBezTo>
                  <a:pt x="10765" y="7704"/>
                  <a:pt x="10730" y="7705"/>
                  <a:pt x="10695" y="7706"/>
                </a:cubicBezTo>
                <a:lnTo>
                  <a:pt x="10435" y="6"/>
                </a:lnTo>
                <a:cubicBezTo>
                  <a:pt x="10557" y="2"/>
                  <a:pt x="10678" y="-1"/>
                  <a:pt x="10800" y="0"/>
                </a:cubicBezTo>
                <a:cubicBezTo>
                  <a:pt x="16473" y="0"/>
                  <a:pt x="21179" y="4390"/>
                  <a:pt x="21573" y="10049"/>
                </a:cubicBezTo>
                <a:lnTo>
                  <a:pt x="24267" y="9862"/>
                </a:lnTo>
                <a:lnTo>
                  <a:pt x="18186" y="16854"/>
                </a:lnTo>
                <a:lnTo>
                  <a:pt x="11194" y="10772"/>
                </a:lnTo>
                <a:lnTo>
                  <a:pt x="13887" y="10585"/>
                </a:lnTo>
                <a:close/>
              </a:path>
            </a:pathLst>
          </a:custGeom>
          <a:solidFill>
            <a:srgbClr val="008000"/>
          </a:solidFill>
          <a:ln w="9525" algn="ctr">
            <a:solidFill>
              <a:schemeClr val="tx1"/>
            </a:solidFill>
            <a:miter lim="800000"/>
            <a:headEnd/>
            <a:tailEnd/>
          </a:ln>
        </p:spPr>
        <p:txBody>
          <a:bodyPr anchor="ct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endParaRPr lang="it-IT" altLang="it-IT">
              <a:latin typeface="Times New Roman" pitchFamily="18" charset="0"/>
            </a:endParaRPr>
          </a:p>
        </p:txBody>
      </p:sp>
      <p:sp>
        <p:nvSpPr>
          <p:cNvPr id="29702" name="AutoShape 10"/>
          <p:cNvSpPr>
            <a:spLocks noChangeArrowheads="1"/>
          </p:cNvSpPr>
          <p:nvPr/>
        </p:nvSpPr>
        <p:spPr bwMode="auto">
          <a:xfrm flipH="1">
            <a:off x="1482725" y="1660525"/>
            <a:ext cx="1692275" cy="20510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887" y="10585"/>
                </a:moveTo>
                <a:cubicBezTo>
                  <a:pt x="13774" y="8963"/>
                  <a:pt x="12425" y="7705"/>
                  <a:pt x="10800" y="7705"/>
                </a:cubicBezTo>
                <a:cubicBezTo>
                  <a:pt x="10765" y="7704"/>
                  <a:pt x="10730" y="7705"/>
                  <a:pt x="10695" y="7706"/>
                </a:cubicBezTo>
                <a:lnTo>
                  <a:pt x="10435" y="6"/>
                </a:lnTo>
                <a:cubicBezTo>
                  <a:pt x="10557" y="2"/>
                  <a:pt x="10678" y="-1"/>
                  <a:pt x="10800" y="0"/>
                </a:cubicBezTo>
                <a:cubicBezTo>
                  <a:pt x="16473" y="0"/>
                  <a:pt x="21179" y="4390"/>
                  <a:pt x="21573" y="10049"/>
                </a:cubicBezTo>
                <a:lnTo>
                  <a:pt x="24267" y="9862"/>
                </a:lnTo>
                <a:lnTo>
                  <a:pt x="18186" y="16854"/>
                </a:lnTo>
                <a:lnTo>
                  <a:pt x="11194" y="10772"/>
                </a:lnTo>
                <a:lnTo>
                  <a:pt x="13887" y="10585"/>
                </a:lnTo>
                <a:close/>
              </a:path>
            </a:pathLst>
          </a:custGeom>
          <a:solidFill>
            <a:srgbClr val="00FF00"/>
          </a:solidFill>
          <a:ln w="9525" algn="ctr">
            <a:solidFill>
              <a:schemeClr val="tx1"/>
            </a:solidFill>
            <a:miter lim="800000"/>
            <a:headEnd/>
            <a:tailEnd/>
          </a:ln>
        </p:spPr>
        <p:txBody>
          <a:bodyPr anchor="ct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endParaRPr lang="it-IT" altLang="it-IT">
              <a:latin typeface="Times New Roman" pitchFamily="18" charset="0"/>
            </a:endParaRPr>
          </a:p>
        </p:txBody>
      </p:sp>
      <p:sp>
        <p:nvSpPr>
          <p:cNvPr id="29703" name="Text Box 2"/>
          <p:cNvSpPr txBox="1">
            <a:spLocks noChangeArrowheads="1"/>
          </p:cNvSpPr>
          <p:nvPr/>
        </p:nvSpPr>
        <p:spPr bwMode="auto">
          <a:xfrm>
            <a:off x="1143000" y="209550"/>
            <a:ext cx="665956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eaLnBrk="1" hangingPunct="1">
              <a:lnSpc>
                <a:spcPct val="110000"/>
              </a:lnSpc>
            </a:pPr>
            <a:r>
              <a:rPr lang="it-IT" altLang="it-IT" sz="2400" b="1">
                <a:solidFill>
                  <a:srgbClr val="000066"/>
                </a:solidFill>
                <a:latin typeface="Arial" charset="0"/>
                <a:cs typeface="Arial" charset="0"/>
              </a:rPr>
              <a:t>CONTENIMENTO</a:t>
            </a:r>
            <a:endParaRPr lang="en-GB" altLang="it-IT" sz="2400" b="1">
              <a:solidFill>
                <a:srgbClr val="000066"/>
              </a:solidFill>
              <a:latin typeface="Arial" charset="0"/>
              <a:cs typeface="Arial" charset="0"/>
            </a:endParaRPr>
          </a:p>
        </p:txBody>
      </p:sp>
    </p:spTree>
    <p:extLst>
      <p:ext uri="{BB962C8B-B14F-4D97-AF65-F5344CB8AC3E}">
        <p14:creationId xmlns:p14="http://schemas.microsoft.com/office/powerpoint/2010/main" val="3737403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ChangeArrowheads="1"/>
          </p:cNvSpPr>
          <p:nvPr/>
        </p:nvSpPr>
        <p:spPr bwMode="auto">
          <a:xfrm>
            <a:off x="331788" y="1258888"/>
            <a:ext cx="8420100" cy="914400"/>
          </a:xfrm>
          <a:prstGeom prst="rect">
            <a:avLst/>
          </a:prstGeom>
          <a:noFill/>
          <a:ln w="9525">
            <a:noFill/>
            <a:miter lim="800000"/>
            <a:headEnd/>
            <a:tailEnd/>
          </a:ln>
          <a:effectLst/>
        </p:spPr>
        <p:txBody>
          <a:bodyPr anchor="ctr"/>
          <a:lstStyle/>
          <a:p>
            <a:pPr algn="ctr">
              <a:defRPr/>
            </a:pPr>
            <a:r>
              <a:rPr lang="it-IT" sz="2000" dirty="0">
                <a:solidFill>
                  <a:srgbClr val="003399"/>
                </a:solidFill>
                <a:latin typeface="+mn-lt"/>
              </a:rPr>
              <a:t>Le scelte progettuali: pressioni differenziali</a:t>
            </a:r>
          </a:p>
        </p:txBody>
      </p:sp>
      <p:sp>
        <p:nvSpPr>
          <p:cNvPr id="58372" name="Text Box 4"/>
          <p:cNvSpPr txBox="1">
            <a:spLocks noChangeArrowheads="1"/>
          </p:cNvSpPr>
          <p:nvPr/>
        </p:nvSpPr>
        <p:spPr bwMode="auto">
          <a:xfrm>
            <a:off x="249238" y="1984375"/>
            <a:ext cx="8534400" cy="400050"/>
          </a:xfrm>
          <a:prstGeom prst="rect">
            <a:avLst/>
          </a:prstGeom>
          <a:noFill/>
          <a:ln w="12700">
            <a:noFill/>
            <a:miter lim="800000"/>
            <a:headEnd/>
            <a:tailEnd/>
          </a:ln>
          <a:effectLst/>
        </p:spPr>
        <p:txBody>
          <a:bodyPr>
            <a:spAutoFit/>
          </a:bodyPr>
          <a:lstStyle/>
          <a:p>
            <a:pPr algn="ctr" eaLnBrk="0" hangingPunct="0">
              <a:defRPr/>
            </a:pPr>
            <a:r>
              <a:rPr lang="it-IT" sz="2000" dirty="0">
                <a:latin typeface="+mn-lt"/>
              </a:rPr>
              <a:t>Filosofia di scelta del profilo di pressioni</a:t>
            </a:r>
            <a:endParaRPr lang="it-IT" sz="2000" dirty="0">
              <a:solidFill>
                <a:srgbClr val="CC0000"/>
              </a:solidFill>
              <a:latin typeface="+mn-lt"/>
            </a:endParaRPr>
          </a:p>
        </p:txBody>
      </p:sp>
      <p:sp>
        <p:nvSpPr>
          <p:cNvPr id="30724" name="Text Box 15"/>
          <p:cNvSpPr txBox="1">
            <a:spLocks noChangeArrowheads="1"/>
          </p:cNvSpPr>
          <p:nvPr/>
        </p:nvSpPr>
        <p:spPr bwMode="auto">
          <a:xfrm>
            <a:off x="4532313" y="3028950"/>
            <a:ext cx="396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000">
                <a:cs typeface="Tahoma" pitchFamily="34" charset="0"/>
              </a:rPr>
              <a:t>“Realizzazione di una bolla”</a:t>
            </a:r>
          </a:p>
        </p:txBody>
      </p:sp>
      <p:sp>
        <p:nvSpPr>
          <p:cNvPr id="30725" name="Text Box 36"/>
          <p:cNvSpPr txBox="1">
            <a:spLocks noChangeArrowheads="1"/>
          </p:cNvSpPr>
          <p:nvPr/>
        </p:nvSpPr>
        <p:spPr bwMode="auto">
          <a:xfrm>
            <a:off x="4532313" y="4411663"/>
            <a:ext cx="396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000">
                <a:cs typeface="Tahoma" pitchFamily="34" charset="0"/>
              </a:rPr>
              <a:t>Realizzazione di un “pozzo”</a:t>
            </a:r>
          </a:p>
        </p:txBody>
      </p:sp>
      <p:sp>
        <p:nvSpPr>
          <p:cNvPr id="30726" name="Text Box 37"/>
          <p:cNvSpPr txBox="1">
            <a:spLocks noChangeArrowheads="1"/>
          </p:cNvSpPr>
          <p:nvPr/>
        </p:nvSpPr>
        <p:spPr bwMode="auto">
          <a:xfrm>
            <a:off x="4737100" y="5786438"/>
            <a:ext cx="39624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000">
                <a:cs typeface="Tahoma" pitchFamily="34" charset="0"/>
              </a:rPr>
              <a:t>Realizzazione “di una cascata”</a:t>
            </a:r>
          </a:p>
        </p:txBody>
      </p:sp>
      <p:grpSp>
        <p:nvGrpSpPr>
          <p:cNvPr id="30727" name="Gruppo 31"/>
          <p:cNvGrpSpPr>
            <a:grpSpLocks/>
          </p:cNvGrpSpPr>
          <p:nvPr/>
        </p:nvGrpSpPr>
        <p:grpSpPr bwMode="auto">
          <a:xfrm>
            <a:off x="609600" y="2763838"/>
            <a:ext cx="3754438" cy="3768725"/>
            <a:chOff x="609600" y="2362200"/>
            <a:chExt cx="3810000" cy="3902075"/>
          </a:xfrm>
        </p:grpSpPr>
        <p:sp>
          <p:nvSpPr>
            <p:cNvPr id="30729" name="Rectangle 6"/>
            <p:cNvSpPr>
              <a:spLocks noChangeArrowheads="1"/>
            </p:cNvSpPr>
            <p:nvPr/>
          </p:nvSpPr>
          <p:spPr bwMode="auto">
            <a:xfrm>
              <a:off x="609600" y="2362200"/>
              <a:ext cx="9906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endParaRPr lang="it-IT" altLang="it-IT"/>
            </a:p>
          </p:txBody>
        </p:sp>
        <p:sp>
          <p:nvSpPr>
            <p:cNvPr id="30730" name="Rectangle 7"/>
            <p:cNvSpPr>
              <a:spLocks noChangeArrowheads="1"/>
            </p:cNvSpPr>
            <p:nvPr/>
          </p:nvSpPr>
          <p:spPr bwMode="auto">
            <a:xfrm>
              <a:off x="1600200" y="2362200"/>
              <a:ext cx="9906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endParaRPr lang="it-IT" altLang="it-IT"/>
            </a:p>
          </p:txBody>
        </p:sp>
        <p:sp>
          <p:nvSpPr>
            <p:cNvPr id="30731" name="Rectangle 8"/>
            <p:cNvSpPr>
              <a:spLocks noChangeArrowheads="1"/>
            </p:cNvSpPr>
            <p:nvPr/>
          </p:nvSpPr>
          <p:spPr bwMode="auto">
            <a:xfrm>
              <a:off x="2590800" y="2362200"/>
              <a:ext cx="18288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endParaRPr lang="it-IT" altLang="it-IT"/>
            </a:p>
          </p:txBody>
        </p:sp>
        <p:sp>
          <p:nvSpPr>
            <p:cNvPr id="30732" name="Text Box 9"/>
            <p:cNvSpPr txBox="1">
              <a:spLocks noChangeArrowheads="1"/>
            </p:cNvSpPr>
            <p:nvPr/>
          </p:nvSpPr>
          <p:spPr bwMode="auto">
            <a:xfrm>
              <a:off x="609600" y="2438400"/>
              <a:ext cx="9906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eaLnBrk="1" hangingPunct="1">
                <a:spcBef>
                  <a:spcPct val="50000"/>
                </a:spcBef>
              </a:pPr>
              <a:r>
                <a:rPr lang="it-IT" altLang="it-IT" sz="1400">
                  <a:latin typeface="Arial" charset="0"/>
                </a:rPr>
                <a:t>Zona limitrofa</a:t>
              </a:r>
            </a:p>
            <a:p>
              <a:pPr algn="ctr" eaLnBrk="1" hangingPunct="1">
                <a:spcBef>
                  <a:spcPct val="50000"/>
                </a:spcBef>
              </a:pPr>
              <a:r>
                <a:rPr lang="it-IT" altLang="it-IT" sz="1800">
                  <a:latin typeface="Arial" charset="0"/>
                </a:rPr>
                <a:t>0</a:t>
              </a:r>
            </a:p>
          </p:txBody>
        </p:sp>
        <p:sp>
          <p:nvSpPr>
            <p:cNvPr id="30733" name="Text Box 10"/>
            <p:cNvSpPr txBox="1">
              <a:spLocks noChangeArrowheads="1"/>
            </p:cNvSpPr>
            <p:nvPr/>
          </p:nvSpPr>
          <p:spPr bwMode="auto">
            <a:xfrm>
              <a:off x="1600200" y="2438400"/>
              <a:ext cx="9906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eaLnBrk="1" hangingPunct="1">
                <a:spcBef>
                  <a:spcPct val="50000"/>
                </a:spcBef>
              </a:pPr>
              <a:r>
                <a:rPr lang="it-IT" altLang="it-IT" sz="1400">
                  <a:latin typeface="Arial" charset="0"/>
                </a:rPr>
                <a:t>Air-lock</a:t>
              </a:r>
            </a:p>
            <a:p>
              <a:pPr algn="ctr" eaLnBrk="1" hangingPunct="1">
                <a:spcBef>
                  <a:spcPct val="50000"/>
                </a:spcBef>
              </a:pPr>
              <a:r>
                <a:rPr lang="it-IT" altLang="it-IT" sz="1800">
                  <a:latin typeface="Arial" charset="0"/>
                </a:rPr>
                <a:t>+ +</a:t>
              </a:r>
            </a:p>
          </p:txBody>
        </p:sp>
        <p:sp>
          <p:nvSpPr>
            <p:cNvPr id="30734" name="Text Box 11"/>
            <p:cNvSpPr txBox="1">
              <a:spLocks noChangeArrowheads="1"/>
            </p:cNvSpPr>
            <p:nvPr/>
          </p:nvSpPr>
          <p:spPr bwMode="auto">
            <a:xfrm>
              <a:off x="2590800" y="2438400"/>
              <a:ext cx="18288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spcBef>
                  <a:spcPct val="50000"/>
                </a:spcBef>
              </a:pPr>
              <a:r>
                <a:rPr lang="it-IT" altLang="it-IT" sz="1400">
                  <a:latin typeface="Arial" charset="0"/>
                </a:rPr>
                <a:t>Locale processo</a:t>
              </a:r>
            </a:p>
            <a:p>
              <a:pPr algn="ctr" eaLnBrk="1" hangingPunct="1">
                <a:spcBef>
                  <a:spcPct val="50000"/>
                </a:spcBef>
              </a:pPr>
              <a:r>
                <a:rPr lang="it-IT" altLang="it-IT" sz="1800">
                  <a:latin typeface="Arial" charset="0"/>
                </a:rPr>
                <a:t>+ </a:t>
              </a:r>
            </a:p>
          </p:txBody>
        </p:sp>
        <p:sp>
          <p:nvSpPr>
            <p:cNvPr id="30735" name="Line 12"/>
            <p:cNvSpPr>
              <a:spLocks noChangeShapeType="1"/>
            </p:cNvSpPr>
            <p:nvPr/>
          </p:nvSpPr>
          <p:spPr bwMode="auto">
            <a:xfrm>
              <a:off x="2438400" y="32004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it-IT"/>
            </a:p>
          </p:txBody>
        </p:sp>
        <p:sp>
          <p:nvSpPr>
            <p:cNvPr id="30736" name="Line 13"/>
            <p:cNvSpPr>
              <a:spLocks noChangeShapeType="1"/>
            </p:cNvSpPr>
            <p:nvPr/>
          </p:nvSpPr>
          <p:spPr bwMode="auto">
            <a:xfrm flipH="1">
              <a:off x="1371600" y="32004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it-IT"/>
            </a:p>
          </p:txBody>
        </p:sp>
        <p:sp>
          <p:nvSpPr>
            <p:cNvPr id="30737" name="Rectangle 17"/>
            <p:cNvSpPr>
              <a:spLocks noChangeArrowheads="1"/>
            </p:cNvSpPr>
            <p:nvPr/>
          </p:nvSpPr>
          <p:spPr bwMode="auto">
            <a:xfrm>
              <a:off x="609600" y="3810000"/>
              <a:ext cx="9906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endParaRPr lang="it-IT" altLang="it-IT"/>
            </a:p>
          </p:txBody>
        </p:sp>
        <p:sp>
          <p:nvSpPr>
            <p:cNvPr id="30738" name="Rectangle 18"/>
            <p:cNvSpPr>
              <a:spLocks noChangeArrowheads="1"/>
            </p:cNvSpPr>
            <p:nvPr/>
          </p:nvSpPr>
          <p:spPr bwMode="auto">
            <a:xfrm>
              <a:off x="1600200" y="3810000"/>
              <a:ext cx="9906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endParaRPr lang="it-IT" altLang="it-IT"/>
            </a:p>
          </p:txBody>
        </p:sp>
        <p:sp>
          <p:nvSpPr>
            <p:cNvPr id="30739" name="Rectangle 19"/>
            <p:cNvSpPr>
              <a:spLocks noChangeArrowheads="1"/>
            </p:cNvSpPr>
            <p:nvPr/>
          </p:nvSpPr>
          <p:spPr bwMode="auto">
            <a:xfrm>
              <a:off x="2590800" y="3810000"/>
              <a:ext cx="18288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endParaRPr lang="it-IT" altLang="it-IT"/>
            </a:p>
          </p:txBody>
        </p:sp>
        <p:sp>
          <p:nvSpPr>
            <p:cNvPr id="30740" name="Text Box 20"/>
            <p:cNvSpPr txBox="1">
              <a:spLocks noChangeArrowheads="1"/>
            </p:cNvSpPr>
            <p:nvPr/>
          </p:nvSpPr>
          <p:spPr bwMode="auto">
            <a:xfrm>
              <a:off x="609600" y="3886200"/>
              <a:ext cx="9906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eaLnBrk="1" hangingPunct="1">
                <a:spcBef>
                  <a:spcPct val="50000"/>
                </a:spcBef>
              </a:pPr>
              <a:r>
                <a:rPr lang="it-IT" altLang="it-IT" sz="1400">
                  <a:latin typeface="Arial" charset="0"/>
                </a:rPr>
                <a:t>Zona limitrofa</a:t>
              </a:r>
            </a:p>
            <a:p>
              <a:pPr algn="ctr" eaLnBrk="1" hangingPunct="1">
                <a:spcBef>
                  <a:spcPct val="50000"/>
                </a:spcBef>
              </a:pPr>
              <a:r>
                <a:rPr lang="it-IT" altLang="it-IT" sz="1800">
                  <a:latin typeface="Arial" charset="0"/>
                </a:rPr>
                <a:t>+</a:t>
              </a:r>
            </a:p>
          </p:txBody>
        </p:sp>
        <p:sp>
          <p:nvSpPr>
            <p:cNvPr id="30741" name="Text Box 21"/>
            <p:cNvSpPr txBox="1">
              <a:spLocks noChangeArrowheads="1"/>
            </p:cNvSpPr>
            <p:nvPr/>
          </p:nvSpPr>
          <p:spPr bwMode="auto">
            <a:xfrm>
              <a:off x="1600200" y="3886200"/>
              <a:ext cx="9906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eaLnBrk="1" hangingPunct="1">
                <a:spcBef>
                  <a:spcPct val="50000"/>
                </a:spcBef>
              </a:pPr>
              <a:r>
                <a:rPr lang="it-IT" altLang="it-IT" sz="1400">
                  <a:latin typeface="Arial" charset="0"/>
                </a:rPr>
                <a:t>Air-lock </a:t>
              </a:r>
            </a:p>
            <a:p>
              <a:pPr algn="ctr" eaLnBrk="1" hangingPunct="1">
                <a:spcBef>
                  <a:spcPct val="50000"/>
                </a:spcBef>
              </a:pPr>
              <a:r>
                <a:rPr lang="it-IT" altLang="it-IT" sz="1800">
                  <a:latin typeface="Arial" charset="0"/>
                </a:rPr>
                <a:t>-</a:t>
              </a:r>
            </a:p>
          </p:txBody>
        </p:sp>
        <p:sp>
          <p:nvSpPr>
            <p:cNvPr id="30742" name="Text Box 22"/>
            <p:cNvSpPr txBox="1">
              <a:spLocks noChangeArrowheads="1"/>
            </p:cNvSpPr>
            <p:nvPr/>
          </p:nvSpPr>
          <p:spPr bwMode="auto">
            <a:xfrm>
              <a:off x="2590800" y="3886200"/>
              <a:ext cx="18288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spcBef>
                  <a:spcPct val="50000"/>
                </a:spcBef>
              </a:pPr>
              <a:r>
                <a:rPr lang="it-IT" altLang="it-IT" sz="1400">
                  <a:latin typeface="Arial" charset="0"/>
                </a:rPr>
                <a:t>Locale processo</a:t>
              </a:r>
            </a:p>
            <a:p>
              <a:pPr algn="ctr" eaLnBrk="1" hangingPunct="1">
                <a:spcBef>
                  <a:spcPct val="50000"/>
                </a:spcBef>
              </a:pPr>
              <a:r>
                <a:rPr lang="it-IT" altLang="it-IT" sz="1800">
                  <a:latin typeface="Arial" charset="0"/>
                </a:rPr>
                <a:t>+</a:t>
              </a:r>
            </a:p>
          </p:txBody>
        </p:sp>
        <p:sp>
          <p:nvSpPr>
            <p:cNvPr id="30743" name="Line 24"/>
            <p:cNvSpPr>
              <a:spLocks noChangeShapeType="1"/>
            </p:cNvSpPr>
            <p:nvPr/>
          </p:nvSpPr>
          <p:spPr bwMode="auto">
            <a:xfrm flipH="1">
              <a:off x="1371600" y="4648200"/>
              <a:ext cx="38100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it-IT"/>
            </a:p>
          </p:txBody>
        </p:sp>
        <p:sp>
          <p:nvSpPr>
            <p:cNvPr id="30744" name="Rectangle 27"/>
            <p:cNvSpPr>
              <a:spLocks noChangeArrowheads="1"/>
            </p:cNvSpPr>
            <p:nvPr/>
          </p:nvSpPr>
          <p:spPr bwMode="auto">
            <a:xfrm>
              <a:off x="609600" y="5257800"/>
              <a:ext cx="9906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endParaRPr lang="it-IT" altLang="it-IT"/>
            </a:p>
          </p:txBody>
        </p:sp>
        <p:sp>
          <p:nvSpPr>
            <p:cNvPr id="30745" name="Rectangle 28"/>
            <p:cNvSpPr>
              <a:spLocks noChangeArrowheads="1"/>
            </p:cNvSpPr>
            <p:nvPr/>
          </p:nvSpPr>
          <p:spPr bwMode="auto">
            <a:xfrm>
              <a:off x="1600200" y="5257800"/>
              <a:ext cx="9906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endParaRPr lang="it-IT" altLang="it-IT"/>
            </a:p>
          </p:txBody>
        </p:sp>
        <p:sp>
          <p:nvSpPr>
            <p:cNvPr id="30746" name="Rectangle 29"/>
            <p:cNvSpPr>
              <a:spLocks noChangeArrowheads="1"/>
            </p:cNvSpPr>
            <p:nvPr/>
          </p:nvSpPr>
          <p:spPr bwMode="auto">
            <a:xfrm>
              <a:off x="2590800" y="5257800"/>
              <a:ext cx="18288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endParaRPr lang="it-IT" altLang="it-IT"/>
            </a:p>
          </p:txBody>
        </p:sp>
        <p:sp>
          <p:nvSpPr>
            <p:cNvPr id="30747" name="Text Box 30"/>
            <p:cNvSpPr txBox="1">
              <a:spLocks noChangeArrowheads="1"/>
            </p:cNvSpPr>
            <p:nvPr/>
          </p:nvSpPr>
          <p:spPr bwMode="auto">
            <a:xfrm>
              <a:off x="609600" y="5334000"/>
              <a:ext cx="9906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eaLnBrk="1" hangingPunct="1">
                <a:spcBef>
                  <a:spcPct val="50000"/>
                </a:spcBef>
              </a:pPr>
              <a:r>
                <a:rPr lang="it-IT" altLang="it-IT" sz="1400">
                  <a:latin typeface="Arial" charset="0"/>
                </a:rPr>
                <a:t>Zona limitrofa</a:t>
              </a:r>
            </a:p>
            <a:p>
              <a:pPr algn="ctr" eaLnBrk="1" hangingPunct="1">
                <a:spcBef>
                  <a:spcPct val="50000"/>
                </a:spcBef>
              </a:pPr>
              <a:r>
                <a:rPr lang="it-IT" altLang="it-IT" sz="1800">
                  <a:latin typeface="Arial" charset="0"/>
                </a:rPr>
                <a:t>0</a:t>
              </a:r>
            </a:p>
          </p:txBody>
        </p:sp>
        <p:sp>
          <p:nvSpPr>
            <p:cNvPr id="30748" name="Text Box 31"/>
            <p:cNvSpPr txBox="1">
              <a:spLocks noChangeArrowheads="1"/>
            </p:cNvSpPr>
            <p:nvPr/>
          </p:nvSpPr>
          <p:spPr bwMode="auto">
            <a:xfrm>
              <a:off x="1600200" y="5334000"/>
              <a:ext cx="9906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eaLnBrk="1" hangingPunct="1">
                <a:spcBef>
                  <a:spcPct val="50000"/>
                </a:spcBef>
              </a:pPr>
              <a:r>
                <a:rPr lang="it-IT" altLang="it-IT" sz="1400">
                  <a:latin typeface="Arial" charset="0"/>
                </a:rPr>
                <a:t>Air-lock </a:t>
              </a:r>
            </a:p>
            <a:p>
              <a:pPr algn="ctr" eaLnBrk="1" hangingPunct="1">
                <a:spcBef>
                  <a:spcPct val="50000"/>
                </a:spcBef>
              </a:pPr>
              <a:r>
                <a:rPr lang="it-IT" altLang="it-IT" sz="1800">
                  <a:latin typeface="Arial" charset="0"/>
                </a:rPr>
                <a:t>+</a:t>
              </a:r>
            </a:p>
          </p:txBody>
        </p:sp>
        <p:sp>
          <p:nvSpPr>
            <p:cNvPr id="30749" name="Text Box 32"/>
            <p:cNvSpPr txBox="1">
              <a:spLocks noChangeArrowheads="1"/>
            </p:cNvSpPr>
            <p:nvPr/>
          </p:nvSpPr>
          <p:spPr bwMode="auto">
            <a:xfrm>
              <a:off x="2590800" y="5334000"/>
              <a:ext cx="18288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spcBef>
                  <a:spcPct val="50000"/>
                </a:spcBef>
              </a:pPr>
              <a:r>
                <a:rPr lang="it-IT" altLang="it-IT" sz="1400">
                  <a:latin typeface="Arial" charset="0"/>
                </a:rPr>
                <a:t>Locale processo</a:t>
              </a:r>
            </a:p>
            <a:p>
              <a:pPr algn="ctr" eaLnBrk="1" hangingPunct="1">
                <a:spcBef>
                  <a:spcPct val="50000"/>
                </a:spcBef>
              </a:pPr>
              <a:r>
                <a:rPr lang="it-IT" altLang="it-IT" sz="1800">
                  <a:latin typeface="Arial" charset="0"/>
                </a:rPr>
                <a:t>++</a:t>
              </a:r>
            </a:p>
          </p:txBody>
        </p:sp>
        <p:sp>
          <p:nvSpPr>
            <p:cNvPr id="30750" name="Line 34"/>
            <p:cNvSpPr>
              <a:spLocks noChangeShapeType="1"/>
            </p:cNvSpPr>
            <p:nvPr/>
          </p:nvSpPr>
          <p:spPr bwMode="auto">
            <a:xfrm flipH="1">
              <a:off x="1371600" y="60960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it-IT"/>
            </a:p>
          </p:txBody>
        </p:sp>
        <p:sp>
          <p:nvSpPr>
            <p:cNvPr id="30751" name="Line 38"/>
            <p:cNvSpPr>
              <a:spLocks noChangeShapeType="1"/>
            </p:cNvSpPr>
            <p:nvPr/>
          </p:nvSpPr>
          <p:spPr bwMode="auto">
            <a:xfrm flipH="1">
              <a:off x="2362200" y="60198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it-IT"/>
            </a:p>
          </p:txBody>
        </p:sp>
        <p:sp>
          <p:nvSpPr>
            <p:cNvPr id="30752" name="Line 39"/>
            <p:cNvSpPr>
              <a:spLocks noChangeShapeType="1"/>
            </p:cNvSpPr>
            <p:nvPr/>
          </p:nvSpPr>
          <p:spPr bwMode="auto">
            <a:xfrm flipH="1">
              <a:off x="2438400" y="46482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it-IT"/>
            </a:p>
          </p:txBody>
        </p:sp>
      </p:grpSp>
      <p:sp>
        <p:nvSpPr>
          <p:cNvPr id="105480" name="Rectangle 8"/>
          <p:cNvSpPr>
            <a:spLocks noChangeArrowheads="1"/>
          </p:cNvSpPr>
          <p:nvPr/>
        </p:nvSpPr>
        <p:spPr bwMode="auto">
          <a:xfrm>
            <a:off x="322263" y="268288"/>
            <a:ext cx="8420100" cy="1222375"/>
          </a:xfrm>
          <a:prstGeom prst="rect">
            <a:avLst/>
          </a:prstGeom>
          <a:noFill/>
          <a:ln w="9525">
            <a:noFill/>
            <a:miter lim="800000"/>
            <a:headEnd/>
            <a:tailEnd/>
          </a:ln>
        </p:spPr>
        <p:txBody>
          <a:bodyPr anchor="ctr"/>
          <a:lstStyle/>
          <a:p>
            <a:pPr algn="ctr">
              <a:defRPr/>
            </a:pPr>
            <a:r>
              <a:rPr lang="it-IT" sz="2400" b="1" dirty="0">
                <a:solidFill>
                  <a:srgbClr val="000066"/>
                </a:solidFill>
                <a:latin typeface="Arial" pitchFamily="34" charset="0"/>
                <a:ea typeface="+mj-ea"/>
                <a:cs typeface="Arial" pitchFamily="34" charset="0"/>
              </a:rPr>
              <a:t>REQUISITI STRUTTURALI PER AREE IN ESECUZIONE FARMACEUTICA</a:t>
            </a:r>
          </a:p>
        </p:txBody>
      </p:sp>
    </p:spTree>
    <p:extLst>
      <p:ext uri="{BB962C8B-B14F-4D97-AF65-F5344CB8AC3E}">
        <p14:creationId xmlns:p14="http://schemas.microsoft.com/office/powerpoint/2010/main" val="1540165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sellaDiTesto 7"/>
          <p:cNvSpPr txBox="1">
            <a:spLocks noChangeArrowheads="1"/>
          </p:cNvSpPr>
          <p:nvPr/>
        </p:nvSpPr>
        <p:spPr bwMode="auto">
          <a:xfrm>
            <a:off x="250825" y="476250"/>
            <a:ext cx="85693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400" b="1">
                <a:solidFill>
                  <a:srgbClr val="000066"/>
                </a:solidFill>
                <a:latin typeface="Arial" charset="0"/>
              </a:rPr>
              <a:t>EU GMP: CAPITOLO 3 “PREMISES AND EQUIPMENT”</a:t>
            </a:r>
          </a:p>
        </p:txBody>
      </p:sp>
      <p:sp>
        <p:nvSpPr>
          <p:cNvPr id="7177" name="Text Box 9"/>
          <p:cNvSpPr txBox="1">
            <a:spLocks noGrp="1" noChangeArrowheads="1"/>
          </p:cNvSpPr>
          <p:nvPr>
            <p:ph type="body" idx="4294967295"/>
          </p:nvPr>
        </p:nvSpPr>
        <p:spPr bwMode="auto">
          <a:xfrm>
            <a:off x="611188" y="1268413"/>
            <a:ext cx="7772400" cy="431800"/>
          </a:xfrm>
          <a:prstGeom prst="rect">
            <a:avLst/>
          </a:prstGeom>
          <a:ln>
            <a:miter lim="800000"/>
            <a:headEnd/>
            <a:tailEnd/>
          </a:ln>
        </p:spPr>
        <p:txBody>
          <a:bodyPr/>
          <a:lstStyle/>
          <a:p>
            <a:pPr marL="0" indent="0" algn="ctr" eaLnBrk="1" hangingPunct="1">
              <a:lnSpc>
                <a:spcPct val="90000"/>
              </a:lnSpc>
              <a:spcBef>
                <a:spcPct val="50000"/>
              </a:spcBef>
              <a:buFontTx/>
              <a:buNone/>
              <a:defRPr/>
            </a:pPr>
            <a:r>
              <a:rPr lang="it-IT" sz="2000" b="1" smtClean="0">
                <a:effectLst>
                  <a:outerShdw blurRad="38100" dist="38100" dir="2700000" algn="tl">
                    <a:srgbClr val="FFFFFF"/>
                  </a:outerShdw>
                </a:effectLst>
                <a:latin typeface="Tahoma" pitchFamily="34" charset="0"/>
              </a:rPr>
              <a:t>LOCALI  (ASPETTI GENERALI):</a:t>
            </a:r>
          </a:p>
        </p:txBody>
      </p:sp>
      <p:pic>
        <p:nvPicPr>
          <p:cNvPr id="1024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060575"/>
            <a:ext cx="8642350"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Line 8"/>
          <p:cNvSpPr>
            <a:spLocks noChangeShapeType="1"/>
          </p:cNvSpPr>
          <p:nvPr/>
        </p:nvSpPr>
        <p:spPr bwMode="auto">
          <a:xfrm>
            <a:off x="2411413" y="2349500"/>
            <a:ext cx="2808287"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246" name="Line 9"/>
          <p:cNvSpPr>
            <a:spLocks noChangeShapeType="1"/>
          </p:cNvSpPr>
          <p:nvPr/>
        </p:nvSpPr>
        <p:spPr bwMode="auto">
          <a:xfrm>
            <a:off x="2627313" y="3243263"/>
            <a:ext cx="187166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247" name="Line 10"/>
          <p:cNvSpPr>
            <a:spLocks noChangeShapeType="1"/>
          </p:cNvSpPr>
          <p:nvPr/>
        </p:nvSpPr>
        <p:spPr bwMode="auto">
          <a:xfrm>
            <a:off x="6877050" y="3500438"/>
            <a:ext cx="863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248" name="Line 11"/>
          <p:cNvSpPr>
            <a:spLocks noChangeShapeType="1"/>
          </p:cNvSpPr>
          <p:nvPr/>
        </p:nvSpPr>
        <p:spPr bwMode="auto">
          <a:xfrm>
            <a:off x="1835150" y="3760788"/>
            <a:ext cx="93662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249" name="Line 12"/>
          <p:cNvSpPr>
            <a:spLocks noChangeShapeType="1"/>
          </p:cNvSpPr>
          <p:nvPr/>
        </p:nvSpPr>
        <p:spPr bwMode="auto">
          <a:xfrm>
            <a:off x="6084888" y="4149725"/>
            <a:ext cx="10795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250" name="Line 13"/>
          <p:cNvSpPr>
            <a:spLocks noChangeShapeType="1"/>
          </p:cNvSpPr>
          <p:nvPr/>
        </p:nvSpPr>
        <p:spPr bwMode="auto">
          <a:xfrm>
            <a:off x="2627313" y="5054600"/>
            <a:ext cx="51847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251" name="Line 14"/>
          <p:cNvSpPr>
            <a:spLocks noChangeShapeType="1"/>
          </p:cNvSpPr>
          <p:nvPr/>
        </p:nvSpPr>
        <p:spPr bwMode="auto">
          <a:xfrm>
            <a:off x="3708400" y="5661025"/>
            <a:ext cx="395922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3013467264"/>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asellaDiTesto 7"/>
          <p:cNvSpPr txBox="1">
            <a:spLocks noChangeArrowheads="1"/>
          </p:cNvSpPr>
          <p:nvPr/>
        </p:nvSpPr>
        <p:spPr bwMode="auto">
          <a:xfrm>
            <a:off x="250825" y="476250"/>
            <a:ext cx="85693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400" b="1">
                <a:solidFill>
                  <a:srgbClr val="000066"/>
                </a:solidFill>
                <a:latin typeface="Arial" charset="0"/>
              </a:rPr>
              <a:t>EU GMP: CAPITOLO 3 “PREMISES AND EQUIPMENT”</a:t>
            </a:r>
          </a:p>
        </p:txBody>
      </p:sp>
      <p:sp>
        <p:nvSpPr>
          <p:cNvPr id="7177" name="Text Box 9"/>
          <p:cNvSpPr txBox="1">
            <a:spLocks noGrp="1" noChangeArrowheads="1"/>
          </p:cNvSpPr>
          <p:nvPr>
            <p:ph type="body" idx="4294967295"/>
          </p:nvPr>
        </p:nvSpPr>
        <p:spPr bwMode="auto">
          <a:xfrm>
            <a:off x="611188" y="1196975"/>
            <a:ext cx="7772400" cy="431800"/>
          </a:xfrm>
          <a:prstGeom prst="rect">
            <a:avLst/>
          </a:prstGeom>
          <a:ln>
            <a:miter lim="800000"/>
            <a:headEnd/>
            <a:tailEnd/>
          </a:ln>
        </p:spPr>
        <p:txBody>
          <a:bodyPr/>
          <a:lstStyle/>
          <a:p>
            <a:pPr marL="0" indent="0" algn="ctr" eaLnBrk="1" hangingPunct="1">
              <a:lnSpc>
                <a:spcPct val="90000"/>
              </a:lnSpc>
              <a:spcBef>
                <a:spcPct val="50000"/>
              </a:spcBef>
              <a:buFontTx/>
              <a:buNone/>
              <a:defRPr/>
            </a:pPr>
            <a:r>
              <a:rPr lang="it-IT" sz="2000" b="1" smtClean="0">
                <a:effectLst>
                  <a:outerShdw blurRad="38100" dist="38100" dir="2700000" algn="tl">
                    <a:srgbClr val="FFFFFF"/>
                  </a:outerShdw>
                </a:effectLst>
                <a:latin typeface="Tahoma" pitchFamily="34" charset="0"/>
              </a:rPr>
              <a:t>LOCALI  (AREE DI STOCCAGGIO):</a:t>
            </a:r>
          </a:p>
        </p:txBody>
      </p:sp>
      <p:pic>
        <p:nvPicPr>
          <p:cNvPr id="3174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060575"/>
            <a:ext cx="8569325"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221163"/>
            <a:ext cx="856932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Line 8"/>
          <p:cNvSpPr>
            <a:spLocks noChangeShapeType="1"/>
          </p:cNvSpPr>
          <p:nvPr/>
        </p:nvSpPr>
        <p:spPr bwMode="auto">
          <a:xfrm>
            <a:off x="827088" y="2276475"/>
            <a:ext cx="122396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751" name="Line 9"/>
          <p:cNvSpPr>
            <a:spLocks noChangeShapeType="1"/>
          </p:cNvSpPr>
          <p:nvPr/>
        </p:nvSpPr>
        <p:spPr bwMode="auto">
          <a:xfrm>
            <a:off x="3419475" y="2276475"/>
            <a:ext cx="3960813"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752" name="Line 10"/>
          <p:cNvSpPr>
            <a:spLocks noChangeShapeType="1"/>
          </p:cNvSpPr>
          <p:nvPr/>
        </p:nvSpPr>
        <p:spPr bwMode="auto">
          <a:xfrm>
            <a:off x="3203575" y="3213100"/>
            <a:ext cx="5256213"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753" name="Line 11"/>
          <p:cNvSpPr>
            <a:spLocks noChangeShapeType="1"/>
          </p:cNvSpPr>
          <p:nvPr/>
        </p:nvSpPr>
        <p:spPr bwMode="auto">
          <a:xfrm>
            <a:off x="3203575" y="3500438"/>
            <a:ext cx="5545138"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754" name="Line 12"/>
          <p:cNvSpPr>
            <a:spLocks noChangeShapeType="1"/>
          </p:cNvSpPr>
          <p:nvPr/>
        </p:nvSpPr>
        <p:spPr bwMode="auto">
          <a:xfrm>
            <a:off x="827088" y="4508500"/>
            <a:ext cx="49688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755" name="Line 13"/>
          <p:cNvSpPr>
            <a:spLocks noChangeShapeType="1"/>
          </p:cNvSpPr>
          <p:nvPr/>
        </p:nvSpPr>
        <p:spPr bwMode="auto">
          <a:xfrm>
            <a:off x="827088" y="4724400"/>
            <a:ext cx="799306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756" name="Line 14"/>
          <p:cNvSpPr>
            <a:spLocks noChangeShapeType="1"/>
          </p:cNvSpPr>
          <p:nvPr/>
        </p:nvSpPr>
        <p:spPr bwMode="auto">
          <a:xfrm>
            <a:off x="1476375" y="5373688"/>
            <a:ext cx="266382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757" name="Line 15"/>
          <p:cNvSpPr>
            <a:spLocks noChangeShapeType="1"/>
          </p:cNvSpPr>
          <p:nvPr/>
        </p:nvSpPr>
        <p:spPr bwMode="auto">
          <a:xfrm>
            <a:off x="6948488" y="5373688"/>
            <a:ext cx="100806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758" name="Line 16"/>
          <p:cNvSpPr>
            <a:spLocks noChangeShapeType="1"/>
          </p:cNvSpPr>
          <p:nvPr/>
        </p:nvSpPr>
        <p:spPr bwMode="auto">
          <a:xfrm>
            <a:off x="827088" y="5661025"/>
            <a:ext cx="374491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91340418"/>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asellaDiTesto 7"/>
          <p:cNvSpPr txBox="1">
            <a:spLocks noChangeArrowheads="1"/>
          </p:cNvSpPr>
          <p:nvPr/>
        </p:nvSpPr>
        <p:spPr bwMode="auto">
          <a:xfrm>
            <a:off x="250825" y="476250"/>
            <a:ext cx="85693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400" b="1">
                <a:solidFill>
                  <a:srgbClr val="000066"/>
                </a:solidFill>
                <a:latin typeface="Arial" charset="0"/>
              </a:rPr>
              <a:t>EU GMP: CAPITOLO 3 “PREMISES AND EQUIPMENT”</a:t>
            </a:r>
          </a:p>
        </p:txBody>
      </p:sp>
      <p:sp>
        <p:nvSpPr>
          <p:cNvPr id="7177" name="Text Box 9"/>
          <p:cNvSpPr txBox="1">
            <a:spLocks noGrp="1" noChangeArrowheads="1"/>
          </p:cNvSpPr>
          <p:nvPr>
            <p:ph type="body" idx="4294967295"/>
          </p:nvPr>
        </p:nvSpPr>
        <p:spPr bwMode="auto">
          <a:xfrm>
            <a:off x="611188" y="1196975"/>
            <a:ext cx="7772400" cy="431800"/>
          </a:xfrm>
          <a:prstGeom prst="rect">
            <a:avLst/>
          </a:prstGeom>
          <a:ln>
            <a:miter lim="800000"/>
            <a:headEnd/>
            <a:tailEnd/>
          </a:ln>
        </p:spPr>
        <p:txBody>
          <a:bodyPr/>
          <a:lstStyle/>
          <a:p>
            <a:pPr marL="0" indent="0" algn="ctr" eaLnBrk="1" hangingPunct="1">
              <a:lnSpc>
                <a:spcPct val="90000"/>
              </a:lnSpc>
              <a:spcBef>
                <a:spcPct val="50000"/>
              </a:spcBef>
              <a:buFontTx/>
              <a:buNone/>
              <a:defRPr/>
            </a:pPr>
            <a:r>
              <a:rPr lang="it-IT" sz="2000" b="1" smtClean="0">
                <a:effectLst>
                  <a:outerShdw blurRad="38100" dist="38100" dir="2700000" algn="tl">
                    <a:srgbClr val="FFFFFF"/>
                  </a:outerShdw>
                </a:effectLst>
                <a:latin typeface="Tahoma" pitchFamily="34" charset="0"/>
              </a:rPr>
              <a:t>LOCALI  (AREE DI STOCCAGGIO):</a:t>
            </a:r>
          </a:p>
        </p:txBody>
      </p:sp>
      <p:pic>
        <p:nvPicPr>
          <p:cNvPr id="3277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060575"/>
            <a:ext cx="864235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Line 8"/>
          <p:cNvSpPr>
            <a:spLocks noChangeShapeType="1"/>
          </p:cNvSpPr>
          <p:nvPr/>
        </p:nvSpPr>
        <p:spPr bwMode="auto">
          <a:xfrm>
            <a:off x="3203575" y="2276475"/>
            <a:ext cx="43211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2774" name="Line 9"/>
          <p:cNvSpPr>
            <a:spLocks noChangeShapeType="1"/>
          </p:cNvSpPr>
          <p:nvPr/>
        </p:nvSpPr>
        <p:spPr bwMode="auto">
          <a:xfrm>
            <a:off x="827088" y="3213100"/>
            <a:ext cx="8066087"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2775" name="Line 10"/>
          <p:cNvSpPr>
            <a:spLocks noChangeShapeType="1"/>
          </p:cNvSpPr>
          <p:nvPr/>
        </p:nvSpPr>
        <p:spPr bwMode="auto">
          <a:xfrm>
            <a:off x="827088" y="3860800"/>
            <a:ext cx="208915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2776" name="Line 11"/>
          <p:cNvSpPr>
            <a:spLocks noChangeShapeType="1"/>
          </p:cNvSpPr>
          <p:nvPr/>
        </p:nvSpPr>
        <p:spPr bwMode="auto">
          <a:xfrm>
            <a:off x="4859338" y="3860800"/>
            <a:ext cx="266541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2777" name="Line 12"/>
          <p:cNvSpPr>
            <a:spLocks noChangeShapeType="1"/>
          </p:cNvSpPr>
          <p:nvPr/>
        </p:nvSpPr>
        <p:spPr bwMode="auto">
          <a:xfrm>
            <a:off x="827088" y="4221163"/>
            <a:ext cx="482441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2778" name="Line 13"/>
          <p:cNvSpPr>
            <a:spLocks noChangeShapeType="1"/>
          </p:cNvSpPr>
          <p:nvPr/>
        </p:nvSpPr>
        <p:spPr bwMode="auto">
          <a:xfrm>
            <a:off x="2051050" y="4508500"/>
            <a:ext cx="1512888"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2631616566"/>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asellaDiTesto 7"/>
          <p:cNvSpPr txBox="1">
            <a:spLocks noChangeArrowheads="1"/>
          </p:cNvSpPr>
          <p:nvPr/>
        </p:nvSpPr>
        <p:spPr bwMode="auto">
          <a:xfrm>
            <a:off x="250825" y="476250"/>
            <a:ext cx="85693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400" b="1">
                <a:solidFill>
                  <a:srgbClr val="000066"/>
                </a:solidFill>
                <a:latin typeface="Arial" charset="0"/>
              </a:rPr>
              <a:t>EU GMP: CAPITOLO 3 “PREMISES AND EQUIPMENT”</a:t>
            </a:r>
          </a:p>
        </p:txBody>
      </p:sp>
      <p:sp>
        <p:nvSpPr>
          <p:cNvPr id="7177" name="Text Box 9"/>
          <p:cNvSpPr txBox="1">
            <a:spLocks noGrp="1" noChangeArrowheads="1"/>
          </p:cNvSpPr>
          <p:nvPr>
            <p:ph type="body" idx="4294967295"/>
          </p:nvPr>
        </p:nvSpPr>
        <p:spPr bwMode="auto">
          <a:xfrm>
            <a:off x="611188" y="1341438"/>
            <a:ext cx="7772400" cy="431800"/>
          </a:xfrm>
          <a:prstGeom prst="rect">
            <a:avLst/>
          </a:prstGeom>
          <a:ln>
            <a:miter lim="800000"/>
            <a:headEnd/>
            <a:tailEnd/>
          </a:ln>
        </p:spPr>
        <p:txBody>
          <a:bodyPr/>
          <a:lstStyle/>
          <a:p>
            <a:pPr marL="0" indent="0" algn="ctr" eaLnBrk="1" hangingPunct="1">
              <a:lnSpc>
                <a:spcPct val="90000"/>
              </a:lnSpc>
              <a:spcBef>
                <a:spcPct val="50000"/>
              </a:spcBef>
              <a:buFontTx/>
              <a:buNone/>
              <a:defRPr/>
            </a:pPr>
            <a:r>
              <a:rPr lang="it-IT" sz="2000" b="1" smtClean="0">
                <a:effectLst>
                  <a:outerShdw blurRad="38100" dist="38100" dir="2700000" algn="tl">
                    <a:srgbClr val="FFFFFF"/>
                  </a:outerShdw>
                </a:effectLst>
                <a:latin typeface="Tahoma" pitchFamily="34" charset="0"/>
              </a:rPr>
              <a:t>LOCALI  (AREE DI CONTROLLO QUALITA’):</a:t>
            </a:r>
          </a:p>
        </p:txBody>
      </p:sp>
      <p:pic>
        <p:nvPicPr>
          <p:cNvPr id="3379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349500"/>
            <a:ext cx="85693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Line 7"/>
          <p:cNvSpPr>
            <a:spLocks noChangeShapeType="1"/>
          </p:cNvSpPr>
          <p:nvPr/>
        </p:nvSpPr>
        <p:spPr bwMode="auto">
          <a:xfrm>
            <a:off x="1763713" y="2636838"/>
            <a:ext cx="62642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798" name="Line 8"/>
          <p:cNvSpPr>
            <a:spLocks noChangeShapeType="1"/>
          </p:cNvSpPr>
          <p:nvPr/>
        </p:nvSpPr>
        <p:spPr bwMode="auto">
          <a:xfrm>
            <a:off x="827088" y="3500438"/>
            <a:ext cx="352901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799" name="Line 9"/>
          <p:cNvSpPr>
            <a:spLocks noChangeShapeType="1"/>
          </p:cNvSpPr>
          <p:nvPr/>
        </p:nvSpPr>
        <p:spPr bwMode="auto">
          <a:xfrm>
            <a:off x="806450" y="3759200"/>
            <a:ext cx="1439863"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00" name="Line 10"/>
          <p:cNvSpPr>
            <a:spLocks noChangeShapeType="1"/>
          </p:cNvSpPr>
          <p:nvPr/>
        </p:nvSpPr>
        <p:spPr bwMode="auto">
          <a:xfrm>
            <a:off x="1692275" y="4005263"/>
            <a:ext cx="1871663"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01" name="Line 11"/>
          <p:cNvSpPr>
            <a:spLocks noChangeShapeType="1"/>
          </p:cNvSpPr>
          <p:nvPr/>
        </p:nvSpPr>
        <p:spPr bwMode="auto">
          <a:xfrm>
            <a:off x="827088" y="4365625"/>
            <a:ext cx="5761037"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02" name="Line 12"/>
          <p:cNvSpPr>
            <a:spLocks noChangeShapeType="1"/>
          </p:cNvSpPr>
          <p:nvPr/>
        </p:nvSpPr>
        <p:spPr bwMode="auto">
          <a:xfrm>
            <a:off x="827088" y="5013325"/>
            <a:ext cx="187325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03" name="Line 13"/>
          <p:cNvSpPr>
            <a:spLocks noChangeShapeType="1"/>
          </p:cNvSpPr>
          <p:nvPr/>
        </p:nvSpPr>
        <p:spPr bwMode="auto">
          <a:xfrm>
            <a:off x="5219700" y="5013325"/>
            <a:ext cx="273685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2341076722"/>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asellaDiTesto 7"/>
          <p:cNvSpPr txBox="1">
            <a:spLocks noChangeArrowheads="1"/>
          </p:cNvSpPr>
          <p:nvPr/>
        </p:nvSpPr>
        <p:spPr bwMode="auto">
          <a:xfrm>
            <a:off x="250825" y="476250"/>
            <a:ext cx="85693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400" b="1">
                <a:solidFill>
                  <a:srgbClr val="000066"/>
                </a:solidFill>
                <a:latin typeface="Arial" charset="0"/>
              </a:rPr>
              <a:t>EU GMP: CAPITOLO 3 “PREMISES AND EQUIPMENT”</a:t>
            </a:r>
          </a:p>
        </p:txBody>
      </p:sp>
      <p:sp>
        <p:nvSpPr>
          <p:cNvPr id="7177" name="Text Box 9"/>
          <p:cNvSpPr txBox="1">
            <a:spLocks noGrp="1" noChangeArrowheads="1"/>
          </p:cNvSpPr>
          <p:nvPr>
            <p:ph type="body" idx="4294967295"/>
          </p:nvPr>
        </p:nvSpPr>
        <p:spPr bwMode="auto">
          <a:xfrm>
            <a:off x="611188" y="1341438"/>
            <a:ext cx="7772400" cy="431800"/>
          </a:xfrm>
          <a:prstGeom prst="rect">
            <a:avLst/>
          </a:prstGeom>
          <a:ln>
            <a:miter lim="800000"/>
            <a:headEnd/>
            <a:tailEnd/>
          </a:ln>
        </p:spPr>
        <p:txBody>
          <a:bodyPr/>
          <a:lstStyle/>
          <a:p>
            <a:pPr marL="0" indent="0" algn="ctr" eaLnBrk="1" hangingPunct="1">
              <a:lnSpc>
                <a:spcPct val="90000"/>
              </a:lnSpc>
              <a:spcBef>
                <a:spcPct val="50000"/>
              </a:spcBef>
              <a:buFontTx/>
              <a:buNone/>
              <a:defRPr/>
            </a:pPr>
            <a:r>
              <a:rPr lang="it-IT" sz="2000" b="1" smtClean="0">
                <a:effectLst>
                  <a:outerShdw blurRad="38100" dist="38100" dir="2700000" algn="tl">
                    <a:srgbClr val="FFFFFF"/>
                  </a:outerShdw>
                </a:effectLst>
                <a:latin typeface="Tahoma" pitchFamily="34" charset="0"/>
              </a:rPr>
              <a:t>LOCALI  (AREE ANCILLARI):</a:t>
            </a:r>
          </a:p>
        </p:txBody>
      </p:sp>
      <p:pic>
        <p:nvPicPr>
          <p:cNvPr id="3482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349500"/>
            <a:ext cx="84963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Line 7"/>
          <p:cNvSpPr>
            <a:spLocks noChangeShapeType="1"/>
          </p:cNvSpPr>
          <p:nvPr/>
        </p:nvSpPr>
        <p:spPr bwMode="auto">
          <a:xfrm>
            <a:off x="827088" y="2565400"/>
            <a:ext cx="403225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822" name="Line 8"/>
          <p:cNvSpPr>
            <a:spLocks noChangeShapeType="1"/>
          </p:cNvSpPr>
          <p:nvPr/>
        </p:nvSpPr>
        <p:spPr bwMode="auto">
          <a:xfrm>
            <a:off x="827088" y="2997200"/>
            <a:ext cx="626586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823" name="Line 9"/>
          <p:cNvSpPr>
            <a:spLocks noChangeShapeType="1"/>
          </p:cNvSpPr>
          <p:nvPr/>
        </p:nvSpPr>
        <p:spPr bwMode="auto">
          <a:xfrm>
            <a:off x="827088" y="3213100"/>
            <a:ext cx="43211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824" name="Line 10"/>
          <p:cNvSpPr>
            <a:spLocks noChangeShapeType="1"/>
          </p:cNvSpPr>
          <p:nvPr/>
        </p:nvSpPr>
        <p:spPr bwMode="auto">
          <a:xfrm>
            <a:off x="827088" y="3860800"/>
            <a:ext cx="1081087"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825" name="Line 11"/>
          <p:cNvSpPr>
            <a:spLocks noChangeShapeType="1"/>
          </p:cNvSpPr>
          <p:nvPr/>
        </p:nvSpPr>
        <p:spPr bwMode="auto">
          <a:xfrm>
            <a:off x="5651500" y="3860800"/>
            <a:ext cx="295275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826" name="Line 12"/>
          <p:cNvSpPr>
            <a:spLocks noChangeShapeType="1"/>
          </p:cNvSpPr>
          <p:nvPr/>
        </p:nvSpPr>
        <p:spPr bwMode="auto">
          <a:xfrm>
            <a:off x="857250" y="4751388"/>
            <a:ext cx="338455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382151590"/>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asellaDiTesto 7"/>
          <p:cNvSpPr txBox="1">
            <a:spLocks noChangeArrowheads="1"/>
          </p:cNvSpPr>
          <p:nvPr/>
        </p:nvSpPr>
        <p:spPr bwMode="auto">
          <a:xfrm>
            <a:off x="250825" y="476250"/>
            <a:ext cx="85693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400" b="1">
                <a:solidFill>
                  <a:srgbClr val="000066"/>
                </a:solidFill>
                <a:latin typeface="Arial" charset="0"/>
              </a:rPr>
              <a:t>EU GMP: CAPITOLO 3 “PREMISES AND EQUIPMENT”</a:t>
            </a:r>
          </a:p>
        </p:txBody>
      </p:sp>
      <p:sp>
        <p:nvSpPr>
          <p:cNvPr id="7177" name="Text Box 9"/>
          <p:cNvSpPr txBox="1">
            <a:spLocks noGrp="1" noChangeArrowheads="1"/>
          </p:cNvSpPr>
          <p:nvPr>
            <p:ph type="body" idx="4294967295"/>
          </p:nvPr>
        </p:nvSpPr>
        <p:spPr bwMode="auto">
          <a:xfrm>
            <a:off x="611188" y="1341438"/>
            <a:ext cx="7772400" cy="431800"/>
          </a:xfrm>
          <a:prstGeom prst="rect">
            <a:avLst/>
          </a:prstGeom>
          <a:ln>
            <a:miter lim="800000"/>
            <a:headEnd/>
            <a:tailEnd/>
          </a:ln>
        </p:spPr>
        <p:txBody>
          <a:bodyPr/>
          <a:lstStyle/>
          <a:p>
            <a:pPr marL="0" indent="0" algn="ctr" eaLnBrk="1" hangingPunct="1">
              <a:lnSpc>
                <a:spcPct val="90000"/>
              </a:lnSpc>
              <a:spcBef>
                <a:spcPct val="50000"/>
              </a:spcBef>
              <a:buFontTx/>
              <a:buNone/>
              <a:defRPr/>
            </a:pPr>
            <a:r>
              <a:rPr lang="it-IT" sz="2000" b="1" smtClean="0">
                <a:effectLst>
                  <a:outerShdw blurRad="38100" dist="38100" dir="2700000" algn="tl">
                    <a:srgbClr val="FFFFFF"/>
                  </a:outerShdw>
                </a:effectLst>
                <a:latin typeface="Tahoma" pitchFamily="34" charset="0"/>
              </a:rPr>
              <a:t>EQUIPMENT:</a:t>
            </a:r>
          </a:p>
        </p:txBody>
      </p:sp>
      <p:pic>
        <p:nvPicPr>
          <p:cNvPr id="3584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276475"/>
            <a:ext cx="8497888"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Line 7"/>
          <p:cNvSpPr>
            <a:spLocks noChangeShapeType="1"/>
          </p:cNvSpPr>
          <p:nvPr/>
        </p:nvSpPr>
        <p:spPr bwMode="auto">
          <a:xfrm>
            <a:off x="915988" y="2522538"/>
            <a:ext cx="223202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5846" name="Line 8"/>
          <p:cNvSpPr>
            <a:spLocks noChangeShapeType="1"/>
          </p:cNvSpPr>
          <p:nvPr/>
        </p:nvSpPr>
        <p:spPr bwMode="auto">
          <a:xfrm>
            <a:off x="7740650" y="2565400"/>
            <a:ext cx="1008063"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5847" name="Line 9"/>
          <p:cNvSpPr>
            <a:spLocks noChangeShapeType="1"/>
          </p:cNvSpPr>
          <p:nvPr/>
        </p:nvSpPr>
        <p:spPr bwMode="auto">
          <a:xfrm>
            <a:off x="900113" y="2781300"/>
            <a:ext cx="6477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5848" name="Line 10"/>
          <p:cNvSpPr>
            <a:spLocks noChangeShapeType="1"/>
          </p:cNvSpPr>
          <p:nvPr/>
        </p:nvSpPr>
        <p:spPr bwMode="auto">
          <a:xfrm>
            <a:off x="900113" y="3141663"/>
            <a:ext cx="223202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5849" name="Line 11"/>
          <p:cNvSpPr>
            <a:spLocks noChangeShapeType="1"/>
          </p:cNvSpPr>
          <p:nvPr/>
        </p:nvSpPr>
        <p:spPr bwMode="auto">
          <a:xfrm>
            <a:off x="5940425" y="3141663"/>
            <a:ext cx="2303463"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5850" name="Line 12"/>
          <p:cNvSpPr>
            <a:spLocks noChangeShapeType="1"/>
          </p:cNvSpPr>
          <p:nvPr/>
        </p:nvSpPr>
        <p:spPr bwMode="auto">
          <a:xfrm>
            <a:off x="900113" y="3789363"/>
            <a:ext cx="230346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5851" name="Line 13"/>
          <p:cNvSpPr>
            <a:spLocks noChangeShapeType="1"/>
          </p:cNvSpPr>
          <p:nvPr/>
        </p:nvSpPr>
        <p:spPr bwMode="auto">
          <a:xfrm>
            <a:off x="6516688" y="3789363"/>
            <a:ext cx="2159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5852" name="Line 14"/>
          <p:cNvSpPr>
            <a:spLocks noChangeShapeType="1"/>
          </p:cNvSpPr>
          <p:nvPr/>
        </p:nvSpPr>
        <p:spPr bwMode="auto">
          <a:xfrm>
            <a:off x="827088" y="4076700"/>
            <a:ext cx="72072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5853" name="Line 15"/>
          <p:cNvSpPr>
            <a:spLocks noChangeShapeType="1"/>
          </p:cNvSpPr>
          <p:nvPr/>
        </p:nvSpPr>
        <p:spPr bwMode="auto">
          <a:xfrm>
            <a:off x="3492500" y="4076700"/>
            <a:ext cx="3887788"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5854" name="Line 16"/>
          <p:cNvSpPr>
            <a:spLocks noChangeShapeType="1"/>
          </p:cNvSpPr>
          <p:nvPr/>
        </p:nvSpPr>
        <p:spPr bwMode="auto">
          <a:xfrm>
            <a:off x="7019925" y="4652963"/>
            <a:ext cx="1728788"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5855" name="Line 17"/>
          <p:cNvSpPr>
            <a:spLocks noChangeShapeType="1"/>
          </p:cNvSpPr>
          <p:nvPr/>
        </p:nvSpPr>
        <p:spPr bwMode="auto">
          <a:xfrm>
            <a:off x="827088" y="4941888"/>
            <a:ext cx="1296987"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5856" name="Line 18"/>
          <p:cNvSpPr>
            <a:spLocks noChangeShapeType="1"/>
          </p:cNvSpPr>
          <p:nvPr/>
        </p:nvSpPr>
        <p:spPr bwMode="auto">
          <a:xfrm>
            <a:off x="900113" y="4695825"/>
            <a:ext cx="2808287"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5857" name="Line 19"/>
          <p:cNvSpPr>
            <a:spLocks noChangeShapeType="1"/>
          </p:cNvSpPr>
          <p:nvPr/>
        </p:nvSpPr>
        <p:spPr bwMode="auto">
          <a:xfrm>
            <a:off x="2627313" y="5300663"/>
            <a:ext cx="5545137"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1414768932"/>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bwMode="auto">
          <a:xfrm>
            <a:off x="357188" y="857250"/>
            <a:ext cx="8458200" cy="1624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sz="2400" smtClean="0">
                <a:solidFill>
                  <a:srgbClr val="000066"/>
                </a:solidFill>
              </a:rPr>
              <a:t>Definizione di possibilità di manutenzione in senso GMP</a:t>
            </a:r>
            <a:endParaRPr lang="en-US" altLang="it-IT" sz="2400" smtClean="0">
              <a:solidFill>
                <a:srgbClr val="000066"/>
              </a:solidFill>
              <a:latin typeface="Times New Roman" pitchFamily="18" charset="0"/>
            </a:endParaRPr>
          </a:p>
          <a:p>
            <a:pPr lvl="2" algn="just">
              <a:buFontTx/>
              <a:buNone/>
            </a:pPr>
            <a:endParaRPr lang="en-US" altLang="it-IT" smtClean="0">
              <a:solidFill>
                <a:srgbClr val="000066"/>
              </a:solidFill>
              <a:latin typeface="Times New Roman" pitchFamily="18" charset="0"/>
            </a:endParaRPr>
          </a:p>
          <a:p>
            <a:r>
              <a:rPr lang="it-IT" altLang="it-IT" sz="1800" smtClean="0">
                <a:solidFill>
                  <a:srgbClr val="000066"/>
                </a:solidFill>
              </a:rPr>
              <a:t>Macchina concepita, progettata e posizionata in modo tale da consentire interventi di manutenzione che non abbiano un impatto sul prodotto.</a:t>
            </a:r>
          </a:p>
        </p:txBody>
      </p:sp>
      <p:sp>
        <p:nvSpPr>
          <p:cNvPr id="4" name="Rectangle 3"/>
          <p:cNvSpPr txBox="1">
            <a:spLocks noChangeArrowheads="1"/>
          </p:cNvSpPr>
          <p:nvPr/>
        </p:nvSpPr>
        <p:spPr bwMode="auto">
          <a:xfrm>
            <a:off x="428625" y="2714625"/>
            <a:ext cx="8258175" cy="2867025"/>
          </a:xfrm>
          <a:prstGeom prst="rect">
            <a:avLst/>
          </a:prstGeom>
          <a:noFill/>
          <a:ln>
            <a:miter lim="800000"/>
            <a:headEnd/>
            <a:tailEnd/>
          </a:ln>
        </p:spPr>
        <p:txBody>
          <a:bodyPr/>
          <a:lstStyle/>
          <a:p>
            <a:pPr marL="762000" lvl="2" indent="-381000" algn="ctr" eaLnBrk="0" hangingPunct="0">
              <a:lnSpc>
                <a:spcPct val="100000"/>
              </a:lnSpc>
              <a:defRPr/>
            </a:pPr>
            <a:r>
              <a:rPr lang="it-IT" sz="2000" b="1" i="1" kern="0" dirty="0">
                <a:solidFill>
                  <a:srgbClr val="000066"/>
                </a:solidFill>
                <a:latin typeface="+mn-lt"/>
              </a:rPr>
              <a:t>Come si ottiene?</a:t>
            </a:r>
            <a:endParaRPr lang="it-IT" sz="2000" i="1" kern="0" dirty="0">
              <a:solidFill>
                <a:srgbClr val="000066"/>
              </a:solidFill>
              <a:latin typeface="Times New Roman" pitchFamily="18" charset="0"/>
            </a:endParaRPr>
          </a:p>
          <a:p>
            <a:pPr marL="762000" lvl="2" indent="-381000" algn="ctr" eaLnBrk="0" hangingPunct="0">
              <a:lnSpc>
                <a:spcPct val="100000"/>
              </a:lnSpc>
              <a:defRPr/>
            </a:pPr>
            <a:endParaRPr lang="it-IT" sz="2400" i="1" kern="0" dirty="0">
              <a:solidFill>
                <a:srgbClr val="000066"/>
              </a:solidFill>
              <a:latin typeface="Times New Roman" pitchFamily="18" charset="0"/>
            </a:endParaRPr>
          </a:p>
          <a:p>
            <a:pPr marL="762000" lvl="2" indent="-381000" algn="l" eaLnBrk="0" hangingPunct="0">
              <a:lnSpc>
                <a:spcPct val="100000"/>
              </a:lnSpc>
              <a:buFontTx/>
              <a:buChar char="•"/>
              <a:defRPr/>
            </a:pPr>
            <a:r>
              <a:rPr lang="it-IT" sz="1800" b="1" u="sng" kern="0" dirty="0">
                <a:solidFill>
                  <a:srgbClr val="000066"/>
                </a:solidFill>
                <a:latin typeface="+mn-lt"/>
              </a:rPr>
              <a:t>Separazione fisica</a:t>
            </a:r>
            <a:r>
              <a:rPr lang="it-IT" sz="1800" b="1" kern="0" dirty="0">
                <a:solidFill>
                  <a:srgbClr val="000066"/>
                </a:solidFill>
                <a:latin typeface="+mn-lt"/>
              </a:rPr>
              <a:t> della zona in cui si ha presenza del prodotto da quella in cui possono aversi interventi manutentivi.</a:t>
            </a:r>
            <a:endParaRPr lang="it-IT" sz="1800" i="1" kern="0" dirty="0">
              <a:solidFill>
                <a:srgbClr val="000066"/>
              </a:solidFill>
              <a:latin typeface="Times New Roman" pitchFamily="18" charset="0"/>
            </a:endParaRPr>
          </a:p>
          <a:p>
            <a:pPr marL="762000" lvl="2" indent="-381000" algn="l" eaLnBrk="0" hangingPunct="0">
              <a:lnSpc>
                <a:spcPct val="100000"/>
              </a:lnSpc>
              <a:buFontTx/>
              <a:buChar char="•"/>
              <a:defRPr/>
            </a:pPr>
            <a:r>
              <a:rPr lang="it-IT" sz="1800" b="1" u="sng" kern="0" dirty="0">
                <a:solidFill>
                  <a:srgbClr val="000066"/>
                </a:solidFill>
                <a:latin typeface="+mn-lt"/>
              </a:rPr>
              <a:t>Accessibilità</a:t>
            </a:r>
            <a:r>
              <a:rPr lang="it-IT" sz="1800" b="1" kern="0" dirty="0">
                <a:solidFill>
                  <a:srgbClr val="000066"/>
                </a:solidFill>
                <a:latin typeface="+mn-lt"/>
              </a:rPr>
              <a:t> a tutti i componenti normalmente soggetti a controllo tecnico o manutenzione.</a:t>
            </a:r>
          </a:p>
        </p:txBody>
      </p:sp>
    </p:spTree>
    <p:extLst>
      <p:ext uri="{BB962C8B-B14F-4D97-AF65-F5344CB8AC3E}">
        <p14:creationId xmlns:p14="http://schemas.microsoft.com/office/powerpoint/2010/main" val="2190307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500" fill="hold"/>
                                        <p:tgtEl>
                                          <p:spTgt spid="337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79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3795">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33795">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anim calcmode="lin" valueType="num">
                                      <p:cBhvr>
                                        <p:cTn id="15" dur="500" fill="hold"/>
                                        <p:tgtEl>
                                          <p:spTgt spid="33795">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3795">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33795">
                                            <p:txEl>
                                              <p:pRg st="2" end="2"/>
                                            </p:txEl>
                                          </p:spTgt>
                                        </p:tgtEl>
                                        <p:attrNameLst>
                                          <p:attrName>ppt_x</p:attrName>
                                        </p:attrNameLst>
                                      </p:cBhvr>
                                      <p:tavLst>
                                        <p:tav tm="0">
                                          <p:val>
                                            <p:fltVal val="0.5"/>
                                          </p:val>
                                        </p:tav>
                                        <p:tav tm="100000">
                                          <p:val>
                                            <p:strVal val="#ppt_x"/>
                                          </p:val>
                                        </p:tav>
                                      </p:tavLst>
                                    </p:anim>
                                    <p:anim calcmode="lin" valueType="num">
                                      <p:cBhvr>
                                        <p:cTn id="18" dur="500" fill="hold"/>
                                        <p:tgtEl>
                                          <p:spTgt spid="33795">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p:cTn id="2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5" dur="5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26" dur="500" fill="hold"/>
                                        <p:tgtEl>
                                          <p:spTgt spid="4">
                                            <p:txEl>
                                              <p:pRg st="0" end="0"/>
                                            </p:txEl>
                                          </p:spTgt>
                                        </p:tgtEl>
                                        <p:attrNameLst>
                                          <p:attrName>ppt_y</p:attrName>
                                        </p:attrNameLst>
                                      </p:cBhvr>
                                      <p:tavLst>
                                        <p:tav tm="0">
                                          <p:val>
                                            <p:fltVal val="0.5"/>
                                          </p:val>
                                        </p:tav>
                                        <p:tav tm="100000">
                                          <p:val>
                                            <p:strVal val="#ppt_y"/>
                                          </p:val>
                                        </p:tav>
                                      </p:tavLst>
                                    </p:anim>
                                  </p:childTnLst>
                                </p:cTn>
                              </p:par>
                              <p:par>
                                <p:cTn id="27" presetID="23" presetClass="entr" presetSubtype="528" fill="hold" grpId="0"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p:cTn id="2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1" dur="500" fill="hold"/>
                                        <p:tgtEl>
                                          <p:spTgt spid="4">
                                            <p:txEl>
                                              <p:pRg st="2" end="2"/>
                                            </p:txEl>
                                          </p:spTgt>
                                        </p:tgtEl>
                                        <p:attrNameLst>
                                          <p:attrName>ppt_x</p:attrName>
                                        </p:attrNameLst>
                                      </p:cBhvr>
                                      <p:tavLst>
                                        <p:tav tm="0">
                                          <p:val>
                                            <p:fltVal val="0.5"/>
                                          </p:val>
                                        </p:tav>
                                        <p:tav tm="100000">
                                          <p:val>
                                            <p:strVal val="#ppt_x"/>
                                          </p:val>
                                        </p:tav>
                                      </p:tavLst>
                                    </p:anim>
                                    <p:anim calcmode="lin" valueType="num">
                                      <p:cBhvr>
                                        <p:cTn id="32" dur="500" fill="hold"/>
                                        <p:tgtEl>
                                          <p:spTgt spid="4">
                                            <p:txEl>
                                              <p:pRg st="2" end="2"/>
                                            </p:txEl>
                                          </p:spTgt>
                                        </p:tgtEl>
                                        <p:attrNameLst>
                                          <p:attrName>ppt_y</p:attrName>
                                        </p:attrNameLst>
                                      </p:cBhvr>
                                      <p:tavLst>
                                        <p:tav tm="0">
                                          <p:val>
                                            <p:fltVal val="0.5"/>
                                          </p:val>
                                        </p:tav>
                                        <p:tav tm="100000">
                                          <p:val>
                                            <p:strVal val="#ppt_y"/>
                                          </p:val>
                                        </p:tav>
                                      </p:tavLst>
                                    </p:anim>
                                  </p:childTnLst>
                                </p:cTn>
                              </p:par>
                              <p:par>
                                <p:cTn id="33" presetID="23" presetClass="entr" presetSubtype="528" fill="hold" grpId="0"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7" dur="500" fill="hold"/>
                                        <p:tgtEl>
                                          <p:spTgt spid="4">
                                            <p:txEl>
                                              <p:pRg st="3" end="3"/>
                                            </p:txEl>
                                          </p:spTgt>
                                        </p:tgtEl>
                                        <p:attrNameLst>
                                          <p:attrName>ppt_x</p:attrName>
                                        </p:attrNameLst>
                                      </p:cBhvr>
                                      <p:tavLst>
                                        <p:tav tm="0">
                                          <p:val>
                                            <p:fltVal val="0.5"/>
                                          </p:val>
                                        </p:tav>
                                        <p:tav tm="100000">
                                          <p:val>
                                            <p:strVal val="#ppt_x"/>
                                          </p:val>
                                        </p:tav>
                                      </p:tavLst>
                                    </p:anim>
                                    <p:anim calcmode="lin" valueType="num">
                                      <p:cBhvr>
                                        <p:cTn id="38" dur="500" fill="hold"/>
                                        <p:tgtEl>
                                          <p:spTgt spid="4">
                                            <p:txEl>
                                              <p:pRg st="3" end="3"/>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5" autoUpdateAnimBg="0"/>
      <p:bldP spid="4"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PIC00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61938"/>
            <a:ext cx="828675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5693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PIC00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85750"/>
            <a:ext cx="5562600" cy="623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8486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PIC00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76225"/>
            <a:ext cx="5486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10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bwMode="auto">
          <a:xfrm>
            <a:off x="357188" y="857250"/>
            <a:ext cx="8458200"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sz="2400" smtClean="0">
                <a:solidFill>
                  <a:srgbClr val="000066"/>
                </a:solidFill>
              </a:rPr>
              <a:t>Definizione di possibilità di pulizia in senso GMP</a:t>
            </a:r>
            <a:endParaRPr lang="en-US" altLang="it-IT" sz="2400" smtClean="0">
              <a:solidFill>
                <a:srgbClr val="000066"/>
              </a:solidFill>
              <a:latin typeface="Times New Roman" pitchFamily="18" charset="0"/>
            </a:endParaRPr>
          </a:p>
        </p:txBody>
      </p:sp>
      <p:sp>
        <p:nvSpPr>
          <p:cNvPr id="5" name="Text Box 10"/>
          <p:cNvSpPr txBox="1">
            <a:spLocks noChangeArrowheads="1"/>
          </p:cNvSpPr>
          <p:nvPr/>
        </p:nvSpPr>
        <p:spPr bwMode="auto">
          <a:xfrm>
            <a:off x="357188" y="142875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r>
              <a:rPr lang="it-IT" altLang="it-IT" sz="2400">
                <a:solidFill>
                  <a:srgbClr val="CC0000"/>
                </a:solidFill>
              </a:rPr>
              <a:t>che cosa significa, impiantisticamente, </a:t>
            </a:r>
            <a:r>
              <a:rPr lang="it-IT" altLang="it-IT" sz="2400" i="1">
                <a:solidFill>
                  <a:srgbClr val="CC0000"/>
                </a:solidFill>
              </a:rPr>
              <a:t>Cleanability</a:t>
            </a:r>
            <a:r>
              <a:rPr lang="it-IT" altLang="it-IT" sz="2400">
                <a:solidFill>
                  <a:srgbClr val="CC0000"/>
                </a:solidFill>
              </a:rPr>
              <a:t>? </a:t>
            </a:r>
          </a:p>
        </p:txBody>
      </p:sp>
      <p:sp>
        <p:nvSpPr>
          <p:cNvPr id="6" name="Rectangle 9"/>
          <p:cNvSpPr>
            <a:spLocks noChangeArrowheads="1"/>
          </p:cNvSpPr>
          <p:nvPr/>
        </p:nvSpPr>
        <p:spPr bwMode="auto">
          <a:xfrm>
            <a:off x="214313" y="2000250"/>
            <a:ext cx="83439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55675" indent="-5715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l" eaLnBrk="1" hangingPunct="1">
              <a:buFontTx/>
              <a:buChar char="•"/>
            </a:pPr>
            <a:r>
              <a:rPr lang="it-IT" altLang="it-IT" sz="2000"/>
              <a:t>Assenza di fessure, imperfezioni, …</a:t>
            </a:r>
          </a:p>
          <a:p>
            <a:pPr algn="l" eaLnBrk="1" hangingPunct="1">
              <a:buFontTx/>
              <a:buChar char="•"/>
            </a:pPr>
            <a:r>
              <a:rPr lang="it-IT" altLang="it-IT" sz="2000"/>
              <a:t>Assenza di incisioni, marcature, …</a:t>
            </a:r>
          </a:p>
          <a:p>
            <a:pPr algn="l" eaLnBrk="1" hangingPunct="1">
              <a:buFontTx/>
              <a:buChar char="•"/>
            </a:pPr>
            <a:r>
              <a:rPr lang="it-IT" altLang="it-IT" sz="2000"/>
              <a:t>Apparecchi drenabili (assenza di cavità o punti di ristagno)</a:t>
            </a:r>
          </a:p>
          <a:p>
            <a:pPr algn="l" eaLnBrk="1" hangingPunct="1">
              <a:buFontTx/>
              <a:buChar char="•"/>
            </a:pPr>
            <a:r>
              <a:rPr lang="it-IT" altLang="it-IT" sz="2000"/>
              <a:t>Minimizzare le superfici interne orizzontali</a:t>
            </a:r>
          </a:p>
          <a:p>
            <a:pPr algn="l" eaLnBrk="1" hangingPunct="1">
              <a:buFontTx/>
              <a:buChar char="•"/>
            </a:pPr>
            <a:r>
              <a:rPr lang="it-IT" altLang="it-IT" sz="2000"/>
              <a:t>Apparecchi disegnati per essere efficacemente bagnati</a:t>
            </a:r>
          </a:p>
          <a:p>
            <a:pPr algn="l" eaLnBrk="1" hangingPunct="1">
              <a:buFontTx/>
              <a:buChar char="•"/>
            </a:pPr>
            <a:r>
              <a:rPr lang="it-IT" altLang="it-IT" sz="2000"/>
              <a:t>Assenza di zone “low flow” (concentraz. sporco e contaminanti)</a:t>
            </a:r>
          </a:p>
          <a:p>
            <a:pPr algn="l" eaLnBrk="1" hangingPunct="1">
              <a:buFontTx/>
              <a:buChar char="•"/>
            </a:pPr>
            <a:r>
              <a:rPr lang="it-IT" altLang="it-IT" sz="2000"/>
              <a:t>Soluzione di lavaggio ad alta velocità (regime turbolento)</a:t>
            </a:r>
          </a:p>
          <a:p>
            <a:pPr algn="l" eaLnBrk="1" hangingPunct="1">
              <a:buFontTx/>
              <a:buChar char="•"/>
            </a:pPr>
            <a:r>
              <a:rPr lang="it-IT" altLang="it-IT" sz="2000"/>
              <a:t>Assenza di viti, bulloni e collegamenti filettati</a:t>
            </a:r>
          </a:p>
          <a:p>
            <a:pPr algn="l" eaLnBrk="1" hangingPunct="1">
              <a:buFontTx/>
              <a:buChar char="•"/>
            </a:pPr>
            <a:r>
              <a:rPr lang="it-IT" altLang="it-IT" sz="2000"/>
              <a:t>Possibilità di ispezione delle parti lavate</a:t>
            </a:r>
          </a:p>
        </p:txBody>
      </p:sp>
    </p:spTree>
    <p:extLst>
      <p:ext uri="{BB962C8B-B14F-4D97-AF65-F5344CB8AC3E}">
        <p14:creationId xmlns:p14="http://schemas.microsoft.com/office/powerpoint/2010/main" val="2453357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500" fill="hold"/>
                                        <p:tgtEl>
                                          <p:spTgt spid="337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79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3795">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33795">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5" autoUpdateAnimBg="0"/>
      <p:bldP spid="5" grpId="0" autoUpdateAnimBg="0"/>
      <p:bldP spid="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450850" y="2305050"/>
            <a:ext cx="8162925"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869950" indent="-457200" eaLnBrk="0" hangingPunct="0">
              <a:defRPr sz="1600">
                <a:solidFill>
                  <a:schemeClr val="tx1"/>
                </a:solidFill>
                <a:latin typeface="Tahoma" pitchFamily="34" charset="0"/>
              </a:defRPr>
            </a:lvl3pPr>
            <a:lvl4pPr marL="2003425" indent="-4572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eaLnBrk="1" hangingPunct="1">
              <a:spcAft>
                <a:spcPts val="600"/>
              </a:spcAft>
            </a:pPr>
            <a:r>
              <a:rPr lang="it-IT" altLang="it-IT" sz="1800" dirty="0"/>
              <a:t>	I sistemi per progettare e realizzare correttamente gli ambienti in esecuzione farmaceutica consistono essenzialmente in:</a:t>
            </a:r>
          </a:p>
          <a:p>
            <a:pPr lvl="2" eaLnBrk="1" hangingPunct="1">
              <a:spcAft>
                <a:spcPts val="600"/>
              </a:spcAft>
              <a:buFont typeface="Wingdings" pitchFamily="2" charset="2"/>
              <a:buAutoNum type="arabicPeriod"/>
            </a:pPr>
            <a:r>
              <a:rPr lang="it-IT" altLang="it-IT" sz="1800" dirty="0"/>
              <a:t>Studio di un lay-out che consenta il corretto flusso di personale e materiali, e la separazione dei locali a diverso grado di pulizia, con la creazione di sistemi “air-</a:t>
            </a:r>
            <a:r>
              <a:rPr lang="it-IT" altLang="it-IT" sz="1800" dirty="0" err="1"/>
              <a:t>lock</a:t>
            </a:r>
            <a:r>
              <a:rPr lang="it-IT" altLang="it-IT" sz="1800" dirty="0"/>
              <a:t>” nelle vie di comunicazione </a:t>
            </a:r>
          </a:p>
          <a:p>
            <a:pPr lvl="2" eaLnBrk="1" hangingPunct="1">
              <a:spcAft>
                <a:spcPts val="600"/>
              </a:spcAft>
              <a:buFont typeface="Wingdings" pitchFamily="2" charset="2"/>
              <a:buAutoNum type="arabicPeriod"/>
            </a:pPr>
            <a:r>
              <a:rPr lang="it-IT" altLang="it-IT" sz="1800" dirty="0"/>
              <a:t>Adozione di opportuni accorgimenti architettonici e costruttivi:</a:t>
            </a:r>
          </a:p>
          <a:p>
            <a:pPr lvl="3" eaLnBrk="1" hangingPunct="1">
              <a:lnSpc>
                <a:spcPct val="70000"/>
              </a:lnSpc>
              <a:buFontTx/>
              <a:buChar char="•"/>
            </a:pPr>
            <a:r>
              <a:rPr lang="it-IT" altLang="it-IT" sz="1800" dirty="0"/>
              <a:t>Superfici esposte lisce e prive di asperità,</a:t>
            </a:r>
          </a:p>
          <a:p>
            <a:pPr lvl="3" eaLnBrk="1" hangingPunct="1">
              <a:lnSpc>
                <a:spcPct val="70000"/>
              </a:lnSpc>
              <a:buFontTx/>
              <a:buChar char="•"/>
            </a:pPr>
            <a:r>
              <a:rPr lang="it-IT" altLang="it-IT" sz="1800" dirty="0"/>
              <a:t>“</a:t>
            </a:r>
            <a:r>
              <a:rPr lang="it-IT" altLang="it-IT" sz="1800" dirty="0" err="1" smtClean="0"/>
              <a:t>Sgusce</a:t>
            </a:r>
            <a:r>
              <a:rPr lang="it-IT" altLang="it-IT" sz="1800" dirty="0" smtClean="0"/>
              <a:t>”</a:t>
            </a:r>
            <a:endParaRPr lang="it-IT" altLang="it-IT" sz="1800" dirty="0"/>
          </a:p>
          <a:p>
            <a:pPr lvl="3" eaLnBrk="1" hangingPunct="1">
              <a:lnSpc>
                <a:spcPct val="70000"/>
              </a:lnSpc>
              <a:buFontTx/>
              <a:buChar char="•"/>
            </a:pPr>
            <a:r>
              <a:rPr lang="it-IT" altLang="it-IT" sz="1800" dirty="0"/>
              <a:t>Infissi complanari alle pareti</a:t>
            </a:r>
          </a:p>
          <a:p>
            <a:pPr lvl="3" eaLnBrk="1" hangingPunct="1">
              <a:lnSpc>
                <a:spcPct val="70000"/>
              </a:lnSpc>
              <a:buFontTx/>
              <a:buChar char="•"/>
            </a:pPr>
            <a:r>
              <a:rPr lang="it-IT" altLang="it-IT" sz="1800" dirty="0"/>
              <a:t>Accessori ed accorgimenti adeguati</a:t>
            </a:r>
          </a:p>
          <a:p>
            <a:pPr lvl="3" eaLnBrk="1" hangingPunct="1">
              <a:lnSpc>
                <a:spcPct val="70000"/>
              </a:lnSpc>
              <a:spcAft>
                <a:spcPct val="20000"/>
              </a:spcAft>
              <a:buFontTx/>
              <a:buChar char="•"/>
            </a:pPr>
            <a:r>
              <a:rPr lang="it-IT" altLang="it-IT" sz="1800" dirty="0"/>
              <a:t>Facilità di pulizia.</a:t>
            </a:r>
          </a:p>
        </p:txBody>
      </p:sp>
      <p:sp>
        <p:nvSpPr>
          <p:cNvPr id="94212" name="Rectangle 8"/>
          <p:cNvSpPr>
            <a:spLocks noChangeArrowheads="1"/>
          </p:cNvSpPr>
          <p:nvPr/>
        </p:nvSpPr>
        <p:spPr bwMode="auto">
          <a:xfrm>
            <a:off x="322263" y="277813"/>
            <a:ext cx="8420100" cy="1222375"/>
          </a:xfrm>
          <a:prstGeom prst="rect">
            <a:avLst/>
          </a:prstGeom>
          <a:noFill/>
          <a:ln w="9525">
            <a:noFill/>
            <a:miter lim="800000"/>
            <a:headEnd/>
            <a:tailEnd/>
          </a:ln>
        </p:spPr>
        <p:txBody>
          <a:bodyPr anchor="ctr"/>
          <a:lstStyle/>
          <a:p>
            <a:pPr algn="ctr">
              <a:defRPr/>
            </a:pPr>
            <a:r>
              <a:rPr lang="it-IT" sz="2400" b="1" dirty="0">
                <a:solidFill>
                  <a:srgbClr val="000066"/>
                </a:solidFill>
                <a:latin typeface="Arial" pitchFamily="34" charset="0"/>
                <a:ea typeface="+mj-ea"/>
                <a:cs typeface="Arial" pitchFamily="34" charset="0"/>
              </a:rPr>
              <a:t>REQUISITI STRUTTURALI PER AREE IN ESECUZIONE FARMACEUTICA</a:t>
            </a:r>
          </a:p>
        </p:txBody>
      </p:sp>
    </p:spTree>
    <p:extLst>
      <p:ext uri="{BB962C8B-B14F-4D97-AF65-F5344CB8AC3E}">
        <p14:creationId xmlns:p14="http://schemas.microsoft.com/office/powerpoint/2010/main" val="907704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bwMode="auto">
          <a:xfrm>
            <a:off x="357188" y="857250"/>
            <a:ext cx="8458200"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sz="2400" smtClean="0">
                <a:solidFill>
                  <a:srgbClr val="000066"/>
                </a:solidFill>
              </a:rPr>
              <a:t>Definizione di possibilità di pulizia in senso GMP</a:t>
            </a:r>
            <a:endParaRPr lang="en-US" altLang="it-IT" sz="2400" smtClean="0">
              <a:solidFill>
                <a:srgbClr val="000066"/>
              </a:solidFill>
              <a:latin typeface="Times New Roman" pitchFamily="18" charset="0"/>
            </a:endParaRPr>
          </a:p>
        </p:txBody>
      </p:sp>
      <p:sp>
        <p:nvSpPr>
          <p:cNvPr id="7" name="Text Box 10"/>
          <p:cNvSpPr txBox="1">
            <a:spLocks noChangeArrowheads="1"/>
          </p:cNvSpPr>
          <p:nvPr/>
        </p:nvSpPr>
        <p:spPr bwMode="auto">
          <a:xfrm>
            <a:off x="228600" y="1676400"/>
            <a:ext cx="87630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l"/>
            <a:r>
              <a:rPr lang="it-IT" altLang="it-IT" sz="2400">
                <a:solidFill>
                  <a:srgbClr val="CC0000"/>
                </a:solidFill>
              </a:rPr>
              <a:t>Sistemi critici: alto impatto in relazione alla pulibilità di impianti ed apparecchiature e cross-contamination</a:t>
            </a:r>
          </a:p>
          <a:p>
            <a:pPr algn="l"/>
            <a:r>
              <a:rPr lang="it-IT" altLang="it-IT" sz="2400">
                <a:solidFill>
                  <a:srgbClr val="CC0000"/>
                </a:solidFill>
              </a:rPr>
              <a:t>Sistemi CIP (cleaning in place)</a:t>
            </a:r>
          </a:p>
        </p:txBody>
      </p:sp>
      <p:sp>
        <p:nvSpPr>
          <p:cNvPr id="8" name="Rectangle 9"/>
          <p:cNvSpPr>
            <a:spLocks noChangeArrowheads="1"/>
          </p:cNvSpPr>
          <p:nvPr/>
        </p:nvSpPr>
        <p:spPr bwMode="auto">
          <a:xfrm>
            <a:off x="642938" y="2928938"/>
            <a:ext cx="7924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0" indent="-5715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l" eaLnBrk="1" hangingPunct="1">
              <a:buFontTx/>
              <a:buChar char="•"/>
            </a:pPr>
            <a:r>
              <a:rPr lang="it-IT" altLang="it-IT" sz="2000"/>
              <a:t>Preparazione soluzione di lavaggio</a:t>
            </a:r>
          </a:p>
          <a:p>
            <a:pPr algn="l" eaLnBrk="1" hangingPunct="1">
              <a:buFontTx/>
              <a:buChar char="•"/>
            </a:pPr>
            <a:r>
              <a:rPr lang="it-IT" altLang="it-IT" sz="2000"/>
              <a:t>Linee di mandata</a:t>
            </a:r>
          </a:p>
          <a:p>
            <a:pPr algn="l" eaLnBrk="1" hangingPunct="1">
              <a:buFontTx/>
              <a:buChar char="•"/>
            </a:pPr>
            <a:r>
              <a:rPr lang="it-IT" altLang="it-IT" sz="2000"/>
              <a:t>Sistemi di spruzzo</a:t>
            </a:r>
          </a:p>
          <a:p>
            <a:pPr algn="l" eaLnBrk="1" hangingPunct="1">
              <a:buFontTx/>
              <a:buChar char="•"/>
            </a:pPr>
            <a:r>
              <a:rPr lang="it-IT" altLang="it-IT" sz="2000"/>
              <a:t>Linee di ritorno</a:t>
            </a:r>
          </a:p>
          <a:p>
            <a:pPr algn="l" eaLnBrk="1" hangingPunct="1">
              <a:buFontTx/>
              <a:buChar char="•"/>
            </a:pPr>
            <a:r>
              <a:rPr lang="it-IT" altLang="it-IT" sz="2000"/>
              <a:t>Sistema di risciacquo</a:t>
            </a:r>
          </a:p>
          <a:p>
            <a:pPr algn="l" eaLnBrk="1" hangingPunct="1">
              <a:buFontTx/>
              <a:buChar char="•"/>
            </a:pPr>
            <a:endParaRPr lang="it-IT" altLang="it-IT" sz="2000"/>
          </a:p>
        </p:txBody>
      </p:sp>
    </p:spTree>
    <p:extLst>
      <p:ext uri="{BB962C8B-B14F-4D97-AF65-F5344CB8AC3E}">
        <p14:creationId xmlns:p14="http://schemas.microsoft.com/office/powerpoint/2010/main" val="3802232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500" fill="hold"/>
                                        <p:tgtEl>
                                          <p:spTgt spid="337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79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3795">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33795">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5" autoUpdateAnimBg="0"/>
      <p:bldP spid="7" grpId="0" autoUpdateAnimBg="0"/>
      <p:bldP spid="8"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asellaDiTesto 7"/>
          <p:cNvSpPr txBox="1">
            <a:spLocks noChangeArrowheads="1"/>
          </p:cNvSpPr>
          <p:nvPr/>
        </p:nvSpPr>
        <p:spPr bwMode="auto">
          <a:xfrm>
            <a:off x="250825" y="476250"/>
            <a:ext cx="85693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400" b="1">
                <a:solidFill>
                  <a:srgbClr val="000066"/>
                </a:solidFill>
                <a:latin typeface="Arial" charset="0"/>
              </a:rPr>
              <a:t>EU GMP: CAPITOLO 3 “PREMISES AND EQUIPMENT”</a:t>
            </a:r>
          </a:p>
        </p:txBody>
      </p:sp>
      <p:sp>
        <p:nvSpPr>
          <p:cNvPr id="7177" name="Text Box 9"/>
          <p:cNvSpPr txBox="1">
            <a:spLocks noGrp="1" noChangeArrowheads="1"/>
          </p:cNvSpPr>
          <p:nvPr>
            <p:ph type="body" idx="4294967295"/>
          </p:nvPr>
        </p:nvSpPr>
        <p:spPr bwMode="auto">
          <a:xfrm>
            <a:off x="611188" y="1052513"/>
            <a:ext cx="7772400" cy="431800"/>
          </a:xfrm>
          <a:prstGeom prst="rect">
            <a:avLst/>
          </a:prstGeom>
          <a:ln>
            <a:miter lim="800000"/>
            <a:headEnd/>
            <a:tailEnd/>
          </a:ln>
        </p:spPr>
        <p:txBody>
          <a:bodyPr/>
          <a:lstStyle/>
          <a:p>
            <a:pPr marL="0" indent="0" algn="ctr" eaLnBrk="1" hangingPunct="1">
              <a:lnSpc>
                <a:spcPct val="90000"/>
              </a:lnSpc>
              <a:spcBef>
                <a:spcPct val="50000"/>
              </a:spcBef>
              <a:buFontTx/>
              <a:buNone/>
              <a:defRPr/>
            </a:pPr>
            <a:r>
              <a:rPr lang="it-IT" sz="2000" b="1" smtClean="0">
                <a:effectLst>
                  <a:outerShdw blurRad="38100" dist="38100" dir="2700000" algn="tl">
                    <a:srgbClr val="FFFFFF"/>
                  </a:outerShdw>
                </a:effectLst>
                <a:latin typeface="Tahoma" pitchFamily="34" charset="0"/>
              </a:rPr>
              <a:t>EQUIPMENT:</a:t>
            </a:r>
          </a:p>
        </p:txBody>
      </p:sp>
      <p:pic>
        <p:nvPicPr>
          <p:cNvPr id="4608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557338"/>
            <a:ext cx="8642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Line 7"/>
          <p:cNvSpPr>
            <a:spLocks noChangeShapeType="1"/>
          </p:cNvSpPr>
          <p:nvPr/>
        </p:nvSpPr>
        <p:spPr bwMode="auto">
          <a:xfrm>
            <a:off x="2771775" y="1844675"/>
            <a:ext cx="4392613"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6086" name="Line 8"/>
          <p:cNvSpPr>
            <a:spLocks noChangeShapeType="1"/>
          </p:cNvSpPr>
          <p:nvPr/>
        </p:nvSpPr>
        <p:spPr bwMode="auto">
          <a:xfrm>
            <a:off x="3924300" y="2060575"/>
            <a:ext cx="489585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6087" name="Line 9"/>
          <p:cNvSpPr>
            <a:spLocks noChangeShapeType="1"/>
          </p:cNvSpPr>
          <p:nvPr/>
        </p:nvSpPr>
        <p:spPr bwMode="auto">
          <a:xfrm>
            <a:off x="827088" y="2997200"/>
            <a:ext cx="331311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6088" name="Line 10"/>
          <p:cNvSpPr>
            <a:spLocks noChangeShapeType="1"/>
          </p:cNvSpPr>
          <p:nvPr/>
        </p:nvSpPr>
        <p:spPr bwMode="auto">
          <a:xfrm>
            <a:off x="827088" y="3240088"/>
            <a:ext cx="403225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6089" name="Line 11"/>
          <p:cNvSpPr>
            <a:spLocks noChangeShapeType="1"/>
          </p:cNvSpPr>
          <p:nvPr/>
        </p:nvSpPr>
        <p:spPr bwMode="auto">
          <a:xfrm>
            <a:off x="827088" y="3644900"/>
            <a:ext cx="777716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6090" name="Line 12"/>
          <p:cNvSpPr>
            <a:spLocks noChangeShapeType="1"/>
          </p:cNvSpPr>
          <p:nvPr/>
        </p:nvSpPr>
        <p:spPr bwMode="auto">
          <a:xfrm>
            <a:off x="4932363" y="3860800"/>
            <a:ext cx="15113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6091" name="Line 13"/>
          <p:cNvSpPr>
            <a:spLocks noChangeShapeType="1"/>
          </p:cNvSpPr>
          <p:nvPr/>
        </p:nvSpPr>
        <p:spPr bwMode="auto">
          <a:xfrm>
            <a:off x="827088" y="4508500"/>
            <a:ext cx="1296987"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6092" name="Line 14"/>
          <p:cNvSpPr>
            <a:spLocks noChangeShapeType="1"/>
          </p:cNvSpPr>
          <p:nvPr/>
        </p:nvSpPr>
        <p:spPr bwMode="auto">
          <a:xfrm>
            <a:off x="3203575" y="4508500"/>
            <a:ext cx="3529013"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6093" name="Line 17"/>
          <p:cNvSpPr>
            <a:spLocks noChangeShapeType="1"/>
          </p:cNvSpPr>
          <p:nvPr/>
        </p:nvSpPr>
        <p:spPr bwMode="auto">
          <a:xfrm>
            <a:off x="5219700" y="5157788"/>
            <a:ext cx="273685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6094" name="Line 18"/>
          <p:cNvSpPr>
            <a:spLocks noChangeShapeType="1"/>
          </p:cNvSpPr>
          <p:nvPr/>
        </p:nvSpPr>
        <p:spPr bwMode="auto">
          <a:xfrm>
            <a:off x="827088" y="6092825"/>
            <a:ext cx="187325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6095" name="Line 19"/>
          <p:cNvSpPr>
            <a:spLocks noChangeShapeType="1"/>
          </p:cNvSpPr>
          <p:nvPr/>
        </p:nvSpPr>
        <p:spPr bwMode="auto">
          <a:xfrm>
            <a:off x="4587875" y="6081713"/>
            <a:ext cx="417512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6096" name="Line 20"/>
          <p:cNvSpPr>
            <a:spLocks noChangeShapeType="1"/>
          </p:cNvSpPr>
          <p:nvPr/>
        </p:nvSpPr>
        <p:spPr bwMode="auto">
          <a:xfrm>
            <a:off x="1392238" y="6338888"/>
            <a:ext cx="360045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6097" name="Line 21"/>
          <p:cNvSpPr>
            <a:spLocks noChangeShapeType="1"/>
          </p:cNvSpPr>
          <p:nvPr/>
        </p:nvSpPr>
        <p:spPr bwMode="auto">
          <a:xfrm>
            <a:off x="833438" y="5173663"/>
            <a:ext cx="168592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228245815"/>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Grp="1" noChangeAspect="1"/>
          </p:cNvGraphicFramePr>
          <p:nvPr>
            <p:ph/>
          </p:nvPr>
        </p:nvGraphicFramePr>
        <p:xfrm>
          <a:off x="260350" y="3735388"/>
          <a:ext cx="8616950" cy="2187575"/>
        </p:xfrm>
        <a:graphic>
          <a:graphicData uri="http://schemas.openxmlformats.org/presentationml/2006/ole">
            <mc:AlternateContent xmlns:mc="http://schemas.openxmlformats.org/markup-compatibility/2006">
              <mc:Choice xmlns:v="urn:schemas-microsoft-com:vml" Requires="v">
                <p:oleObj spid="_x0000_s1040" name="Foglio di lavoro" r:id="rId4" imgW="7019849" imgH="1781251" progId="Excel.Sheet.8">
                  <p:embed/>
                </p:oleObj>
              </mc:Choice>
              <mc:Fallback>
                <p:oleObj name="Foglio di lavoro" r:id="rId4" imgW="7019849" imgH="1781251"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350" y="3735388"/>
                        <a:ext cx="8616950"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5" name="Rectangle 4"/>
          <p:cNvSpPr>
            <a:spLocks noChangeArrowheads="1"/>
          </p:cNvSpPr>
          <p:nvPr/>
        </p:nvSpPr>
        <p:spPr bwMode="auto">
          <a:xfrm>
            <a:off x="1262063" y="663575"/>
            <a:ext cx="62182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eaLnBrk="1" hangingPunct="1">
              <a:spcBef>
                <a:spcPct val="50000"/>
              </a:spcBef>
            </a:pPr>
            <a:r>
              <a:rPr lang="it-IT" altLang="it-IT" sz="2400" b="1">
                <a:solidFill>
                  <a:srgbClr val="000066"/>
                </a:solidFill>
                <a:cs typeface="Times New Roman" pitchFamily="18" charset="0"/>
              </a:rPr>
              <a:t>Strumentazione </a:t>
            </a:r>
          </a:p>
        </p:txBody>
      </p:sp>
      <p:sp>
        <p:nvSpPr>
          <p:cNvPr id="3076" name="Rectangle 5"/>
          <p:cNvSpPr>
            <a:spLocks noChangeArrowheads="1"/>
          </p:cNvSpPr>
          <p:nvPr/>
        </p:nvSpPr>
        <p:spPr bwMode="auto">
          <a:xfrm>
            <a:off x="288925" y="1722438"/>
            <a:ext cx="853440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l">
              <a:spcBef>
                <a:spcPct val="0"/>
              </a:spcBef>
              <a:spcAft>
                <a:spcPct val="25000"/>
              </a:spcAft>
            </a:pPr>
            <a:r>
              <a:rPr lang="en-GB" altLang="it-IT" b="1">
                <a:cs typeface="Times New Roman" pitchFamily="18" charset="0"/>
              </a:rPr>
              <a:t>Per poter scegliere  la strumentazione corretta è necessario identificare i dati significativi della strumentazione, come per esempio:</a:t>
            </a:r>
          </a:p>
          <a:p>
            <a:pPr algn="l">
              <a:spcBef>
                <a:spcPct val="0"/>
              </a:spcBef>
              <a:spcAft>
                <a:spcPct val="25000"/>
              </a:spcAft>
              <a:buFontTx/>
              <a:buChar char="•"/>
            </a:pPr>
            <a:r>
              <a:rPr lang="en-GB" altLang="it-IT" b="1">
                <a:cs typeface="Times New Roman" pitchFamily="18" charset="0"/>
              </a:rPr>
              <a:t>Incertezza</a:t>
            </a:r>
          </a:p>
          <a:p>
            <a:pPr algn="l">
              <a:spcBef>
                <a:spcPct val="0"/>
              </a:spcBef>
              <a:spcAft>
                <a:spcPct val="25000"/>
              </a:spcAft>
              <a:buFontTx/>
              <a:buChar char="•"/>
            </a:pPr>
            <a:r>
              <a:rPr lang="en-GB" altLang="it-IT" b="1">
                <a:cs typeface="Times New Roman" pitchFamily="18" charset="0"/>
              </a:rPr>
              <a:t>Divisione minima</a:t>
            </a:r>
          </a:p>
          <a:p>
            <a:pPr algn="l">
              <a:spcBef>
                <a:spcPct val="0"/>
              </a:spcBef>
              <a:spcAft>
                <a:spcPct val="25000"/>
              </a:spcAft>
              <a:buFontTx/>
              <a:buChar char="•"/>
            </a:pPr>
            <a:r>
              <a:rPr lang="en-GB" altLang="it-IT" b="1">
                <a:cs typeface="Times New Roman" pitchFamily="18" charset="0"/>
              </a:rPr>
              <a:t>Range operativo</a:t>
            </a:r>
          </a:p>
          <a:p>
            <a:pPr algn="l">
              <a:spcBef>
                <a:spcPct val="0"/>
              </a:spcBef>
              <a:spcAft>
                <a:spcPct val="25000"/>
              </a:spcAft>
              <a:buFontTx/>
              <a:buChar char="•"/>
            </a:pPr>
            <a:r>
              <a:rPr lang="en-GB" altLang="it-IT" b="1">
                <a:cs typeface="Times New Roman" pitchFamily="18" charset="0"/>
              </a:rPr>
              <a:t>…</a:t>
            </a:r>
          </a:p>
          <a:p>
            <a:pPr algn="l">
              <a:spcBef>
                <a:spcPct val="0"/>
              </a:spcBef>
              <a:spcAft>
                <a:spcPct val="25000"/>
              </a:spcAft>
            </a:pPr>
            <a:r>
              <a:rPr lang="en-GB" altLang="it-IT" b="1">
                <a:cs typeface="Times New Roman" pitchFamily="18" charset="0"/>
              </a:rPr>
              <a:t>Il tutto  è  base per la costruzione del piano di taratura della strumentazione</a:t>
            </a:r>
          </a:p>
          <a:p>
            <a:pPr algn="l">
              <a:spcBef>
                <a:spcPct val="0"/>
              </a:spcBef>
              <a:spcAft>
                <a:spcPct val="25000"/>
              </a:spcAft>
            </a:pPr>
            <a:endParaRPr lang="en-US" altLang="it-IT" sz="1400">
              <a:cs typeface="Times New Roman" pitchFamily="18" charset="0"/>
            </a:endParaRPr>
          </a:p>
        </p:txBody>
      </p:sp>
    </p:spTree>
    <p:extLst>
      <p:ext uri="{BB962C8B-B14F-4D97-AF65-F5344CB8AC3E}">
        <p14:creationId xmlns:p14="http://schemas.microsoft.com/office/powerpoint/2010/main" val="4031695255"/>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asellaDiTesto 7"/>
          <p:cNvSpPr txBox="1">
            <a:spLocks noChangeArrowheads="1"/>
          </p:cNvSpPr>
          <p:nvPr/>
        </p:nvSpPr>
        <p:spPr bwMode="auto">
          <a:xfrm>
            <a:off x="250825" y="476250"/>
            <a:ext cx="8569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400" b="1" dirty="0" smtClean="0">
                <a:solidFill>
                  <a:srgbClr val="000066"/>
                </a:solidFill>
                <a:latin typeface="Arial" charset="0"/>
              </a:rPr>
              <a:t>QUALIFICA E CONVALIDA – SISTEMI E PROCESSI</a:t>
            </a:r>
            <a:endParaRPr lang="it-IT" altLang="it-IT" sz="2400" b="1" dirty="0">
              <a:solidFill>
                <a:srgbClr val="000066"/>
              </a:solidFill>
              <a:latin typeface="Arial"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52538"/>
            <a:ext cx="716280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3921533"/>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asellaDiTesto 7"/>
          <p:cNvSpPr txBox="1">
            <a:spLocks noChangeArrowheads="1"/>
          </p:cNvSpPr>
          <p:nvPr/>
        </p:nvSpPr>
        <p:spPr bwMode="auto">
          <a:xfrm>
            <a:off x="250825" y="476250"/>
            <a:ext cx="8569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400" b="1" dirty="0" smtClean="0">
                <a:solidFill>
                  <a:srgbClr val="000066"/>
                </a:solidFill>
                <a:latin typeface="Arial" charset="0"/>
              </a:rPr>
              <a:t>QUALIFICA E CONVALIDA – SISTEMI E PROCESSI</a:t>
            </a:r>
            <a:endParaRPr lang="it-IT" altLang="it-IT" sz="2400" b="1" dirty="0">
              <a:solidFill>
                <a:srgbClr val="000066"/>
              </a:solidFill>
              <a:latin typeface="Arial"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 y="1852613"/>
            <a:ext cx="7219950"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4127629"/>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asellaDiTesto 7"/>
          <p:cNvSpPr txBox="1">
            <a:spLocks noChangeArrowheads="1"/>
          </p:cNvSpPr>
          <p:nvPr/>
        </p:nvSpPr>
        <p:spPr bwMode="auto">
          <a:xfrm>
            <a:off x="250825" y="476250"/>
            <a:ext cx="8569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400" b="1" dirty="0" smtClean="0">
                <a:solidFill>
                  <a:srgbClr val="000066"/>
                </a:solidFill>
                <a:latin typeface="Arial" charset="0"/>
              </a:rPr>
              <a:t>QUALIFICA E CONVALIDA – SISTEMI E PROCESSI</a:t>
            </a:r>
            <a:endParaRPr lang="it-IT" altLang="it-IT" sz="2400" b="1" dirty="0">
              <a:solidFill>
                <a:srgbClr val="000066"/>
              </a:solidFill>
              <a:latin typeface="Arial"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1209675"/>
            <a:ext cx="5867400"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4127629"/>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asellaDiTesto 7"/>
          <p:cNvSpPr txBox="1">
            <a:spLocks noChangeArrowheads="1"/>
          </p:cNvSpPr>
          <p:nvPr/>
        </p:nvSpPr>
        <p:spPr bwMode="auto">
          <a:xfrm>
            <a:off x="250825" y="476250"/>
            <a:ext cx="8569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400" b="1" dirty="0" smtClean="0">
                <a:solidFill>
                  <a:srgbClr val="000066"/>
                </a:solidFill>
                <a:latin typeface="Arial" charset="0"/>
              </a:rPr>
              <a:t>SISTEMI COMPUTERIZZATI</a:t>
            </a:r>
            <a:endParaRPr lang="it-IT" altLang="it-IT" sz="2400" b="1" dirty="0">
              <a:solidFill>
                <a:srgbClr val="000066"/>
              </a:solidFill>
              <a:latin typeface="Arial"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543050"/>
            <a:ext cx="714375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88146"/>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asellaDiTesto 7"/>
          <p:cNvSpPr txBox="1">
            <a:spLocks noChangeArrowheads="1"/>
          </p:cNvSpPr>
          <p:nvPr/>
        </p:nvSpPr>
        <p:spPr bwMode="auto">
          <a:xfrm>
            <a:off x="250825" y="476250"/>
            <a:ext cx="8569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400" b="1" dirty="0" smtClean="0">
                <a:solidFill>
                  <a:srgbClr val="000066"/>
                </a:solidFill>
                <a:latin typeface="Arial" charset="0"/>
              </a:rPr>
              <a:t>SISTEMI COMPUTERIZZATI</a:t>
            </a:r>
            <a:endParaRPr lang="it-IT" altLang="it-IT" sz="2400" b="1" dirty="0">
              <a:solidFill>
                <a:srgbClr val="000066"/>
              </a:solidFill>
              <a:latin typeface="Arial"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1195388"/>
            <a:ext cx="6629400"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6057900"/>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214688" y="2204864"/>
            <a:ext cx="3013496"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eaLnBrk="1" hangingPunct="1">
              <a:lnSpc>
                <a:spcPct val="100000"/>
              </a:lnSpc>
              <a:spcBef>
                <a:spcPct val="0"/>
              </a:spcBef>
            </a:pPr>
            <a:r>
              <a:rPr lang="it-IT" altLang="it-IT" sz="2000" i="1" dirty="0">
                <a:solidFill>
                  <a:srgbClr val="2828A2"/>
                </a:solidFill>
                <a:cs typeface="Times New Roman" pitchFamily="18" charset="0"/>
              </a:rPr>
              <a:t>grazie per </a:t>
            </a:r>
            <a:r>
              <a:rPr lang="it-IT" altLang="it-IT" sz="2000" i="1" dirty="0" smtClean="0">
                <a:solidFill>
                  <a:srgbClr val="2828A2"/>
                </a:solidFill>
                <a:cs typeface="Times New Roman" pitchFamily="18" charset="0"/>
              </a:rPr>
              <a:t>l’attenzione!</a:t>
            </a:r>
            <a:endParaRPr lang="it-IT" altLang="it-IT" sz="2000" i="1" dirty="0">
              <a:solidFill>
                <a:srgbClr val="2828A2"/>
              </a:solidFill>
              <a:cs typeface="Times New Roman" pitchFamily="18" charset="0"/>
            </a:endParaRPr>
          </a:p>
        </p:txBody>
      </p:sp>
      <p:sp>
        <p:nvSpPr>
          <p:cNvPr id="5" name="Text Box 3"/>
          <p:cNvSpPr txBox="1">
            <a:spLocks noChangeArrowheads="1"/>
          </p:cNvSpPr>
          <p:nvPr/>
        </p:nvSpPr>
        <p:spPr bwMode="auto">
          <a:xfrm>
            <a:off x="2123728" y="3673902"/>
            <a:ext cx="5196102" cy="2779434"/>
          </a:xfrm>
          <a:prstGeom prst="rect">
            <a:avLst/>
          </a:prstGeom>
          <a:noFill/>
          <a:ln w="12700">
            <a:noFill/>
            <a:miter lim="800000"/>
            <a:headEnd type="none" w="sm" len="sm"/>
            <a:tailEnd type="none" w="sm" len="sm"/>
          </a:ln>
        </p:spPr>
        <p:txBody>
          <a:bodyPr wrap="square" lIns="100794" tIns="50397" rIns="100794" bIns="50397">
            <a:spAutoFit/>
          </a:bodyPr>
          <a:lstStyle/>
          <a:p>
            <a:r>
              <a:rPr lang="it-IT" sz="2400" dirty="0" smtClean="0"/>
              <a:t>____________________________</a:t>
            </a:r>
            <a:endParaRPr lang="it-IT" sz="2400" dirty="0"/>
          </a:p>
          <a:p>
            <a:r>
              <a:rPr lang="it-IT" sz="1400" b="1" i="1" dirty="0"/>
              <a:t>Fabio Geremia</a:t>
            </a:r>
            <a:endParaRPr lang="it-IT" sz="1400" dirty="0"/>
          </a:p>
          <a:p>
            <a:r>
              <a:rPr lang="it-IT" sz="1400" dirty="0" err="1"/>
              <a:t>Qualified</a:t>
            </a:r>
            <a:r>
              <a:rPr lang="it-IT" sz="1400" dirty="0"/>
              <a:t> </a:t>
            </a:r>
            <a:r>
              <a:rPr lang="it-IT" sz="1400" dirty="0" err="1"/>
              <a:t>Person</a:t>
            </a:r>
            <a:endParaRPr lang="it-IT" sz="1400" dirty="0"/>
          </a:p>
          <a:p>
            <a:r>
              <a:rPr lang="en-GB" sz="1400" dirty="0" smtClean="0"/>
              <a:t>Senior Pharmaceutical </a:t>
            </a:r>
            <a:r>
              <a:rPr lang="en-GB" sz="1400" dirty="0"/>
              <a:t>Consultant – Process &amp; Quality Unit</a:t>
            </a:r>
            <a:endParaRPr lang="it-IT" sz="1400" dirty="0"/>
          </a:p>
          <a:p>
            <a:r>
              <a:rPr lang="en-GB" sz="1400" b="1" dirty="0"/>
              <a:t>CTP SYSTEM</a:t>
            </a:r>
            <a:endParaRPr lang="it-IT" sz="1400" dirty="0"/>
          </a:p>
          <a:p>
            <a:r>
              <a:rPr lang="it-IT" sz="1400" b="1" dirty="0"/>
              <a:t>CTP Tecnologie di Processo S.p.A.</a:t>
            </a:r>
            <a:endParaRPr lang="it-IT" sz="1400" dirty="0"/>
          </a:p>
          <a:p>
            <a:r>
              <a:rPr lang="it-IT" sz="1400" dirty="0"/>
              <a:t>Via G. </a:t>
            </a:r>
            <a:r>
              <a:rPr lang="it-IT" sz="1400" dirty="0" err="1"/>
              <a:t>Stephenson</a:t>
            </a:r>
            <a:r>
              <a:rPr lang="it-IT" sz="1400" dirty="0"/>
              <a:t>, 94 - 20157 Milano</a:t>
            </a:r>
          </a:p>
          <a:p>
            <a:r>
              <a:rPr lang="it-IT" sz="1400" dirty="0" err="1"/>
              <a:t>Mob</a:t>
            </a:r>
            <a:r>
              <a:rPr lang="it-IT" sz="1400" dirty="0"/>
              <a:t>. +39 347 2752911</a:t>
            </a:r>
          </a:p>
          <a:p>
            <a:r>
              <a:rPr lang="it-IT" sz="1400" u="sng" dirty="0">
                <a:hlinkClick r:id="rId3" tooltip="blocked::mailto:fabio.geremia@ctpsystem.com"/>
              </a:rPr>
              <a:t>fabio.geremia@ctpsystem.com</a:t>
            </a:r>
            <a:endParaRPr lang="it-IT" sz="1400" dirty="0"/>
          </a:p>
          <a:p>
            <a:r>
              <a:rPr lang="it-IT" sz="1400" u="sng" dirty="0">
                <a:hlinkClick r:id="rId4" tooltip="blocked::www.ctpsystem.com"/>
              </a:rPr>
              <a:t>www.ctpsystem.com</a:t>
            </a:r>
            <a:endParaRPr lang="it-IT" sz="1400" dirty="0"/>
          </a:p>
          <a:p>
            <a:r>
              <a:rPr lang="it-IT" sz="2400" dirty="0" smtClean="0"/>
              <a:t>_____________________________</a:t>
            </a:r>
            <a:endParaRPr lang="it-IT" sz="2400" dirty="0"/>
          </a:p>
        </p:txBody>
      </p:sp>
    </p:spTree>
    <p:extLst>
      <p:ext uri="{BB962C8B-B14F-4D97-AF65-F5344CB8AC3E}">
        <p14:creationId xmlns:p14="http://schemas.microsoft.com/office/powerpoint/2010/main" val="3114183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760413" y="2600325"/>
            <a:ext cx="75438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850900" indent="-457200" eaLnBrk="0" hangingPunct="0">
              <a:defRPr sz="1600">
                <a:solidFill>
                  <a:schemeClr val="tx1"/>
                </a:solidFill>
                <a:latin typeface="Tahoma" pitchFamily="34" charset="0"/>
              </a:defRPr>
            </a:lvl3pPr>
            <a:lvl4pPr marL="1903413" indent="-4572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lvl="2" eaLnBrk="1" hangingPunct="1">
              <a:spcAft>
                <a:spcPts val="600"/>
              </a:spcAft>
              <a:buFont typeface="Wingdings" pitchFamily="2" charset="2"/>
              <a:buAutoNum type="arabicPeriod" startAt="3"/>
            </a:pPr>
            <a:r>
              <a:rPr lang="it-IT" altLang="it-IT" sz="1800"/>
              <a:t>la progettazione e la realizzazione di un adeguato impianto di aria condizionata, (HVAC = </a:t>
            </a:r>
            <a:r>
              <a:rPr lang="en-US" altLang="it-IT" sz="1800"/>
              <a:t>Heating, Ventilating and Air Conditioning)</a:t>
            </a:r>
            <a:r>
              <a:rPr lang="it-IT" altLang="it-IT" sz="1800"/>
              <a:t> che realizzi, oltre alle adeguate condizioni microclimatiche, una purificazione dell’aria immessa negli ambienti mediante filtrazione. Le caratteristiche ambientali richieste sono assicurate da:</a:t>
            </a:r>
          </a:p>
          <a:p>
            <a:pPr lvl="3" eaLnBrk="1" hangingPunct="1">
              <a:spcAft>
                <a:spcPts val="600"/>
              </a:spcAft>
              <a:buFont typeface="Wingdings" pitchFamily="2" charset="2"/>
              <a:buChar char="q"/>
            </a:pPr>
            <a:r>
              <a:rPr lang="it-IT" altLang="it-IT" sz="1800"/>
              <a:t>Pressioni differenziali,</a:t>
            </a:r>
          </a:p>
          <a:p>
            <a:pPr lvl="3" eaLnBrk="1" hangingPunct="1">
              <a:spcAft>
                <a:spcPts val="600"/>
              </a:spcAft>
              <a:buFont typeface="Wingdings" pitchFamily="2" charset="2"/>
              <a:buChar char="q"/>
            </a:pPr>
            <a:r>
              <a:rPr lang="it-IT" altLang="it-IT" sz="1800"/>
              <a:t>Filtrazione assoluta (HEPA),</a:t>
            </a:r>
          </a:p>
          <a:p>
            <a:pPr lvl="3" eaLnBrk="1" hangingPunct="1">
              <a:spcAft>
                <a:spcPts val="600"/>
              </a:spcAft>
              <a:buFont typeface="Wingdings" pitchFamily="2" charset="2"/>
              <a:buChar char="q"/>
            </a:pPr>
            <a:r>
              <a:rPr lang="it-IT" altLang="it-IT" sz="1800"/>
              <a:t>Flusso di aria adeguato.</a:t>
            </a:r>
          </a:p>
        </p:txBody>
      </p:sp>
      <p:sp>
        <p:nvSpPr>
          <p:cNvPr id="95236" name="Rectangle 8"/>
          <p:cNvSpPr>
            <a:spLocks noChangeArrowheads="1"/>
          </p:cNvSpPr>
          <p:nvPr/>
        </p:nvSpPr>
        <p:spPr bwMode="auto">
          <a:xfrm>
            <a:off x="322263" y="347663"/>
            <a:ext cx="8420100" cy="1222375"/>
          </a:xfrm>
          <a:prstGeom prst="rect">
            <a:avLst/>
          </a:prstGeom>
          <a:noFill/>
          <a:ln w="9525">
            <a:noFill/>
            <a:miter lim="800000"/>
            <a:headEnd/>
            <a:tailEnd/>
          </a:ln>
        </p:spPr>
        <p:txBody>
          <a:bodyPr anchor="ctr"/>
          <a:lstStyle/>
          <a:p>
            <a:pPr algn="ctr">
              <a:defRPr/>
            </a:pPr>
            <a:r>
              <a:rPr lang="it-IT" sz="2400" b="1" dirty="0">
                <a:solidFill>
                  <a:srgbClr val="000066"/>
                </a:solidFill>
                <a:latin typeface="Arial" pitchFamily="34" charset="0"/>
                <a:ea typeface="+mj-ea"/>
                <a:cs typeface="Arial" pitchFamily="34" charset="0"/>
              </a:rPr>
              <a:t>REQUISITI STRUTTURALI PER AREE IN ESECUZIONE FARMACEUTICA</a:t>
            </a:r>
          </a:p>
        </p:txBody>
      </p:sp>
    </p:spTree>
    <p:extLst>
      <p:ext uri="{BB962C8B-B14F-4D97-AF65-F5344CB8AC3E}">
        <p14:creationId xmlns:p14="http://schemas.microsoft.com/office/powerpoint/2010/main" val="2280333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322263" y="1069975"/>
            <a:ext cx="8420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eaLnBrk="1" hangingPunct="1"/>
            <a:r>
              <a:rPr lang="it-IT" altLang="it-IT" sz="2000">
                <a:solidFill>
                  <a:srgbClr val="003399"/>
                </a:solidFill>
                <a:cs typeface="Tahoma" pitchFamily="34" charset="0"/>
              </a:rPr>
              <a:t>Le scelte progettuali: il layout</a:t>
            </a:r>
          </a:p>
        </p:txBody>
      </p:sp>
      <p:sp>
        <p:nvSpPr>
          <p:cNvPr id="13315" name="Text Box 4"/>
          <p:cNvSpPr txBox="1">
            <a:spLocks noChangeArrowheads="1"/>
          </p:cNvSpPr>
          <p:nvPr/>
        </p:nvSpPr>
        <p:spPr bwMode="auto">
          <a:xfrm>
            <a:off x="265113" y="1679575"/>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2000">
                <a:cs typeface="Tahoma" pitchFamily="34" charset="0"/>
              </a:rPr>
              <a:t>Gli ambienti a contaminazione controllata vengono realizzati secondo un modello “a cipolla”:</a:t>
            </a:r>
          </a:p>
        </p:txBody>
      </p:sp>
      <p:pic>
        <p:nvPicPr>
          <p:cNvPr id="13316" name="Picture 5" descr="Ar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2578100"/>
            <a:ext cx="5410200" cy="39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6"/>
          <p:cNvSpPr txBox="1">
            <a:spLocks noChangeArrowheads="1"/>
          </p:cNvSpPr>
          <p:nvPr/>
        </p:nvSpPr>
        <p:spPr bwMode="auto">
          <a:xfrm>
            <a:off x="6075363" y="2563813"/>
            <a:ext cx="26670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sz="1800">
                <a:cs typeface="Tahoma" pitchFamily="34" charset="0"/>
              </a:rPr>
              <a:t>La filosofia di questo modello, nato per i reparti sterili, può essere applicata vantaggiosamente anche per le fasi più critiche di produzione non sterili, ma che richiedono comunque ambienti “puliti”.</a:t>
            </a:r>
          </a:p>
        </p:txBody>
      </p:sp>
      <p:sp>
        <p:nvSpPr>
          <p:cNvPr id="13318" name="Text Box 7"/>
          <p:cNvSpPr txBox="1">
            <a:spLocks noChangeArrowheads="1"/>
          </p:cNvSpPr>
          <p:nvPr/>
        </p:nvSpPr>
        <p:spPr bwMode="auto">
          <a:xfrm>
            <a:off x="6096000" y="5824538"/>
            <a:ext cx="2667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algn="just" eaLnBrk="0" fontAlgn="base" hangingPunct="0">
              <a:lnSpc>
                <a:spcPct val="90000"/>
              </a:lnSpc>
              <a:spcBef>
                <a:spcPct val="20000"/>
              </a:spcBef>
              <a:spcAft>
                <a:spcPct val="0"/>
              </a:spcAft>
              <a:defRPr sz="1600">
                <a:solidFill>
                  <a:schemeClr val="tx1"/>
                </a:solidFill>
                <a:latin typeface="Tahoma" pitchFamily="34" charset="0"/>
              </a:defRPr>
            </a:lvl6pPr>
            <a:lvl7pPr marL="2971800" indent="-228600" algn="just" eaLnBrk="0" fontAlgn="base" hangingPunct="0">
              <a:lnSpc>
                <a:spcPct val="90000"/>
              </a:lnSpc>
              <a:spcBef>
                <a:spcPct val="20000"/>
              </a:spcBef>
              <a:spcAft>
                <a:spcPct val="0"/>
              </a:spcAft>
              <a:defRPr sz="1600">
                <a:solidFill>
                  <a:schemeClr val="tx1"/>
                </a:solidFill>
                <a:latin typeface="Tahoma" pitchFamily="34" charset="0"/>
              </a:defRPr>
            </a:lvl7pPr>
            <a:lvl8pPr marL="3429000" indent="-228600" algn="just" eaLnBrk="0" fontAlgn="base" hangingPunct="0">
              <a:lnSpc>
                <a:spcPct val="90000"/>
              </a:lnSpc>
              <a:spcBef>
                <a:spcPct val="20000"/>
              </a:spcBef>
              <a:spcAft>
                <a:spcPct val="0"/>
              </a:spcAft>
              <a:defRPr sz="1600">
                <a:solidFill>
                  <a:schemeClr val="tx1"/>
                </a:solidFill>
                <a:latin typeface="Tahoma" pitchFamily="34" charset="0"/>
              </a:defRPr>
            </a:lvl8pPr>
            <a:lvl9pPr marL="3886200" indent="-228600" algn="just" eaLnBrk="0" fontAlgn="base" hangingPunct="0">
              <a:lnSpc>
                <a:spcPct val="90000"/>
              </a:lnSpc>
              <a:spcBef>
                <a:spcPct val="20000"/>
              </a:spcBef>
              <a:spcAft>
                <a:spcPct val="0"/>
              </a:spcAft>
              <a:defRPr sz="1600">
                <a:solidFill>
                  <a:schemeClr val="tx1"/>
                </a:solidFill>
                <a:latin typeface="Tahoma" pitchFamily="34" charset="0"/>
              </a:defRPr>
            </a:lvl9pPr>
          </a:lstStyle>
          <a:p>
            <a:pPr algn="ctr"/>
            <a:r>
              <a:rPr lang="it-IT" altLang="it-IT">
                <a:cs typeface="Tahoma" pitchFamily="34" charset="0"/>
              </a:rPr>
              <a:t>Fonte: ISPE Baseline Volume n.3</a:t>
            </a:r>
          </a:p>
        </p:txBody>
      </p:sp>
      <p:sp>
        <p:nvSpPr>
          <p:cNvPr id="97287" name="Rectangle 8"/>
          <p:cNvSpPr>
            <a:spLocks noChangeArrowheads="1"/>
          </p:cNvSpPr>
          <p:nvPr/>
        </p:nvSpPr>
        <p:spPr bwMode="auto">
          <a:xfrm>
            <a:off x="322263" y="228600"/>
            <a:ext cx="8420100" cy="1222375"/>
          </a:xfrm>
          <a:prstGeom prst="rect">
            <a:avLst/>
          </a:prstGeom>
          <a:noFill/>
          <a:ln w="9525">
            <a:noFill/>
            <a:miter lim="800000"/>
            <a:headEnd/>
            <a:tailEnd/>
          </a:ln>
        </p:spPr>
        <p:txBody>
          <a:bodyPr anchor="ctr"/>
          <a:lstStyle/>
          <a:p>
            <a:pPr algn="ctr">
              <a:defRPr/>
            </a:pPr>
            <a:r>
              <a:rPr lang="it-IT" sz="2400" b="1" dirty="0">
                <a:solidFill>
                  <a:srgbClr val="000066"/>
                </a:solidFill>
                <a:latin typeface="Arial" pitchFamily="34" charset="0"/>
                <a:ea typeface="+mj-ea"/>
                <a:cs typeface="Arial" pitchFamily="34" charset="0"/>
              </a:rPr>
              <a:t>REQUISITI STRUTTURALI PER AREE A CONTAMINAZIONE CONTROLLATA</a:t>
            </a:r>
          </a:p>
        </p:txBody>
      </p:sp>
    </p:spTree>
    <p:extLst>
      <p:ext uri="{BB962C8B-B14F-4D97-AF65-F5344CB8AC3E}">
        <p14:creationId xmlns:p14="http://schemas.microsoft.com/office/powerpoint/2010/main" val="2817309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3702" t="5711" r="6178" b="4745"/>
          <a:stretch>
            <a:fillRect/>
          </a:stretch>
        </p:blipFill>
        <p:spPr bwMode="auto">
          <a:xfrm rot="5400000">
            <a:off x="1727994" y="584994"/>
            <a:ext cx="5256212" cy="676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HPIM00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052513"/>
            <a:ext cx="1584325"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PIM00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3238" y="1268413"/>
            <a:ext cx="1535112"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PIM00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0863" y="4418013"/>
            <a:ext cx="1487487"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8"/>
          <p:cNvSpPr>
            <a:spLocks noChangeArrowheads="1"/>
          </p:cNvSpPr>
          <p:nvPr/>
        </p:nvSpPr>
        <p:spPr bwMode="auto">
          <a:xfrm>
            <a:off x="322263" y="228600"/>
            <a:ext cx="8420100" cy="1222375"/>
          </a:xfrm>
          <a:prstGeom prst="rect">
            <a:avLst/>
          </a:prstGeom>
          <a:noFill/>
          <a:ln w="9525">
            <a:noFill/>
            <a:miter lim="800000"/>
            <a:headEnd/>
            <a:tailEnd/>
          </a:ln>
        </p:spPr>
        <p:txBody>
          <a:bodyPr anchor="ctr"/>
          <a:lstStyle/>
          <a:p>
            <a:pPr algn="ctr">
              <a:defRPr/>
            </a:pPr>
            <a:r>
              <a:rPr lang="it-IT" sz="2400" b="1" dirty="0" smtClean="0">
                <a:solidFill>
                  <a:srgbClr val="000066"/>
                </a:solidFill>
                <a:latin typeface="Arial" pitchFamily="34" charset="0"/>
                <a:ea typeface="+mj-ea"/>
                <a:cs typeface="Arial" pitchFamily="34" charset="0"/>
              </a:rPr>
              <a:t>MODELLO ‘A CIPOLLA’ DI UN AMBIENTE A CONTAMINAZIONE </a:t>
            </a:r>
            <a:r>
              <a:rPr lang="it-IT" sz="2400" b="1" dirty="0">
                <a:solidFill>
                  <a:srgbClr val="000066"/>
                </a:solidFill>
                <a:latin typeface="Arial" pitchFamily="34" charset="0"/>
                <a:ea typeface="+mj-ea"/>
                <a:cs typeface="Arial" pitchFamily="34" charset="0"/>
              </a:rPr>
              <a:t>CONTROLLATA</a:t>
            </a:r>
          </a:p>
        </p:txBody>
      </p:sp>
    </p:spTree>
    <p:extLst>
      <p:ext uri="{BB962C8B-B14F-4D97-AF65-F5344CB8AC3E}">
        <p14:creationId xmlns:p14="http://schemas.microsoft.com/office/powerpoint/2010/main" val="1306862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p:cNvSpPr>
            <a:spLocks noChangeArrowheads="1"/>
          </p:cNvSpPr>
          <p:nvPr/>
        </p:nvSpPr>
        <p:spPr bwMode="auto">
          <a:xfrm>
            <a:off x="322263" y="228600"/>
            <a:ext cx="8420100" cy="1222375"/>
          </a:xfrm>
          <a:prstGeom prst="rect">
            <a:avLst/>
          </a:prstGeom>
          <a:noFill/>
          <a:ln w="9525">
            <a:noFill/>
            <a:miter lim="800000"/>
            <a:headEnd/>
            <a:tailEnd/>
          </a:ln>
        </p:spPr>
        <p:txBody>
          <a:bodyPr anchor="ctr"/>
          <a:lstStyle/>
          <a:p>
            <a:pPr algn="ctr">
              <a:defRPr/>
            </a:pPr>
            <a:r>
              <a:rPr lang="it-IT" sz="2400" b="1" dirty="0" smtClean="0">
                <a:solidFill>
                  <a:srgbClr val="000066"/>
                </a:solidFill>
                <a:latin typeface="Arial" pitchFamily="34" charset="0"/>
                <a:ea typeface="+mj-ea"/>
                <a:cs typeface="Arial" pitchFamily="34" charset="0"/>
              </a:rPr>
              <a:t>LA CONTAMINAZIONE – IL PERSONALE</a:t>
            </a:r>
            <a:endParaRPr lang="it-IT" sz="2400" b="1" dirty="0">
              <a:solidFill>
                <a:srgbClr val="000066"/>
              </a:solidFill>
              <a:latin typeface="Arial" pitchFamily="34" charset="0"/>
              <a:ea typeface="+mj-ea"/>
              <a:cs typeface="Arial" pitchFamily="34" charset="0"/>
            </a:endParaRPr>
          </a:p>
        </p:txBody>
      </p:sp>
      <p:grpSp>
        <p:nvGrpSpPr>
          <p:cNvPr id="8" name="Group 2"/>
          <p:cNvGrpSpPr>
            <a:grpSpLocks/>
          </p:cNvGrpSpPr>
          <p:nvPr/>
        </p:nvGrpSpPr>
        <p:grpSpPr bwMode="auto">
          <a:xfrm>
            <a:off x="1476375" y="3690938"/>
            <a:ext cx="6081713" cy="2474912"/>
            <a:chOff x="468" y="1321"/>
            <a:chExt cx="4486" cy="2502"/>
          </a:xfrm>
        </p:grpSpPr>
        <p:sp>
          <p:nvSpPr>
            <p:cNvPr id="9" name="Rectangle 3"/>
            <p:cNvSpPr>
              <a:spLocks noChangeArrowheads="1"/>
            </p:cNvSpPr>
            <p:nvPr/>
          </p:nvSpPr>
          <p:spPr bwMode="auto">
            <a:xfrm>
              <a:off x="4305" y="1321"/>
              <a:ext cx="17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1" name="Rectangle 4"/>
            <p:cNvSpPr>
              <a:spLocks noChangeArrowheads="1"/>
            </p:cNvSpPr>
            <p:nvPr/>
          </p:nvSpPr>
          <p:spPr bwMode="auto">
            <a:xfrm>
              <a:off x="675" y="2334"/>
              <a:ext cx="62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100.000</a:t>
              </a:r>
            </a:p>
          </p:txBody>
        </p:sp>
        <p:sp>
          <p:nvSpPr>
            <p:cNvPr id="12" name="Rectangle 5"/>
            <p:cNvSpPr>
              <a:spLocks noChangeArrowheads="1"/>
            </p:cNvSpPr>
            <p:nvPr/>
          </p:nvSpPr>
          <p:spPr bwMode="auto">
            <a:xfrm>
              <a:off x="1690" y="2350"/>
              <a:ext cx="62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500.000</a:t>
              </a:r>
            </a:p>
          </p:txBody>
        </p:sp>
        <p:sp>
          <p:nvSpPr>
            <p:cNvPr id="13" name="Rectangle 6"/>
            <p:cNvSpPr>
              <a:spLocks noChangeArrowheads="1"/>
            </p:cNvSpPr>
            <p:nvPr/>
          </p:nvSpPr>
          <p:spPr bwMode="auto">
            <a:xfrm>
              <a:off x="2803" y="2363"/>
              <a:ext cx="735"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1.000.000</a:t>
              </a:r>
            </a:p>
          </p:txBody>
        </p:sp>
        <p:sp>
          <p:nvSpPr>
            <p:cNvPr id="14" name="Rectangle 7"/>
            <p:cNvSpPr>
              <a:spLocks noChangeArrowheads="1"/>
            </p:cNvSpPr>
            <p:nvPr/>
          </p:nvSpPr>
          <p:spPr bwMode="auto">
            <a:xfrm>
              <a:off x="3945" y="2334"/>
              <a:ext cx="735"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2.500.000</a:t>
              </a:r>
            </a:p>
          </p:txBody>
        </p:sp>
        <p:sp>
          <p:nvSpPr>
            <p:cNvPr id="15" name="Rectangle 8"/>
            <p:cNvSpPr>
              <a:spLocks noChangeArrowheads="1"/>
            </p:cNvSpPr>
            <p:nvPr/>
          </p:nvSpPr>
          <p:spPr bwMode="auto">
            <a:xfrm>
              <a:off x="618" y="3483"/>
              <a:ext cx="735"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5.000.000</a:t>
              </a:r>
            </a:p>
          </p:txBody>
        </p:sp>
        <p:sp>
          <p:nvSpPr>
            <p:cNvPr id="16" name="Rectangle 9"/>
            <p:cNvSpPr>
              <a:spLocks noChangeArrowheads="1"/>
            </p:cNvSpPr>
            <p:nvPr/>
          </p:nvSpPr>
          <p:spPr bwMode="auto">
            <a:xfrm>
              <a:off x="1642" y="3463"/>
              <a:ext cx="736"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7.500.000</a:t>
              </a:r>
            </a:p>
          </p:txBody>
        </p:sp>
        <p:sp>
          <p:nvSpPr>
            <p:cNvPr id="17" name="Rectangle 10"/>
            <p:cNvSpPr>
              <a:spLocks noChangeArrowheads="1"/>
            </p:cNvSpPr>
            <p:nvPr/>
          </p:nvSpPr>
          <p:spPr bwMode="auto">
            <a:xfrm>
              <a:off x="2768" y="3463"/>
              <a:ext cx="810"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10.000.000</a:t>
              </a:r>
            </a:p>
          </p:txBody>
        </p:sp>
        <p:sp>
          <p:nvSpPr>
            <p:cNvPr id="18" name="Rectangle 11"/>
            <p:cNvSpPr>
              <a:spLocks noChangeArrowheads="1"/>
            </p:cNvSpPr>
            <p:nvPr/>
          </p:nvSpPr>
          <p:spPr bwMode="auto">
            <a:xfrm>
              <a:off x="3894" y="3451"/>
              <a:ext cx="100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15/30.000.000</a:t>
              </a:r>
            </a:p>
          </p:txBody>
        </p:sp>
        <p:grpSp>
          <p:nvGrpSpPr>
            <p:cNvPr id="19" name="Group 12"/>
            <p:cNvGrpSpPr>
              <a:grpSpLocks/>
            </p:cNvGrpSpPr>
            <p:nvPr/>
          </p:nvGrpSpPr>
          <p:grpSpPr bwMode="auto">
            <a:xfrm>
              <a:off x="1979" y="1570"/>
              <a:ext cx="219" cy="747"/>
              <a:chOff x="2144" y="1570"/>
              <a:chExt cx="237" cy="747"/>
            </a:xfrm>
          </p:grpSpPr>
          <p:sp>
            <p:nvSpPr>
              <p:cNvPr id="582" name="Freeform 13"/>
              <p:cNvSpPr>
                <a:spLocks/>
              </p:cNvSpPr>
              <p:nvPr/>
            </p:nvSpPr>
            <p:spPr bwMode="auto">
              <a:xfrm>
                <a:off x="2167" y="1676"/>
                <a:ext cx="69" cy="46"/>
              </a:xfrm>
              <a:custGeom>
                <a:avLst/>
                <a:gdLst>
                  <a:gd name="T0" fmla="*/ 68 w 69"/>
                  <a:gd name="T1" fmla="*/ 39 h 46"/>
                  <a:gd name="T2" fmla="*/ 54 w 69"/>
                  <a:gd name="T3" fmla="*/ 25 h 46"/>
                  <a:gd name="T4" fmla="*/ 44 w 69"/>
                  <a:gd name="T5" fmla="*/ 19 h 46"/>
                  <a:gd name="T6" fmla="*/ 41 w 69"/>
                  <a:gd name="T7" fmla="*/ 19 h 46"/>
                  <a:gd name="T8" fmla="*/ 32 w 69"/>
                  <a:gd name="T9" fmla="*/ 32 h 46"/>
                  <a:gd name="T10" fmla="*/ 23 w 69"/>
                  <a:gd name="T11" fmla="*/ 44 h 46"/>
                  <a:gd name="T12" fmla="*/ 12 w 69"/>
                  <a:gd name="T13" fmla="*/ 45 h 46"/>
                  <a:gd name="T14" fmla="*/ 5 w 69"/>
                  <a:gd name="T15" fmla="*/ 35 h 46"/>
                  <a:gd name="T16" fmla="*/ 1 w 69"/>
                  <a:gd name="T17" fmla="*/ 18 h 46"/>
                  <a:gd name="T18" fmla="*/ 0 w 69"/>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46"/>
                  <a:gd name="T32" fmla="*/ 69 w 69"/>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46">
                    <a:moveTo>
                      <a:pt x="68" y="39"/>
                    </a:moveTo>
                    <a:lnTo>
                      <a:pt x="54" y="25"/>
                    </a:lnTo>
                    <a:lnTo>
                      <a:pt x="44" y="19"/>
                    </a:lnTo>
                    <a:lnTo>
                      <a:pt x="41" y="19"/>
                    </a:lnTo>
                    <a:lnTo>
                      <a:pt x="32" y="32"/>
                    </a:lnTo>
                    <a:lnTo>
                      <a:pt x="23" y="44"/>
                    </a:lnTo>
                    <a:lnTo>
                      <a:pt x="12" y="45"/>
                    </a:lnTo>
                    <a:lnTo>
                      <a:pt x="5" y="35"/>
                    </a:lnTo>
                    <a:lnTo>
                      <a:pt x="1" y="18"/>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83" name="Freeform 14"/>
              <p:cNvSpPr>
                <a:spLocks/>
              </p:cNvSpPr>
              <p:nvPr/>
            </p:nvSpPr>
            <p:spPr bwMode="auto">
              <a:xfrm>
                <a:off x="2157" y="1595"/>
                <a:ext cx="31" cy="82"/>
              </a:xfrm>
              <a:custGeom>
                <a:avLst/>
                <a:gdLst>
                  <a:gd name="T0" fmla="*/ 21 w 31"/>
                  <a:gd name="T1" fmla="*/ 76 h 82"/>
                  <a:gd name="T2" fmla="*/ 23 w 31"/>
                  <a:gd name="T3" fmla="*/ 81 h 82"/>
                  <a:gd name="T4" fmla="*/ 9 w 31"/>
                  <a:gd name="T5" fmla="*/ 81 h 82"/>
                  <a:gd name="T6" fmla="*/ 0 w 31"/>
                  <a:gd name="T7" fmla="*/ 78 h 82"/>
                  <a:gd name="T8" fmla="*/ 2 w 31"/>
                  <a:gd name="T9" fmla="*/ 71 h 82"/>
                  <a:gd name="T10" fmla="*/ 12 w 31"/>
                  <a:gd name="T11" fmla="*/ 50 h 82"/>
                  <a:gd name="T12" fmla="*/ 9 w 31"/>
                  <a:gd name="T13" fmla="*/ 43 h 82"/>
                  <a:gd name="T14" fmla="*/ 3 w 31"/>
                  <a:gd name="T15" fmla="*/ 36 h 82"/>
                  <a:gd name="T16" fmla="*/ 8 w 31"/>
                  <a:gd name="T17" fmla="*/ 25 h 82"/>
                  <a:gd name="T18" fmla="*/ 11 w 31"/>
                  <a:gd name="T19" fmla="*/ 13 h 82"/>
                  <a:gd name="T20" fmla="*/ 18 w 31"/>
                  <a:gd name="T21" fmla="*/ 4 h 82"/>
                  <a:gd name="T22" fmla="*/ 30 w 31"/>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82"/>
                  <a:gd name="T38" fmla="*/ 31 w 31"/>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82">
                    <a:moveTo>
                      <a:pt x="21" y="76"/>
                    </a:moveTo>
                    <a:lnTo>
                      <a:pt x="23" y="81"/>
                    </a:lnTo>
                    <a:lnTo>
                      <a:pt x="9" y="81"/>
                    </a:lnTo>
                    <a:lnTo>
                      <a:pt x="0" y="78"/>
                    </a:lnTo>
                    <a:lnTo>
                      <a:pt x="2" y="71"/>
                    </a:lnTo>
                    <a:lnTo>
                      <a:pt x="12" y="50"/>
                    </a:lnTo>
                    <a:lnTo>
                      <a:pt x="9" y="43"/>
                    </a:lnTo>
                    <a:lnTo>
                      <a:pt x="3" y="36"/>
                    </a:lnTo>
                    <a:lnTo>
                      <a:pt x="8" y="25"/>
                    </a:lnTo>
                    <a:lnTo>
                      <a:pt x="11" y="13"/>
                    </a:lnTo>
                    <a:lnTo>
                      <a:pt x="18" y="4"/>
                    </a:lnTo>
                    <a:lnTo>
                      <a:pt x="3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84" name="Freeform 15"/>
              <p:cNvSpPr>
                <a:spLocks/>
              </p:cNvSpPr>
              <p:nvPr/>
            </p:nvSpPr>
            <p:spPr bwMode="auto">
              <a:xfrm>
                <a:off x="2172" y="1570"/>
                <a:ext cx="87" cy="50"/>
              </a:xfrm>
              <a:custGeom>
                <a:avLst/>
                <a:gdLst>
                  <a:gd name="T0" fmla="*/ 0 w 87"/>
                  <a:gd name="T1" fmla="*/ 32 h 50"/>
                  <a:gd name="T2" fmla="*/ 0 w 87"/>
                  <a:gd name="T3" fmla="*/ 24 h 50"/>
                  <a:gd name="T4" fmla="*/ 4 w 87"/>
                  <a:gd name="T5" fmla="*/ 18 h 50"/>
                  <a:gd name="T6" fmla="*/ 7 w 87"/>
                  <a:gd name="T7" fmla="*/ 10 h 50"/>
                  <a:gd name="T8" fmla="*/ 16 w 87"/>
                  <a:gd name="T9" fmla="*/ 2 h 50"/>
                  <a:gd name="T10" fmla="*/ 25 w 87"/>
                  <a:gd name="T11" fmla="*/ 5 h 50"/>
                  <a:gd name="T12" fmla="*/ 32 w 87"/>
                  <a:gd name="T13" fmla="*/ 0 h 50"/>
                  <a:gd name="T14" fmla="*/ 41 w 87"/>
                  <a:gd name="T15" fmla="*/ 6 h 50"/>
                  <a:gd name="T16" fmla="*/ 47 w 87"/>
                  <a:gd name="T17" fmla="*/ 16 h 50"/>
                  <a:gd name="T18" fmla="*/ 54 w 87"/>
                  <a:gd name="T19" fmla="*/ 22 h 50"/>
                  <a:gd name="T20" fmla="*/ 70 w 87"/>
                  <a:gd name="T21" fmla="*/ 24 h 50"/>
                  <a:gd name="T22" fmla="*/ 79 w 87"/>
                  <a:gd name="T23" fmla="*/ 31 h 50"/>
                  <a:gd name="T24" fmla="*/ 84 w 87"/>
                  <a:gd name="T25" fmla="*/ 38 h 50"/>
                  <a:gd name="T26" fmla="*/ 86 w 87"/>
                  <a:gd name="T27" fmla="*/ 49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
                  <a:gd name="T43" fmla="*/ 0 h 50"/>
                  <a:gd name="T44" fmla="*/ 87 w 87"/>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 h="50">
                    <a:moveTo>
                      <a:pt x="0" y="32"/>
                    </a:moveTo>
                    <a:lnTo>
                      <a:pt x="0" y="24"/>
                    </a:lnTo>
                    <a:lnTo>
                      <a:pt x="4" y="18"/>
                    </a:lnTo>
                    <a:lnTo>
                      <a:pt x="7" y="10"/>
                    </a:lnTo>
                    <a:lnTo>
                      <a:pt x="16" y="2"/>
                    </a:lnTo>
                    <a:lnTo>
                      <a:pt x="25" y="5"/>
                    </a:lnTo>
                    <a:lnTo>
                      <a:pt x="32" y="0"/>
                    </a:lnTo>
                    <a:lnTo>
                      <a:pt x="41" y="6"/>
                    </a:lnTo>
                    <a:lnTo>
                      <a:pt x="47" y="16"/>
                    </a:lnTo>
                    <a:lnTo>
                      <a:pt x="54" y="22"/>
                    </a:lnTo>
                    <a:lnTo>
                      <a:pt x="70" y="24"/>
                    </a:lnTo>
                    <a:lnTo>
                      <a:pt x="79" y="31"/>
                    </a:lnTo>
                    <a:lnTo>
                      <a:pt x="84" y="38"/>
                    </a:lnTo>
                    <a:lnTo>
                      <a:pt x="86" y="49"/>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85" name="Freeform 16"/>
              <p:cNvSpPr>
                <a:spLocks/>
              </p:cNvSpPr>
              <p:nvPr/>
            </p:nvSpPr>
            <p:spPr bwMode="auto">
              <a:xfrm>
                <a:off x="2249" y="1609"/>
                <a:ext cx="24" cy="49"/>
              </a:xfrm>
              <a:custGeom>
                <a:avLst/>
                <a:gdLst>
                  <a:gd name="T0" fmla="*/ 3 w 24"/>
                  <a:gd name="T1" fmla="*/ 0 h 49"/>
                  <a:gd name="T2" fmla="*/ 7 w 24"/>
                  <a:gd name="T3" fmla="*/ 7 h 49"/>
                  <a:gd name="T4" fmla="*/ 21 w 24"/>
                  <a:gd name="T5" fmla="*/ 22 h 49"/>
                  <a:gd name="T6" fmla="*/ 23 w 24"/>
                  <a:gd name="T7" fmla="*/ 32 h 49"/>
                  <a:gd name="T8" fmla="*/ 12 w 24"/>
                  <a:gd name="T9" fmla="*/ 41 h 49"/>
                  <a:gd name="T10" fmla="*/ 6 w 24"/>
                  <a:gd name="T11" fmla="*/ 48 h 49"/>
                  <a:gd name="T12" fmla="*/ 0 w 24"/>
                  <a:gd name="T13" fmla="*/ 48 h 49"/>
                  <a:gd name="T14" fmla="*/ 0 60000 65536"/>
                  <a:gd name="T15" fmla="*/ 0 60000 65536"/>
                  <a:gd name="T16" fmla="*/ 0 60000 65536"/>
                  <a:gd name="T17" fmla="*/ 0 60000 65536"/>
                  <a:gd name="T18" fmla="*/ 0 60000 65536"/>
                  <a:gd name="T19" fmla="*/ 0 60000 65536"/>
                  <a:gd name="T20" fmla="*/ 0 60000 65536"/>
                  <a:gd name="T21" fmla="*/ 0 w 24"/>
                  <a:gd name="T22" fmla="*/ 0 h 49"/>
                  <a:gd name="T23" fmla="*/ 24 w 2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49">
                    <a:moveTo>
                      <a:pt x="3" y="0"/>
                    </a:moveTo>
                    <a:lnTo>
                      <a:pt x="7" y="7"/>
                    </a:lnTo>
                    <a:lnTo>
                      <a:pt x="21" y="22"/>
                    </a:lnTo>
                    <a:lnTo>
                      <a:pt x="23" y="32"/>
                    </a:lnTo>
                    <a:lnTo>
                      <a:pt x="12" y="41"/>
                    </a:lnTo>
                    <a:lnTo>
                      <a:pt x="6" y="48"/>
                    </a:lnTo>
                    <a:lnTo>
                      <a:pt x="0" y="48"/>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86" name="Freeform 17"/>
              <p:cNvSpPr>
                <a:spLocks/>
              </p:cNvSpPr>
              <p:nvPr/>
            </p:nvSpPr>
            <p:spPr bwMode="auto">
              <a:xfrm>
                <a:off x="2227" y="1669"/>
                <a:ext cx="24" cy="21"/>
              </a:xfrm>
              <a:custGeom>
                <a:avLst/>
                <a:gdLst>
                  <a:gd name="T0" fmla="*/ 0 w 24"/>
                  <a:gd name="T1" fmla="*/ 0 h 21"/>
                  <a:gd name="T2" fmla="*/ 5 w 24"/>
                  <a:gd name="T3" fmla="*/ 7 h 21"/>
                  <a:gd name="T4" fmla="*/ 10 w 24"/>
                  <a:gd name="T5" fmla="*/ 14 h 21"/>
                  <a:gd name="T6" fmla="*/ 23 w 24"/>
                  <a:gd name="T7" fmla="*/ 20 h 21"/>
                  <a:gd name="T8" fmla="*/ 0 60000 65536"/>
                  <a:gd name="T9" fmla="*/ 0 60000 65536"/>
                  <a:gd name="T10" fmla="*/ 0 60000 65536"/>
                  <a:gd name="T11" fmla="*/ 0 60000 65536"/>
                  <a:gd name="T12" fmla="*/ 0 w 24"/>
                  <a:gd name="T13" fmla="*/ 0 h 21"/>
                  <a:gd name="T14" fmla="*/ 24 w 24"/>
                  <a:gd name="T15" fmla="*/ 21 h 21"/>
                </a:gdLst>
                <a:ahLst/>
                <a:cxnLst>
                  <a:cxn ang="T8">
                    <a:pos x="T0" y="T1"/>
                  </a:cxn>
                  <a:cxn ang="T9">
                    <a:pos x="T2" y="T3"/>
                  </a:cxn>
                  <a:cxn ang="T10">
                    <a:pos x="T4" y="T5"/>
                  </a:cxn>
                  <a:cxn ang="T11">
                    <a:pos x="T6" y="T7"/>
                  </a:cxn>
                </a:cxnLst>
                <a:rect l="T12" t="T13" r="T14" b="T15"/>
                <a:pathLst>
                  <a:path w="24" h="21">
                    <a:moveTo>
                      <a:pt x="0" y="0"/>
                    </a:moveTo>
                    <a:lnTo>
                      <a:pt x="5" y="7"/>
                    </a:lnTo>
                    <a:lnTo>
                      <a:pt x="10" y="14"/>
                    </a:lnTo>
                    <a:lnTo>
                      <a:pt x="23" y="2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87" name="Freeform 18"/>
              <p:cNvSpPr>
                <a:spLocks/>
              </p:cNvSpPr>
              <p:nvPr/>
            </p:nvSpPr>
            <p:spPr bwMode="auto">
              <a:xfrm>
                <a:off x="2167" y="1617"/>
                <a:ext cx="24" cy="17"/>
              </a:xfrm>
              <a:custGeom>
                <a:avLst/>
                <a:gdLst>
                  <a:gd name="T0" fmla="*/ 23 w 24"/>
                  <a:gd name="T1" fmla="*/ 16 h 17"/>
                  <a:gd name="T2" fmla="*/ 6 w 24"/>
                  <a:gd name="T3" fmla="*/ 1 h 17"/>
                  <a:gd name="T4" fmla="*/ 0 w 24"/>
                  <a:gd name="T5" fmla="*/ 0 h 17"/>
                  <a:gd name="T6" fmla="*/ 0 60000 65536"/>
                  <a:gd name="T7" fmla="*/ 0 60000 65536"/>
                  <a:gd name="T8" fmla="*/ 0 60000 65536"/>
                  <a:gd name="T9" fmla="*/ 0 w 24"/>
                  <a:gd name="T10" fmla="*/ 0 h 17"/>
                  <a:gd name="T11" fmla="*/ 24 w 24"/>
                  <a:gd name="T12" fmla="*/ 17 h 17"/>
                </a:gdLst>
                <a:ahLst/>
                <a:cxnLst>
                  <a:cxn ang="T6">
                    <a:pos x="T0" y="T1"/>
                  </a:cxn>
                  <a:cxn ang="T7">
                    <a:pos x="T2" y="T3"/>
                  </a:cxn>
                  <a:cxn ang="T8">
                    <a:pos x="T4" y="T5"/>
                  </a:cxn>
                </a:cxnLst>
                <a:rect l="T9" t="T10" r="T11" b="T12"/>
                <a:pathLst>
                  <a:path w="24" h="17">
                    <a:moveTo>
                      <a:pt x="23" y="16"/>
                    </a:moveTo>
                    <a:lnTo>
                      <a:pt x="6" y="1"/>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88" name="Freeform 19"/>
              <p:cNvSpPr>
                <a:spLocks/>
              </p:cNvSpPr>
              <p:nvPr/>
            </p:nvSpPr>
            <p:spPr bwMode="auto">
              <a:xfrm>
                <a:off x="2180" y="1621"/>
                <a:ext cx="24" cy="17"/>
              </a:xfrm>
              <a:custGeom>
                <a:avLst/>
                <a:gdLst>
                  <a:gd name="T0" fmla="*/ 0 w 24"/>
                  <a:gd name="T1" fmla="*/ 5 h 17"/>
                  <a:gd name="T2" fmla="*/ 2 w 24"/>
                  <a:gd name="T3" fmla="*/ 0 h 17"/>
                  <a:gd name="T4" fmla="*/ 8 w 24"/>
                  <a:gd name="T5" fmla="*/ 1 h 17"/>
                  <a:gd name="T6" fmla="*/ 23 w 24"/>
                  <a:gd name="T7" fmla="*/ 16 h 17"/>
                  <a:gd name="T8" fmla="*/ 0 60000 65536"/>
                  <a:gd name="T9" fmla="*/ 0 60000 65536"/>
                  <a:gd name="T10" fmla="*/ 0 60000 65536"/>
                  <a:gd name="T11" fmla="*/ 0 60000 65536"/>
                  <a:gd name="T12" fmla="*/ 0 w 24"/>
                  <a:gd name="T13" fmla="*/ 0 h 17"/>
                  <a:gd name="T14" fmla="*/ 24 w 24"/>
                  <a:gd name="T15" fmla="*/ 17 h 17"/>
                </a:gdLst>
                <a:ahLst/>
                <a:cxnLst>
                  <a:cxn ang="T8">
                    <a:pos x="T0" y="T1"/>
                  </a:cxn>
                  <a:cxn ang="T9">
                    <a:pos x="T2" y="T3"/>
                  </a:cxn>
                  <a:cxn ang="T10">
                    <a:pos x="T4" y="T5"/>
                  </a:cxn>
                  <a:cxn ang="T11">
                    <a:pos x="T6" y="T7"/>
                  </a:cxn>
                </a:cxnLst>
                <a:rect l="T12" t="T13" r="T14" b="T15"/>
                <a:pathLst>
                  <a:path w="24" h="17">
                    <a:moveTo>
                      <a:pt x="0" y="5"/>
                    </a:moveTo>
                    <a:lnTo>
                      <a:pt x="2" y="0"/>
                    </a:lnTo>
                    <a:lnTo>
                      <a:pt x="8" y="1"/>
                    </a:lnTo>
                    <a:lnTo>
                      <a:pt x="23"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89" name="Freeform 20"/>
              <p:cNvSpPr>
                <a:spLocks/>
              </p:cNvSpPr>
              <p:nvPr/>
            </p:nvSpPr>
            <p:spPr bwMode="auto">
              <a:xfrm>
                <a:off x="2172" y="1639"/>
                <a:ext cx="25" cy="17"/>
              </a:xfrm>
              <a:custGeom>
                <a:avLst/>
                <a:gdLst>
                  <a:gd name="T0" fmla="*/ 10 w 25"/>
                  <a:gd name="T1" fmla="*/ 0 h 17"/>
                  <a:gd name="T2" fmla="*/ 4 w 25"/>
                  <a:gd name="T3" fmla="*/ 6 h 17"/>
                  <a:gd name="T4" fmla="*/ 0 w 25"/>
                  <a:gd name="T5" fmla="*/ 12 h 17"/>
                  <a:gd name="T6" fmla="*/ 24 w 25"/>
                  <a:gd name="T7" fmla="*/ 16 h 17"/>
                  <a:gd name="T8" fmla="*/ 0 60000 65536"/>
                  <a:gd name="T9" fmla="*/ 0 60000 65536"/>
                  <a:gd name="T10" fmla="*/ 0 60000 65536"/>
                  <a:gd name="T11" fmla="*/ 0 60000 65536"/>
                  <a:gd name="T12" fmla="*/ 0 w 25"/>
                  <a:gd name="T13" fmla="*/ 0 h 17"/>
                  <a:gd name="T14" fmla="*/ 25 w 25"/>
                  <a:gd name="T15" fmla="*/ 17 h 17"/>
                </a:gdLst>
                <a:ahLst/>
                <a:cxnLst>
                  <a:cxn ang="T8">
                    <a:pos x="T0" y="T1"/>
                  </a:cxn>
                  <a:cxn ang="T9">
                    <a:pos x="T2" y="T3"/>
                  </a:cxn>
                  <a:cxn ang="T10">
                    <a:pos x="T4" y="T5"/>
                  </a:cxn>
                  <a:cxn ang="T11">
                    <a:pos x="T6" y="T7"/>
                  </a:cxn>
                </a:cxnLst>
                <a:rect l="T12" t="T13" r="T14" b="T15"/>
                <a:pathLst>
                  <a:path w="25" h="17">
                    <a:moveTo>
                      <a:pt x="10" y="0"/>
                    </a:moveTo>
                    <a:lnTo>
                      <a:pt x="4" y="6"/>
                    </a:lnTo>
                    <a:lnTo>
                      <a:pt x="0" y="12"/>
                    </a:lnTo>
                    <a:lnTo>
                      <a:pt x="24"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90" name="Freeform 21"/>
              <p:cNvSpPr>
                <a:spLocks/>
              </p:cNvSpPr>
              <p:nvPr/>
            </p:nvSpPr>
            <p:spPr bwMode="auto">
              <a:xfrm>
                <a:off x="2161" y="1641"/>
                <a:ext cx="24" cy="17"/>
              </a:xfrm>
              <a:custGeom>
                <a:avLst/>
                <a:gdLst>
                  <a:gd name="T0" fmla="*/ 7 w 24"/>
                  <a:gd name="T1" fmla="*/ 0 h 17"/>
                  <a:gd name="T2" fmla="*/ 0 w 24"/>
                  <a:gd name="T3" fmla="*/ 16 h 17"/>
                  <a:gd name="T4" fmla="*/ 23 w 24"/>
                  <a:gd name="T5" fmla="*/ 16 h 17"/>
                  <a:gd name="T6" fmla="*/ 0 60000 65536"/>
                  <a:gd name="T7" fmla="*/ 0 60000 65536"/>
                  <a:gd name="T8" fmla="*/ 0 60000 65536"/>
                  <a:gd name="T9" fmla="*/ 0 w 24"/>
                  <a:gd name="T10" fmla="*/ 0 h 17"/>
                  <a:gd name="T11" fmla="*/ 24 w 24"/>
                  <a:gd name="T12" fmla="*/ 17 h 17"/>
                </a:gdLst>
                <a:ahLst/>
                <a:cxnLst>
                  <a:cxn ang="T6">
                    <a:pos x="T0" y="T1"/>
                  </a:cxn>
                  <a:cxn ang="T7">
                    <a:pos x="T2" y="T3"/>
                  </a:cxn>
                  <a:cxn ang="T8">
                    <a:pos x="T4" y="T5"/>
                  </a:cxn>
                </a:cxnLst>
                <a:rect l="T9" t="T10" r="T11" b="T12"/>
                <a:pathLst>
                  <a:path w="24" h="17">
                    <a:moveTo>
                      <a:pt x="7" y="0"/>
                    </a:moveTo>
                    <a:lnTo>
                      <a:pt x="0" y="16"/>
                    </a:lnTo>
                    <a:lnTo>
                      <a:pt x="23"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91" name="Line 22"/>
              <p:cNvSpPr>
                <a:spLocks noChangeShapeType="1"/>
              </p:cNvSpPr>
              <p:nvPr/>
            </p:nvSpPr>
            <p:spPr bwMode="auto">
              <a:xfrm>
                <a:off x="2167" y="1688"/>
                <a:ext cx="10" cy="14"/>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592" name="Freeform 23"/>
              <p:cNvSpPr>
                <a:spLocks/>
              </p:cNvSpPr>
              <p:nvPr/>
            </p:nvSpPr>
            <p:spPr bwMode="auto">
              <a:xfrm>
                <a:off x="2233" y="1669"/>
                <a:ext cx="34" cy="84"/>
              </a:xfrm>
              <a:custGeom>
                <a:avLst/>
                <a:gdLst>
                  <a:gd name="T0" fmla="*/ 0 w 34"/>
                  <a:gd name="T1" fmla="*/ 14 h 84"/>
                  <a:gd name="T2" fmla="*/ 3 w 34"/>
                  <a:gd name="T3" fmla="*/ 6 h 84"/>
                  <a:gd name="T4" fmla="*/ 7 w 34"/>
                  <a:gd name="T5" fmla="*/ 0 h 84"/>
                  <a:gd name="T6" fmla="*/ 25 w 34"/>
                  <a:gd name="T7" fmla="*/ 14 h 84"/>
                  <a:gd name="T8" fmla="*/ 21 w 34"/>
                  <a:gd name="T9" fmla="*/ 24 h 84"/>
                  <a:gd name="T10" fmla="*/ 21 w 34"/>
                  <a:gd name="T11" fmla="*/ 44 h 84"/>
                  <a:gd name="T12" fmla="*/ 25 w 34"/>
                  <a:gd name="T13" fmla="*/ 64 h 84"/>
                  <a:gd name="T14" fmla="*/ 33 w 34"/>
                  <a:gd name="T15" fmla="*/ 83 h 84"/>
                  <a:gd name="T16" fmla="*/ 17 w 34"/>
                  <a:gd name="T17" fmla="*/ 68 h 84"/>
                  <a:gd name="T18" fmla="*/ 8 w 34"/>
                  <a:gd name="T19" fmla="*/ 56 h 84"/>
                  <a:gd name="T20" fmla="*/ 3 w 34"/>
                  <a:gd name="T21" fmla="*/ 44 h 84"/>
                  <a:gd name="T22" fmla="*/ 6 w 34"/>
                  <a:gd name="T23" fmla="*/ 32 h 84"/>
                  <a:gd name="T24" fmla="*/ 9 w 34"/>
                  <a:gd name="T25" fmla="*/ 16 h 84"/>
                  <a:gd name="T26" fmla="*/ 7 w 34"/>
                  <a:gd name="T27" fmla="*/ 6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84"/>
                  <a:gd name="T44" fmla="*/ 34 w 34"/>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84">
                    <a:moveTo>
                      <a:pt x="0" y="14"/>
                    </a:moveTo>
                    <a:lnTo>
                      <a:pt x="3" y="6"/>
                    </a:lnTo>
                    <a:lnTo>
                      <a:pt x="7" y="0"/>
                    </a:lnTo>
                    <a:lnTo>
                      <a:pt x="25" y="14"/>
                    </a:lnTo>
                    <a:lnTo>
                      <a:pt x="21" y="24"/>
                    </a:lnTo>
                    <a:lnTo>
                      <a:pt x="21" y="44"/>
                    </a:lnTo>
                    <a:lnTo>
                      <a:pt x="25" y="64"/>
                    </a:lnTo>
                    <a:lnTo>
                      <a:pt x="33" y="83"/>
                    </a:lnTo>
                    <a:lnTo>
                      <a:pt x="17" y="68"/>
                    </a:lnTo>
                    <a:lnTo>
                      <a:pt x="8" y="56"/>
                    </a:lnTo>
                    <a:lnTo>
                      <a:pt x="3" y="44"/>
                    </a:lnTo>
                    <a:lnTo>
                      <a:pt x="6" y="32"/>
                    </a:lnTo>
                    <a:lnTo>
                      <a:pt x="9" y="16"/>
                    </a:lnTo>
                    <a:lnTo>
                      <a:pt x="7" y="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93" name="Freeform 24"/>
              <p:cNvSpPr>
                <a:spLocks/>
              </p:cNvSpPr>
              <p:nvPr/>
            </p:nvSpPr>
            <p:spPr bwMode="auto">
              <a:xfrm>
                <a:off x="2227" y="1711"/>
                <a:ext cx="24" cy="36"/>
              </a:xfrm>
              <a:custGeom>
                <a:avLst/>
                <a:gdLst>
                  <a:gd name="T0" fmla="*/ 0 w 24"/>
                  <a:gd name="T1" fmla="*/ 0 h 36"/>
                  <a:gd name="T2" fmla="*/ 5 w 24"/>
                  <a:gd name="T3" fmla="*/ 15 h 36"/>
                  <a:gd name="T4" fmla="*/ 9 w 24"/>
                  <a:gd name="T5" fmla="*/ 27 h 36"/>
                  <a:gd name="T6" fmla="*/ 23 w 24"/>
                  <a:gd name="T7" fmla="*/ 35 h 36"/>
                  <a:gd name="T8" fmla="*/ 17 w 24"/>
                  <a:gd name="T9" fmla="*/ 20 h 36"/>
                  <a:gd name="T10" fmla="*/ 17 w 24"/>
                  <a:gd name="T11" fmla="*/ 6 h 36"/>
                  <a:gd name="T12" fmla="*/ 0 60000 65536"/>
                  <a:gd name="T13" fmla="*/ 0 60000 65536"/>
                  <a:gd name="T14" fmla="*/ 0 60000 65536"/>
                  <a:gd name="T15" fmla="*/ 0 60000 65536"/>
                  <a:gd name="T16" fmla="*/ 0 60000 65536"/>
                  <a:gd name="T17" fmla="*/ 0 60000 65536"/>
                  <a:gd name="T18" fmla="*/ 0 w 24"/>
                  <a:gd name="T19" fmla="*/ 0 h 36"/>
                  <a:gd name="T20" fmla="*/ 24 w 24"/>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4" h="36">
                    <a:moveTo>
                      <a:pt x="0" y="0"/>
                    </a:moveTo>
                    <a:lnTo>
                      <a:pt x="5" y="15"/>
                    </a:lnTo>
                    <a:lnTo>
                      <a:pt x="9" y="27"/>
                    </a:lnTo>
                    <a:lnTo>
                      <a:pt x="23" y="35"/>
                    </a:lnTo>
                    <a:lnTo>
                      <a:pt x="17" y="20"/>
                    </a:lnTo>
                    <a:lnTo>
                      <a:pt x="17" y="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94" name="Freeform 25"/>
              <p:cNvSpPr>
                <a:spLocks/>
              </p:cNvSpPr>
              <p:nvPr/>
            </p:nvSpPr>
            <p:spPr bwMode="auto">
              <a:xfrm>
                <a:off x="2253" y="1690"/>
                <a:ext cx="114" cy="251"/>
              </a:xfrm>
              <a:custGeom>
                <a:avLst/>
                <a:gdLst>
                  <a:gd name="T0" fmla="*/ 0 w 114"/>
                  <a:gd name="T1" fmla="*/ 3 h 251"/>
                  <a:gd name="T2" fmla="*/ 7 w 114"/>
                  <a:gd name="T3" fmla="*/ 0 h 251"/>
                  <a:gd name="T4" fmla="*/ 15 w 114"/>
                  <a:gd name="T5" fmla="*/ 1 h 251"/>
                  <a:gd name="T6" fmla="*/ 22 w 114"/>
                  <a:gd name="T7" fmla="*/ 11 h 251"/>
                  <a:gd name="T8" fmla="*/ 43 w 114"/>
                  <a:gd name="T9" fmla="*/ 40 h 251"/>
                  <a:gd name="T10" fmla="*/ 79 w 114"/>
                  <a:gd name="T11" fmla="*/ 80 h 251"/>
                  <a:gd name="T12" fmla="*/ 100 w 114"/>
                  <a:gd name="T13" fmla="*/ 95 h 251"/>
                  <a:gd name="T14" fmla="*/ 113 w 114"/>
                  <a:gd name="T15" fmla="*/ 104 h 251"/>
                  <a:gd name="T16" fmla="*/ 113 w 114"/>
                  <a:gd name="T17" fmla="*/ 117 h 251"/>
                  <a:gd name="T18" fmla="*/ 110 w 114"/>
                  <a:gd name="T19" fmla="*/ 134 h 251"/>
                  <a:gd name="T20" fmla="*/ 80 w 114"/>
                  <a:gd name="T21" fmla="*/ 205 h 251"/>
                  <a:gd name="T22" fmla="*/ 76 w 114"/>
                  <a:gd name="T23" fmla="*/ 219 h 251"/>
                  <a:gd name="T24" fmla="*/ 79 w 114"/>
                  <a:gd name="T25" fmla="*/ 226 h 251"/>
                  <a:gd name="T26" fmla="*/ 67 w 114"/>
                  <a:gd name="T27" fmla="*/ 250 h 251"/>
                  <a:gd name="T28" fmla="*/ 64 w 114"/>
                  <a:gd name="T29" fmla="*/ 235 h 251"/>
                  <a:gd name="T30" fmla="*/ 51 w 114"/>
                  <a:gd name="T31" fmla="*/ 220 h 251"/>
                  <a:gd name="T32" fmla="*/ 42 w 114"/>
                  <a:gd name="T33" fmla="*/ 213 h 251"/>
                  <a:gd name="T34" fmla="*/ 40 w 114"/>
                  <a:gd name="T35" fmla="*/ 211 h 251"/>
                  <a:gd name="T36" fmla="*/ 28 w 114"/>
                  <a:gd name="T37" fmla="*/ 212 h 2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251"/>
                  <a:gd name="T59" fmla="*/ 114 w 114"/>
                  <a:gd name="T60" fmla="*/ 251 h 2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251">
                    <a:moveTo>
                      <a:pt x="0" y="3"/>
                    </a:moveTo>
                    <a:lnTo>
                      <a:pt x="7" y="0"/>
                    </a:lnTo>
                    <a:lnTo>
                      <a:pt x="15" y="1"/>
                    </a:lnTo>
                    <a:lnTo>
                      <a:pt x="22" y="11"/>
                    </a:lnTo>
                    <a:lnTo>
                      <a:pt x="43" y="40"/>
                    </a:lnTo>
                    <a:lnTo>
                      <a:pt x="79" y="80"/>
                    </a:lnTo>
                    <a:lnTo>
                      <a:pt x="100" y="95"/>
                    </a:lnTo>
                    <a:lnTo>
                      <a:pt x="113" y="104"/>
                    </a:lnTo>
                    <a:lnTo>
                      <a:pt x="113" y="117"/>
                    </a:lnTo>
                    <a:lnTo>
                      <a:pt x="110" y="134"/>
                    </a:lnTo>
                    <a:lnTo>
                      <a:pt x="80" y="205"/>
                    </a:lnTo>
                    <a:lnTo>
                      <a:pt x="76" y="219"/>
                    </a:lnTo>
                    <a:lnTo>
                      <a:pt x="79" y="226"/>
                    </a:lnTo>
                    <a:lnTo>
                      <a:pt x="67" y="250"/>
                    </a:lnTo>
                    <a:lnTo>
                      <a:pt x="64" y="235"/>
                    </a:lnTo>
                    <a:lnTo>
                      <a:pt x="51" y="220"/>
                    </a:lnTo>
                    <a:lnTo>
                      <a:pt x="42" y="213"/>
                    </a:lnTo>
                    <a:lnTo>
                      <a:pt x="40" y="211"/>
                    </a:lnTo>
                    <a:lnTo>
                      <a:pt x="28" y="212"/>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95" name="Freeform 26"/>
              <p:cNvSpPr>
                <a:spLocks/>
              </p:cNvSpPr>
              <p:nvPr/>
            </p:nvSpPr>
            <p:spPr bwMode="auto">
              <a:xfrm>
                <a:off x="2268" y="1746"/>
                <a:ext cx="51" cy="141"/>
              </a:xfrm>
              <a:custGeom>
                <a:avLst/>
                <a:gdLst>
                  <a:gd name="T0" fmla="*/ 34 w 51"/>
                  <a:gd name="T1" fmla="*/ 140 h 141"/>
                  <a:gd name="T2" fmla="*/ 49 w 51"/>
                  <a:gd name="T3" fmla="*/ 86 h 141"/>
                  <a:gd name="T4" fmla="*/ 50 w 51"/>
                  <a:gd name="T5" fmla="*/ 72 h 141"/>
                  <a:gd name="T6" fmla="*/ 43 w 51"/>
                  <a:gd name="T7" fmla="*/ 64 h 141"/>
                  <a:gd name="T8" fmla="*/ 21 w 51"/>
                  <a:gd name="T9" fmla="*/ 29 h 141"/>
                  <a:gd name="T10" fmla="*/ 14 w 51"/>
                  <a:gd name="T11" fmla="*/ 19 h 141"/>
                  <a:gd name="T12" fmla="*/ 19 w 51"/>
                  <a:gd name="T13" fmla="*/ 27 h 141"/>
                  <a:gd name="T14" fmla="*/ 0 w 51"/>
                  <a:gd name="T15" fmla="*/ 0 h 141"/>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141"/>
                  <a:gd name="T26" fmla="*/ 51 w 51"/>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141">
                    <a:moveTo>
                      <a:pt x="34" y="140"/>
                    </a:moveTo>
                    <a:lnTo>
                      <a:pt x="49" y="86"/>
                    </a:lnTo>
                    <a:lnTo>
                      <a:pt x="50" y="72"/>
                    </a:lnTo>
                    <a:lnTo>
                      <a:pt x="43" y="64"/>
                    </a:lnTo>
                    <a:lnTo>
                      <a:pt x="21" y="29"/>
                    </a:lnTo>
                    <a:lnTo>
                      <a:pt x="14" y="19"/>
                    </a:lnTo>
                    <a:lnTo>
                      <a:pt x="19" y="27"/>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96" name="Line 27"/>
              <p:cNvSpPr>
                <a:spLocks noChangeShapeType="1"/>
              </p:cNvSpPr>
              <p:nvPr/>
            </p:nvSpPr>
            <p:spPr bwMode="auto">
              <a:xfrm flipH="1">
                <a:off x="2278" y="1774"/>
                <a:ext cx="11" cy="20"/>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597" name="Freeform 28"/>
              <p:cNvSpPr>
                <a:spLocks/>
              </p:cNvSpPr>
              <p:nvPr/>
            </p:nvSpPr>
            <p:spPr bwMode="auto">
              <a:xfrm>
                <a:off x="2292" y="1784"/>
                <a:ext cx="24" cy="43"/>
              </a:xfrm>
              <a:custGeom>
                <a:avLst/>
                <a:gdLst>
                  <a:gd name="T0" fmla="*/ 23 w 24"/>
                  <a:gd name="T1" fmla="*/ 0 h 43"/>
                  <a:gd name="T2" fmla="*/ 23 w 24"/>
                  <a:gd name="T3" fmla="*/ 18 h 43"/>
                  <a:gd name="T4" fmla="*/ 0 w 24"/>
                  <a:gd name="T5" fmla="*/ 42 h 43"/>
                  <a:gd name="T6" fmla="*/ 0 60000 65536"/>
                  <a:gd name="T7" fmla="*/ 0 60000 65536"/>
                  <a:gd name="T8" fmla="*/ 0 60000 65536"/>
                  <a:gd name="T9" fmla="*/ 0 w 24"/>
                  <a:gd name="T10" fmla="*/ 0 h 43"/>
                  <a:gd name="T11" fmla="*/ 24 w 24"/>
                  <a:gd name="T12" fmla="*/ 43 h 43"/>
                </a:gdLst>
                <a:ahLst/>
                <a:cxnLst>
                  <a:cxn ang="T6">
                    <a:pos x="T0" y="T1"/>
                  </a:cxn>
                  <a:cxn ang="T7">
                    <a:pos x="T2" y="T3"/>
                  </a:cxn>
                  <a:cxn ang="T8">
                    <a:pos x="T4" y="T5"/>
                  </a:cxn>
                </a:cxnLst>
                <a:rect l="T9" t="T10" r="T11" b="T12"/>
                <a:pathLst>
                  <a:path w="24" h="43">
                    <a:moveTo>
                      <a:pt x="23" y="0"/>
                    </a:moveTo>
                    <a:lnTo>
                      <a:pt x="23" y="18"/>
                    </a:lnTo>
                    <a:lnTo>
                      <a:pt x="0" y="42"/>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98" name="Freeform 29"/>
              <p:cNvSpPr>
                <a:spLocks/>
              </p:cNvSpPr>
              <p:nvPr/>
            </p:nvSpPr>
            <p:spPr bwMode="auto">
              <a:xfrm>
                <a:off x="2266" y="1905"/>
                <a:ext cx="24" cy="30"/>
              </a:xfrm>
              <a:custGeom>
                <a:avLst/>
                <a:gdLst>
                  <a:gd name="T0" fmla="*/ 23 w 24"/>
                  <a:gd name="T1" fmla="*/ 0 h 30"/>
                  <a:gd name="T2" fmla="*/ 0 w 24"/>
                  <a:gd name="T3" fmla="*/ 13 h 30"/>
                  <a:gd name="T4" fmla="*/ 1 w 24"/>
                  <a:gd name="T5" fmla="*/ 24 h 30"/>
                  <a:gd name="T6" fmla="*/ 5 w 24"/>
                  <a:gd name="T7" fmla="*/ 29 h 30"/>
                  <a:gd name="T8" fmla="*/ 0 60000 65536"/>
                  <a:gd name="T9" fmla="*/ 0 60000 65536"/>
                  <a:gd name="T10" fmla="*/ 0 60000 65536"/>
                  <a:gd name="T11" fmla="*/ 0 60000 65536"/>
                  <a:gd name="T12" fmla="*/ 0 w 24"/>
                  <a:gd name="T13" fmla="*/ 0 h 30"/>
                  <a:gd name="T14" fmla="*/ 24 w 24"/>
                  <a:gd name="T15" fmla="*/ 30 h 30"/>
                </a:gdLst>
                <a:ahLst/>
                <a:cxnLst>
                  <a:cxn ang="T8">
                    <a:pos x="T0" y="T1"/>
                  </a:cxn>
                  <a:cxn ang="T9">
                    <a:pos x="T2" y="T3"/>
                  </a:cxn>
                  <a:cxn ang="T10">
                    <a:pos x="T4" y="T5"/>
                  </a:cxn>
                  <a:cxn ang="T11">
                    <a:pos x="T6" y="T7"/>
                  </a:cxn>
                </a:cxnLst>
                <a:rect l="T12" t="T13" r="T14" b="T15"/>
                <a:pathLst>
                  <a:path w="24" h="30">
                    <a:moveTo>
                      <a:pt x="23" y="0"/>
                    </a:moveTo>
                    <a:lnTo>
                      <a:pt x="0" y="13"/>
                    </a:lnTo>
                    <a:lnTo>
                      <a:pt x="1" y="24"/>
                    </a:lnTo>
                    <a:lnTo>
                      <a:pt x="5" y="29"/>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99" name="Freeform 30"/>
              <p:cNvSpPr>
                <a:spLocks/>
              </p:cNvSpPr>
              <p:nvPr/>
            </p:nvSpPr>
            <p:spPr bwMode="auto">
              <a:xfrm>
                <a:off x="2266" y="1925"/>
                <a:ext cx="24" cy="17"/>
              </a:xfrm>
              <a:custGeom>
                <a:avLst/>
                <a:gdLst>
                  <a:gd name="T0" fmla="*/ 23 w 24"/>
                  <a:gd name="T1" fmla="*/ 0 h 17"/>
                  <a:gd name="T2" fmla="*/ 5 w 24"/>
                  <a:gd name="T3" fmla="*/ 12 h 17"/>
                  <a:gd name="T4" fmla="*/ 0 w 24"/>
                  <a:gd name="T5" fmla="*/ 16 h 17"/>
                  <a:gd name="T6" fmla="*/ 0 60000 65536"/>
                  <a:gd name="T7" fmla="*/ 0 60000 65536"/>
                  <a:gd name="T8" fmla="*/ 0 60000 65536"/>
                  <a:gd name="T9" fmla="*/ 0 w 24"/>
                  <a:gd name="T10" fmla="*/ 0 h 17"/>
                  <a:gd name="T11" fmla="*/ 24 w 24"/>
                  <a:gd name="T12" fmla="*/ 17 h 17"/>
                </a:gdLst>
                <a:ahLst/>
                <a:cxnLst>
                  <a:cxn ang="T6">
                    <a:pos x="T0" y="T1"/>
                  </a:cxn>
                  <a:cxn ang="T7">
                    <a:pos x="T2" y="T3"/>
                  </a:cxn>
                  <a:cxn ang="T8">
                    <a:pos x="T4" y="T5"/>
                  </a:cxn>
                </a:cxnLst>
                <a:rect l="T9" t="T10" r="T11" b="T12"/>
                <a:pathLst>
                  <a:path w="24" h="17">
                    <a:moveTo>
                      <a:pt x="23" y="0"/>
                    </a:moveTo>
                    <a:lnTo>
                      <a:pt x="5" y="12"/>
                    </a:lnTo>
                    <a:lnTo>
                      <a:pt x="0"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00" name="Freeform 31"/>
              <p:cNvSpPr>
                <a:spLocks/>
              </p:cNvSpPr>
              <p:nvPr/>
            </p:nvSpPr>
            <p:spPr bwMode="auto">
              <a:xfrm>
                <a:off x="2261" y="1927"/>
                <a:ext cx="29" cy="29"/>
              </a:xfrm>
              <a:custGeom>
                <a:avLst/>
                <a:gdLst>
                  <a:gd name="T0" fmla="*/ 2 w 29"/>
                  <a:gd name="T1" fmla="*/ 0 h 29"/>
                  <a:gd name="T2" fmla="*/ 0 w 29"/>
                  <a:gd name="T3" fmla="*/ 11 h 29"/>
                  <a:gd name="T4" fmla="*/ 4 w 29"/>
                  <a:gd name="T5" fmla="*/ 18 h 29"/>
                  <a:gd name="T6" fmla="*/ 10 w 29"/>
                  <a:gd name="T7" fmla="*/ 28 h 29"/>
                  <a:gd name="T8" fmla="*/ 21 w 29"/>
                  <a:gd name="T9" fmla="*/ 27 h 29"/>
                  <a:gd name="T10" fmla="*/ 28 w 29"/>
                  <a:gd name="T11" fmla="*/ 22 h 29"/>
                  <a:gd name="T12" fmla="*/ 0 60000 65536"/>
                  <a:gd name="T13" fmla="*/ 0 60000 65536"/>
                  <a:gd name="T14" fmla="*/ 0 60000 65536"/>
                  <a:gd name="T15" fmla="*/ 0 60000 65536"/>
                  <a:gd name="T16" fmla="*/ 0 60000 65536"/>
                  <a:gd name="T17" fmla="*/ 0 60000 65536"/>
                  <a:gd name="T18" fmla="*/ 0 w 29"/>
                  <a:gd name="T19" fmla="*/ 0 h 29"/>
                  <a:gd name="T20" fmla="*/ 29 w 29"/>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9" h="29">
                    <a:moveTo>
                      <a:pt x="2" y="0"/>
                    </a:moveTo>
                    <a:lnTo>
                      <a:pt x="0" y="11"/>
                    </a:lnTo>
                    <a:lnTo>
                      <a:pt x="4" y="18"/>
                    </a:lnTo>
                    <a:lnTo>
                      <a:pt x="10" y="28"/>
                    </a:lnTo>
                    <a:lnTo>
                      <a:pt x="21" y="27"/>
                    </a:lnTo>
                    <a:lnTo>
                      <a:pt x="28" y="22"/>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01" name="Freeform 32"/>
              <p:cNvSpPr>
                <a:spLocks/>
              </p:cNvSpPr>
              <p:nvPr/>
            </p:nvSpPr>
            <p:spPr bwMode="auto">
              <a:xfrm>
                <a:off x="2272" y="1955"/>
                <a:ext cx="29" cy="17"/>
              </a:xfrm>
              <a:custGeom>
                <a:avLst/>
                <a:gdLst>
                  <a:gd name="T0" fmla="*/ 0 w 29"/>
                  <a:gd name="T1" fmla="*/ 0 h 17"/>
                  <a:gd name="T2" fmla="*/ 5 w 29"/>
                  <a:gd name="T3" fmla="*/ 12 h 17"/>
                  <a:gd name="T4" fmla="*/ 16 w 29"/>
                  <a:gd name="T5" fmla="*/ 16 h 17"/>
                  <a:gd name="T6" fmla="*/ 24 w 29"/>
                  <a:gd name="T7" fmla="*/ 12 h 17"/>
                  <a:gd name="T8" fmla="*/ 28 w 29"/>
                  <a:gd name="T9" fmla="*/ 6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0" y="0"/>
                    </a:moveTo>
                    <a:lnTo>
                      <a:pt x="5" y="12"/>
                    </a:lnTo>
                    <a:lnTo>
                      <a:pt x="16" y="16"/>
                    </a:lnTo>
                    <a:lnTo>
                      <a:pt x="24" y="12"/>
                    </a:lnTo>
                    <a:lnTo>
                      <a:pt x="28" y="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02" name="Freeform 33"/>
              <p:cNvSpPr>
                <a:spLocks/>
              </p:cNvSpPr>
              <p:nvPr/>
            </p:nvSpPr>
            <p:spPr bwMode="auto">
              <a:xfrm>
                <a:off x="2288" y="1928"/>
                <a:ext cx="37" cy="49"/>
              </a:xfrm>
              <a:custGeom>
                <a:avLst/>
                <a:gdLst>
                  <a:gd name="T0" fmla="*/ 0 w 37"/>
                  <a:gd name="T1" fmla="*/ 43 h 49"/>
                  <a:gd name="T2" fmla="*/ 7 w 37"/>
                  <a:gd name="T3" fmla="*/ 48 h 49"/>
                  <a:gd name="T4" fmla="*/ 19 w 37"/>
                  <a:gd name="T5" fmla="*/ 43 h 49"/>
                  <a:gd name="T6" fmla="*/ 31 w 37"/>
                  <a:gd name="T7" fmla="*/ 38 h 49"/>
                  <a:gd name="T8" fmla="*/ 36 w 37"/>
                  <a:gd name="T9" fmla="*/ 28 h 49"/>
                  <a:gd name="T10" fmla="*/ 33 w 37"/>
                  <a:gd name="T11" fmla="*/ 12 h 49"/>
                  <a:gd name="T12" fmla="*/ 31 w 37"/>
                  <a:gd name="T13" fmla="*/ 0 h 49"/>
                  <a:gd name="T14" fmla="*/ 0 60000 65536"/>
                  <a:gd name="T15" fmla="*/ 0 60000 65536"/>
                  <a:gd name="T16" fmla="*/ 0 60000 65536"/>
                  <a:gd name="T17" fmla="*/ 0 60000 65536"/>
                  <a:gd name="T18" fmla="*/ 0 60000 65536"/>
                  <a:gd name="T19" fmla="*/ 0 60000 65536"/>
                  <a:gd name="T20" fmla="*/ 0 60000 65536"/>
                  <a:gd name="T21" fmla="*/ 0 w 37"/>
                  <a:gd name="T22" fmla="*/ 0 h 49"/>
                  <a:gd name="T23" fmla="*/ 37 w 37"/>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9">
                    <a:moveTo>
                      <a:pt x="0" y="43"/>
                    </a:moveTo>
                    <a:lnTo>
                      <a:pt x="7" y="48"/>
                    </a:lnTo>
                    <a:lnTo>
                      <a:pt x="19" y="43"/>
                    </a:lnTo>
                    <a:lnTo>
                      <a:pt x="31" y="38"/>
                    </a:lnTo>
                    <a:lnTo>
                      <a:pt x="36" y="28"/>
                    </a:lnTo>
                    <a:lnTo>
                      <a:pt x="33" y="12"/>
                    </a:lnTo>
                    <a:lnTo>
                      <a:pt x="31"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03" name="Freeform 34"/>
              <p:cNvSpPr>
                <a:spLocks/>
              </p:cNvSpPr>
              <p:nvPr/>
            </p:nvSpPr>
            <p:spPr bwMode="auto">
              <a:xfrm>
                <a:off x="2336" y="2230"/>
                <a:ext cx="31" cy="39"/>
              </a:xfrm>
              <a:custGeom>
                <a:avLst/>
                <a:gdLst>
                  <a:gd name="T0" fmla="*/ 0 w 31"/>
                  <a:gd name="T1" fmla="*/ 0 h 39"/>
                  <a:gd name="T2" fmla="*/ 11 w 31"/>
                  <a:gd name="T3" fmla="*/ 0 h 39"/>
                  <a:gd name="T4" fmla="*/ 18 w 31"/>
                  <a:gd name="T5" fmla="*/ 8 h 39"/>
                  <a:gd name="T6" fmla="*/ 30 w 31"/>
                  <a:gd name="T7" fmla="*/ 15 h 39"/>
                  <a:gd name="T8" fmla="*/ 30 w 31"/>
                  <a:gd name="T9" fmla="*/ 23 h 39"/>
                  <a:gd name="T10" fmla="*/ 30 w 31"/>
                  <a:gd name="T11" fmla="*/ 38 h 39"/>
                  <a:gd name="T12" fmla="*/ 18 w 31"/>
                  <a:gd name="T13" fmla="*/ 27 h 39"/>
                  <a:gd name="T14" fmla="*/ 7 w 31"/>
                  <a:gd name="T15" fmla="*/ 19 h 39"/>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39"/>
                  <a:gd name="T26" fmla="*/ 31 w 31"/>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39">
                    <a:moveTo>
                      <a:pt x="0" y="0"/>
                    </a:moveTo>
                    <a:lnTo>
                      <a:pt x="11" y="0"/>
                    </a:lnTo>
                    <a:lnTo>
                      <a:pt x="18" y="8"/>
                    </a:lnTo>
                    <a:lnTo>
                      <a:pt x="30" y="15"/>
                    </a:lnTo>
                    <a:lnTo>
                      <a:pt x="30" y="23"/>
                    </a:lnTo>
                    <a:lnTo>
                      <a:pt x="30" y="38"/>
                    </a:lnTo>
                    <a:lnTo>
                      <a:pt x="18" y="27"/>
                    </a:lnTo>
                    <a:lnTo>
                      <a:pt x="7" y="19"/>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04" name="Freeform 35"/>
              <p:cNvSpPr>
                <a:spLocks/>
              </p:cNvSpPr>
              <p:nvPr/>
            </p:nvSpPr>
            <p:spPr bwMode="auto">
              <a:xfrm>
                <a:off x="2276" y="2257"/>
                <a:ext cx="105" cy="60"/>
              </a:xfrm>
              <a:custGeom>
                <a:avLst/>
                <a:gdLst>
                  <a:gd name="T0" fmla="*/ 86 w 105"/>
                  <a:gd name="T1" fmla="*/ 6 h 60"/>
                  <a:gd name="T2" fmla="*/ 93 w 105"/>
                  <a:gd name="T3" fmla="*/ 18 h 60"/>
                  <a:gd name="T4" fmla="*/ 97 w 105"/>
                  <a:gd name="T5" fmla="*/ 29 h 60"/>
                  <a:gd name="T6" fmla="*/ 97 w 105"/>
                  <a:gd name="T7" fmla="*/ 37 h 60"/>
                  <a:gd name="T8" fmla="*/ 100 w 105"/>
                  <a:gd name="T9" fmla="*/ 40 h 60"/>
                  <a:gd name="T10" fmla="*/ 104 w 105"/>
                  <a:gd name="T11" fmla="*/ 51 h 60"/>
                  <a:gd name="T12" fmla="*/ 100 w 105"/>
                  <a:gd name="T13" fmla="*/ 59 h 60"/>
                  <a:gd name="T14" fmla="*/ 86 w 105"/>
                  <a:gd name="T15" fmla="*/ 59 h 60"/>
                  <a:gd name="T16" fmla="*/ 63 w 105"/>
                  <a:gd name="T17" fmla="*/ 55 h 60"/>
                  <a:gd name="T18" fmla="*/ 30 w 105"/>
                  <a:gd name="T19" fmla="*/ 55 h 60"/>
                  <a:gd name="T20" fmla="*/ 3 w 105"/>
                  <a:gd name="T21" fmla="*/ 59 h 60"/>
                  <a:gd name="T22" fmla="*/ 0 w 105"/>
                  <a:gd name="T23" fmla="*/ 44 h 60"/>
                  <a:gd name="T24" fmla="*/ 14 w 105"/>
                  <a:gd name="T25" fmla="*/ 33 h 60"/>
                  <a:gd name="T26" fmla="*/ 25 w 105"/>
                  <a:gd name="T27" fmla="*/ 18 h 60"/>
                  <a:gd name="T28" fmla="*/ 33 w 105"/>
                  <a:gd name="T29" fmla="*/ 6 h 60"/>
                  <a:gd name="T30" fmla="*/ 44 w 105"/>
                  <a:gd name="T31" fmla="*/ 0 h 60"/>
                  <a:gd name="T32" fmla="*/ 48 w 105"/>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60"/>
                  <a:gd name="T53" fmla="*/ 105 w 105"/>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60">
                    <a:moveTo>
                      <a:pt x="86" y="6"/>
                    </a:moveTo>
                    <a:lnTo>
                      <a:pt x="93" y="18"/>
                    </a:lnTo>
                    <a:lnTo>
                      <a:pt x="97" y="29"/>
                    </a:lnTo>
                    <a:lnTo>
                      <a:pt x="97" y="37"/>
                    </a:lnTo>
                    <a:lnTo>
                      <a:pt x="100" y="40"/>
                    </a:lnTo>
                    <a:lnTo>
                      <a:pt x="104" y="51"/>
                    </a:lnTo>
                    <a:lnTo>
                      <a:pt x="100" y="59"/>
                    </a:lnTo>
                    <a:lnTo>
                      <a:pt x="86" y="59"/>
                    </a:lnTo>
                    <a:lnTo>
                      <a:pt x="63" y="55"/>
                    </a:lnTo>
                    <a:lnTo>
                      <a:pt x="30" y="55"/>
                    </a:lnTo>
                    <a:lnTo>
                      <a:pt x="3" y="59"/>
                    </a:lnTo>
                    <a:lnTo>
                      <a:pt x="0" y="44"/>
                    </a:lnTo>
                    <a:lnTo>
                      <a:pt x="14" y="33"/>
                    </a:lnTo>
                    <a:lnTo>
                      <a:pt x="25" y="18"/>
                    </a:lnTo>
                    <a:lnTo>
                      <a:pt x="33" y="6"/>
                    </a:lnTo>
                    <a:lnTo>
                      <a:pt x="44" y="0"/>
                    </a:lnTo>
                    <a:lnTo>
                      <a:pt x="48"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05" name="Freeform 36"/>
              <p:cNvSpPr>
                <a:spLocks/>
              </p:cNvSpPr>
              <p:nvPr/>
            </p:nvSpPr>
            <p:spPr bwMode="auto">
              <a:xfrm>
                <a:off x="2297" y="2194"/>
                <a:ext cx="24" cy="90"/>
              </a:xfrm>
              <a:custGeom>
                <a:avLst/>
                <a:gdLst>
                  <a:gd name="T0" fmla="*/ 0 w 24"/>
                  <a:gd name="T1" fmla="*/ 89 h 90"/>
                  <a:gd name="T2" fmla="*/ 0 w 24"/>
                  <a:gd name="T3" fmla="*/ 74 h 90"/>
                  <a:gd name="T4" fmla="*/ 9 w 24"/>
                  <a:gd name="T5" fmla="*/ 51 h 90"/>
                  <a:gd name="T6" fmla="*/ 9 w 24"/>
                  <a:gd name="T7" fmla="*/ 36 h 90"/>
                  <a:gd name="T8" fmla="*/ 23 w 24"/>
                  <a:gd name="T9" fmla="*/ 0 h 90"/>
                  <a:gd name="T10" fmla="*/ 0 60000 65536"/>
                  <a:gd name="T11" fmla="*/ 0 60000 65536"/>
                  <a:gd name="T12" fmla="*/ 0 60000 65536"/>
                  <a:gd name="T13" fmla="*/ 0 60000 65536"/>
                  <a:gd name="T14" fmla="*/ 0 60000 65536"/>
                  <a:gd name="T15" fmla="*/ 0 w 24"/>
                  <a:gd name="T16" fmla="*/ 0 h 90"/>
                  <a:gd name="T17" fmla="*/ 24 w 24"/>
                  <a:gd name="T18" fmla="*/ 90 h 90"/>
                </a:gdLst>
                <a:ahLst/>
                <a:cxnLst>
                  <a:cxn ang="T10">
                    <a:pos x="T0" y="T1"/>
                  </a:cxn>
                  <a:cxn ang="T11">
                    <a:pos x="T2" y="T3"/>
                  </a:cxn>
                  <a:cxn ang="T12">
                    <a:pos x="T4" y="T5"/>
                  </a:cxn>
                  <a:cxn ang="T13">
                    <a:pos x="T6" y="T7"/>
                  </a:cxn>
                  <a:cxn ang="T14">
                    <a:pos x="T8" y="T9"/>
                  </a:cxn>
                </a:cxnLst>
                <a:rect l="T15" t="T16" r="T17" b="T18"/>
                <a:pathLst>
                  <a:path w="24" h="90">
                    <a:moveTo>
                      <a:pt x="0" y="89"/>
                    </a:moveTo>
                    <a:lnTo>
                      <a:pt x="0" y="74"/>
                    </a:lnTo>
                    <a:lnTo>
                      <a:pt x="9" y="51"/>
                    </a:lnTo>
                    <a:lnTo>
                      <a:pt x="9" y="36"/>
                    </a:lnTo>
                    <a:lnTo>
                      <a:pt x="23"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06" name="Freeform 37"/>
              <p:cNvSpPr>
                <a:spLocks/>
              </p:cNvSpPr>
              <p:nvPr/>
            </p:nvSpPr>
            <p:spPr bwMode="auto">
              <a:xfrm>
                <a:off x="2276" y="1978"/>
                <a:ext cx="27" cy="239"/>
              </a:xfrm>
              <a:custGeom>
                <a:avLst/>
                <a:gdLst>
                  <a:gd name="T0" fmla="*/ 26 w 27"/>
                  <a:gd name="T1" fmla="*/ 238 h 239"/>
                  <a:gd name="T2" fmla="*/ 26 w 27"/>
                  <a:gd name="T3" fmla="*/ 182 h 239"/>
                  <a:gd name="T4" fmla="*/ 22 w 27"/>
                  <a:gd name="T5" fmla="*/ 115 h 239"/>
                  <a:gd name="T6" fmla="*/ 15 w 27"/>
                  <a:gd name="T7" fmla="*/ 62 h 239"/>
                  <a:gd name="T8" fmla="*/ 8 w 27"/>
                  <a:gd name="T9" fmla="*/ 18 h 239"/>
                  <a:gd name="T10" fmla="*/ 0 w 27"/>
                  <a:gd name="T11" fmla="*/ 0 h 239"/>
                  <a:gd name="T12" fmla="*/ 0 60000 65536"/>
                  <a:gd name="T13" fmla="*/ 0 60000 65536"/>
                  <a:gd name="T14" fmla="*/ 0 60000 65536"/>
                  <a:gd name="T15" fmla="*/ 0 60000 65536"/>
                  <a:gd name="T16" fmla="*/ 0 60000 65536"/>
                  <a:gd name="T17" fmla="*/ 0 60000 65536"/>
                  <a:gd name="T18" fmla="*/ 0 w 27"/>
                  <a:gd name="T19" fmla="*/ 0 h 239"/>
                  <a:gd name="T20" fmla="*/ 27 w 27"/>
                  <a:gd name="T21" fmla="*/ 239 h 239"/>
                </a:gdLst>
                <a:ahLst/>
                <a:cxnLst>
                  <a:cxn ang="T12">
                    <a:pos x="T0" y="T1"/>
                  </a:cxn>
                  <a:cxn ang="T13">
                    <a:pos x="T2" y="T3"/>
                  </a:cxn>
                  <a:cxn ang="T14">
                    <a:pos x="T4" y="T5"/>
                  </a:cxn>
                  <a:cxn ang="T15">
                    <a:pos x="T6" y="T7"/>
                  </a:cxn>
                  <a:cxn ang="T16">
                    <a:pos x="T8" y="T9"/>
                  </a:cxn>
                  <a:cxn ang="T17">
                    <a:pos x="T10" y="T11"/>
                  </a:cxn>
                </a:cxnLst>
                <a:rect l="T18" t="T19" r="T20" b="T21"/>
                <a:pathLst>
                  <a:path w="27" h="239">
                    <a:moveTo>
                      <a:pt x="26" y="238"/>
                    </a:moveTo>
                    <a:lnTo>
                      <a:pt x="26" y="182"/>
                    </a:lnTo>
                    <a:lnTo>
                      <a:pt x="22" y="115"/>
                    </a:lnTo>
                    <a:lnTo>
                      <a:pt x="15" y="62"/>
                    </a:lnTo>
                    <a:lnTo>
                      <a:pt x="8" y="18"/>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07" name="Freeform 38"/>
              <p:cNvSpPr>
                <a:spLocks/>
              </p:cNvSpPr>
              <p:nvPr/>
            </p:nvSpPr>
            <p:spPr bwMode="auto">
              <a:xfrm>
                <a:off x="2185" y="2261"/>
                <a:ext cx="92" cy="48"/>
              </a:xfrm>
              <a:custGeom>
                <a:avLst/>
                <a:gdLst>
                  <a:gd name="T0" fmla="*/ 91 w 92"/>
                  <a:gd name="T1" fmla="*/ 44 h 48"/>
                  <a:gd name="T2" fmla="*/ 76 w 92"/>
                  <a:gd name="T3" fmla="*/ 44 h 48"/>
                  <a:gd name="T4" fmla="*/ 45 w 92"/>
                  <a:gd name="T5" fmla="*/ 47 h 48"/>
                  <a:gd name="T6" fmla="*/ 27 w 92"/>
                  <a:gd name="T7" fmla="*/ 44 h 48"/>
                  <a:gd name="T8" fmla="*/ 9 w 92"/>
                  <a:gd name="T9" fmla="*/ 36 h 48"/>
                  <a:gd name="T10" fmla="*/ 0 w 92"/>
                  <a:gd name="T11" fmla="*/ 25 h 48"/>
                  <a:gd name="T12" fmla="*/ 9 w 92"/>
                  <a:gd name="T13" fmla="*/ 14 h 48"/>
                  <a:gd name="T14" fmla="*/ 15 w 92"/>
                  <a:gd name="T15" fmla="*/ 14 h 48"/>
                  <a:gd name="T16" fmla="*/ 27 w 92"/>
                  <a:gd name="T17" fmla="*/ 22 h 48"/>
                  <a:gd name="T18" fmla="*/ 38 w 92"/>
                  <a:gd name="T19" fmla="*/ 25 h 48"/>
                  <a:gd name="T20" fmla="*/ 56 w 92"/>
                  <a:gd name="T21" fmla="*/ 18 h 48"/>
                  <a:gd name="T22" fmla="*/ 72 w 92"/>
                  <a:gd name="T23" fmla="*/ 7 h 48"/>
                  <a:gd name="T24" fmla="*/ 78 w 92"/>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48"/>
                  <a:gd name="T41" fmla="*/ 92 w 9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48">
                    <a:moveTo>
                      <a:pt x="91" y="44"/>
                    </a:moveTo>
                    <a:lnTo>
                      <a:pt x="76" y="44"/>
                    </a:lnTo>
                    <a:lnTo>
                      <a:pt x="45" y="47"/>
                    </a:lnTo>
                    <a:lnTo>
                      <a:pt x="27" y="44"/>
                    </a:lnTo>
                    <a:lnTo>
                      <a:pt x="9" y="36"/>
                    </a:lnTo>
                    <a:lnTo>
                      <a:pt x="0" y="25"/>
                    </a:lnTo>
                    <a:lnTo>
                      <a:pt x="9" y="14"/>
                    </a:lnTo>
                    <a:lnTo>
                      <a:pt x="15" y="14"/>
                    </a:lnTo>
                    <a:lnTo>
                      <a:pt x="27" y="22"/>
                    </a:lnTo>
                    <a:lnTo>
                      <a:pt x="38" y="25"/>
                    </a:lnTo>
                    <a:lnTo>
                      <a:pt x="56" y="18"/>
                    </a:lnTo>
                    <a:lnTo>
                      <a:pt x="72" y="7"/>
                    </a:lnTo>
                    <a:lnTo>
                      <a:pt x="78"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08" name="Freeform 39"/>
              <p:cNvSpPr>
                <a:spLocks/>
              </p:cNvSpPr>
              <p:nvPr/>
            </p:nvSpPr>
            <p:spPr bwMode="auto">
              <a:xfrm>
                <a:off x="2262" y="2234"/>
                <a:ext cx="36" cy="46"/>
              </a:xfrm>
              <a:custGeom>
                <a:avLst/>
                <a:gdLst>
                  <a:gd name="T0" fmla="*/ 35 w 36"/>
                  <a:gd name="T1" fmla="*/ 45 h 46"/>
                  <a:gd name="T2" fmla="*/ 22 w 36"/>
                  <a:gd name="T3" fmla="*/ 41 h 46"/>
                  <a:gd name="T4" fmla="*/ 14 w 36"/>
                  <a:gd name="T5" fmla="*/ 34 h 46"/>
                  <a:gd name="T6" fmla="*/ 7 w 36"/>
                  <a:gd name="T7" fmla="*/ 27 h 46"/>
                  <a:gd name="T8" fmla="*/ 2 w 36"/>
                  <a:gd name="T9" fmla="*/ 23 h 46"/>
                  <a:gd name="T10" fmla="*/ 0 w 36"/>
                  <a:gd name="T11" fmla="*/ 15 h 46"/>
                  <a:gd name="T12" fmla="*/ 2 w 36"/>
                  <a:gd name="T13" fmla="*/ 11 h 46"/>
                  <a:gd name="T14" fmla="*/ 2 w 36"/>
                  <a:gd name="T15" fmla="*/ 4 h 46"/>
                  <a:gd name="T16" fmla="*/ 7 w 36"/>
                  <a:gd name="T17" fmla="*/ 0 h 46"/>
                  <a:gd name="T18" fmla="*/ 18 w 36"/>
                  <a:gd name="T19" fmla="*/ 7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6"/>
                  <a:gd name="T32" fmla="*/ 36 w 3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6">
                    <a:moveTo>
                      <a:pt x="35" y="45"/>
                    </a:moveTo>
                    <a:lnTo>
                      <a:pt x="22" y="41"/>
                    </a:lnTo>
                    <a:lnTo>
                      <a:pt x="14" y="34"/>
                    </a:lnTo>
                    <a:lnTo>
                      <a:pt x="7" y="27"/>
                    </a:lnTo>
                    <a:lnTo>
                      <a:pt x="2" y="23"/>
                    </a:lnTo>
                    <a:lnTo>
                      <a:pt x="0" y="15"/>
                    </a:lnTo>
                    <a:lnTo>
                      <a:pt x="2" y="11"/>
                    </a:lnTo>
                    <a:lnTo>
                      <a:pt x="2" y="4"/>
                    </a:lnTo>
                    <a:lnTo>
                      <a:pt x="7" y="0"/>
                    </a:lnTo>
                    <a:lnTo>
                      <a:pt x="18" y="7"/>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09" name="Freeform 40"/>
              <p:cNvSpPr>
                <a:spLocks/>
              </p:cNvSpPr>
              <p:nvPr/>
            </p:nvSpPr>
            <p:spPr bwMode="auto">
              <a:xfrm>
                <a:off x="2235" y="1951"/>
                <a:ext cx="40" cy="284"/>
              </a:xfrm>
              <a:custGeom>
                <a:avLst/>
                <a:gdLst>
                  <a:gd name="T0" fmla="*/ 34 w 40"/>
                  <a:gd name="T1" fmla="*/ 283 h 284"/>
                  <a:gd name="T2" fmla="*/ 39 w 40"/>
                  <a:gd name="T3" fmla="*/ 276 h 284"/>
                  <a:gd name="T4" fmla="*/ 34 w 40"/>
                  <a:gd name="T5" fmla="*/ 265 h 284"/>
                  <a:gd name="T6" fmla="*/ 34 w 40"/>
                  <a:gd name="T7" fmla="*/ 232 h 284"/>
                  <a:gd name="T8" fmla="*/ 29 w 40"/>
                  <a:gd name="T9" fmla="*/ 156 h 284"/>
                  <a:gd name="T10" fmla="*/ 29 w 40"/>
                  <a:gd name="T11" fmla="*/ 112 h 284"/>
                  <a:gd name="T12" fmla="*/ 27 w 40"/>
                  <a:gd name="T13" fmla="*/ 83 h 284"/>
                  <a:gd name="T14" fmla="*/ 23 w 40"/>
                  <a:gd name="T15" fmla="*/ 64 h 284"/>
                  <a:gd name="T16" fmla="*/ 27 w 40"/>
                  <a:gd name="T17" fmla="*/ 56 h 284"/>
                  <a:gd name="T18" fmla="*/ 23 w 40"/>
                  <a:gd name="T19" fmla="*/ 49 h 284"/>
                  <a:gd name="T20" fmla="*/ 15 w 40"/>
                  <a:gd name="T21" fmla="*/ 45 h 284"/>
                  <a:gd name="T22" fmla="*/ 4 w 40"/>
                  <a:gd name="T23" fmla="*/ 23 h 284"/>
                  <a:gd name="T24" fmla="*/ 0 w 40"/>
                  <a:gd name="T25" fmla="*/ 0 h 2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284"/>
                  <a:gd name="T41" fmla="*/ 40 w 40"/>
                  <a:gd name="T42" fmla="*/ 284 h 2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284">
                    <a:moveTo>
                      <a:pt x="34" y="283"/>
                    </a:moveTo>
                    <a:lnTo>
                      <a:pt x="39" y="276"/>
                    </a:lnTo>
                    <a:lnTo>
                      <a:pt x="34" y="265"/>
                    </a:lnTo>
                    <a:lnTo>
                      <a:pt x="34" y="232"/>
                    </a:lnTo>
                    <a:lnTo>
                      <a:pt x="29" y="156"/>
                    </a:lnTo>
                    <a:lnTo>
                      <a:pt x="29" y="112"/>
                    </a:lnTo>
                    <a:lnTo>
                      <a:pt x="27" y="83"/>
                    </a:lnTo>
                    <a:lnTo>
                      <a:pt x="23" y="64"/>
                    </a:lnTo>
                    <a:lnTo>
                      <a:pt x="27" y="56"/>
                    </a:lnTo>
                    <a:lnTo>
                      <a:pt x="23" y="49"/>
                    </a:lnTo>
                    <a:lnTo>
                      <a:pt x="15" y="45"/>
                    </a:lnTo>
                    <a:lnTo>
                      <a:pt x="4" y="23"/>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10" name="Freeform 41"/>
              <p:cNvSpPr>
                <a:spLocks/>
              </p:cNvSpPr>
              <p:nvPr/>
            </p:nvSpPr>
            <p:spPr bwMode="auto">
              <a:xfrm>
                <a:off x="2233" y="1891"/>
                <a:ext cx="29" cy="61"/>
              </a:xfrm>
              <a:custGeom>
                <a:avLst/>
                <a:gdLst>
                  <a:gd name="T0" fmla="*/ 28 w 29"/>
                  <a:gd name="T1" fmla="*/ 60 h 61"/>
                  <a:gd name="T2" fmla="*/ 17 w 29"/>
                  <a:gd name="T3" fmla="*/ 56 h 61"/>
                  <a:gd name="T4" fmla="*/ 7 w 29"/>
                  <a:gd name="T5" fmla="*/ 49 h 61"/>
                  <a:gd name="T6" fmla="*/ 2 w 29"/>
                  <a:gd name="T7" fmla="*/ 45 h 61"/>
                  <a:gd name="T8" fmla="*/ 0 w 29"/>
                  <a:gd name="T9" fmla="*/ 35 h 61"/>
                  <a:gd name="T10" fmla="*/ 3 w 29"/>
                  <a:gd name="T11" fmla="*/ 18 h 61"/>
                  <a:gd name="T12" fmla="*/ 7 w 29"/>
                  <a:gd name="T13" fmla="*/ 8 h 61"/>
                  <a:gd name="T14" fmla="*/ 7 w 29"/>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61"/>
                  <a:gd name="T26" fmla="*/ 29 w 29"/>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61">
                    <a:moveTo>
                      <a:pt x="28" y="60"/>
                    </a:moveTo>
                    <a:lnTo>
                      <a:pt x="17" y="56"/>
                    </a:lnTo>
                    <a:lnTo>
                      <a:pt x="7" y="49"/>
                    </a:lnTo>
                    <a:lnTo>
                      <a:pt x="2" y="45"/>
                    </a:lnTo>
                    <a:lnTo>
                      <a:pt x="0" y="35"/>
                    </a:lnTo>
                    <a:lnTo>
                      <a:pt x="3" y="18"/>
                    </a:lnTo>
                    <a:lnTo>
                      <a:pt x="7" y="8"/>
                    </a:lnTo>
                    <a:lnTo>
                      <a:pt x="7"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11" name="Freeform 42"/>
              <p:cNvSpPr>
                <a:spLocks/>
              </p:cNvSpPr>
              <p:nvPr/>
            </p:nvSpPr>
            <p:spPr bwMode="auto">
              <a:xfrm>
                <a:off x="2144" y="1748"/>
                <a:ext cx="97" cy="181"/>
              </a:xfrm>
              <a:custGeom>
                <a:avLst/>
                <a:gdLst>
                  <a:gd name="T0" fmla="*/ 96 w 97"/>
                  <a:gd name="T1" fmla="*/ 0 h 181"/>
                  <a:gd name="T2" fmla="*/ 91 w 97"/>
                  <a:gd name="T3" fmla="*/ 34 h 181"/>
                  <a:gd name="T4" fmla="*/ 89 w 97"/>
                  <a:gd name="T5" fmla="*/ 56 h 181"/>
                  <a:gd name="T6" fmla="*/ 88 w 97"/>
                  <a:gd name="T7" fmla="*/ 77 h 181"/>
                  <a:gd name="T8" fmla="*/ 85 w 97"/>
                  <a:gd name="T9" fmla="*/ 88 h 181"/>
                  <a:gd name="T10" fmla="*/ 72 w 97"/>
                  <a:gd name="T11" fmla="*/ 98 h 181"/>
                  <a:gd name="T12" fmla="*/ 38 w 97"/>
                  <a:gd name="T13" fmla="*/ 128 h 181"/>
                  <a:gd name="T14" fmla="*/ 23 w 97"/>
                  <a:gd name="T15" fmla="*/ 130 h 181"/>
                  <a:gd name="T16" fmla="*/ 13 w 97"/>
                  <a:gd name="T17" fmla="*/ 136 h 181"/>
                  <a:gd name="T18" fmla="*/ 1 w 97"/>
                  <a:gd name="T19" fmla="*/ 147 h 181"/>
                  <a:gd name="T20" fmla="*/ 0 w 97"/>
                  <a:gd name="T21" fmla="*/ 163 h 181"/>
                  <a:gd name="T22" fmla="*/ 3 w 97"/>
                  <a:gd name="T23" fmla="*/ 176 h 181"/>
                  <a:gd name="T24" fmla="*/ 9 w 97"/>
                  <a:gd name="T25" fmla="*/ 180 h 181"/>
                  <a:gd name="T26" fmla="*/ 17 w 97"/>
                  <a:gd name="T27" fmla="*/ 176 h 181"/>
                  <a:gd name="T28" fmla="*/ 20 w 97"/>
                  <a:gd name="T29" fmla="*/ 164 h 181"/>
                  <a:gd name="T30" fmla="*/ 22 w 97"/>
                  <a:gd name="T31" fmla="*/ 157 h 181"/>
                  <a:gd name="T32" fmla="*/ 23 w 97"/>
                  <a:gd name="T33" fmla="*/ 149 h 181"/>
                  <a:gd name="T34" fmla="*/ 25 w 97"/>
                  <a:gd name="T35" fmla="*/ 145 h 181"/>
                  <a:gd name="T36" fmla="*/ 33 w 97"/>
                  <a:gd name="T37" fmla="*/ 146 h 181"/>
                  <a:gd name="T38" fmla="*/ 34 w 97"/>
                  <a:gd name="T39" fmla="*/ 152 h 181"/>
                  <a:gd name="T40" fmla="*/ 27 w 97"/>
                  <a:gd name="T41" fmla="*/ 161 h 181"/>
                  <a:gd name="T42" fmla="*/ 31 w 97"/>
                  <a:gd name="T43" fmla="*/ 169 h 181"/>
                  <a:gd name="T44" fmla="*/ 39 w 97"/>
                  <a:gd name="T45" fmla="*/ 164 h 181"/>
                  <a:gd name="T46" fmla="*/ 45 w 97"/>
                  <a:gd name="T47" fmla="*/ 155 h 181"/>
                  <a:gd name="T48" fmla="*/ 46 w 97"/>
                  <a:gd name="T49" fmla="*/ 147 h 181"/>
                  <a:gd name="T50" fmla="*/ 43 w 97"/>
                  <a:gd name="T51" fmla="*/ 140 h 1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7"/>
                  <a:gd name="T79" fmla="*/ 0 h 181"/>
                  <a:gd name="T80" fmla="*/ 97 w 97"/>
                  <a:gd name="T81" fmla="*/ 181 h 1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7" h="181">
                    <a:moveTo>
                      <a:pt x="96" y="0"/>
                    </a:moveTo>
                    <a:lnTo>
                      <a:pt x="91" y="34"/>
                    </a:lnTo>
                    <a:lnTo>
                      <a:pt x="89" y="56"/>
                    </a:lnTo>
                    <a:lnTo>
                      <a:pt x="88" y="77"/>
                    </a:lnTo>
                    <a:lnTo>
                      <a:pt x="85" y="88"/>
                    </a:lnTo>
                    <a:lnTo>
                      <a:pt x="72" y="98"/>
                    </a:lnTo>
                    <a:lnTo>
                      <a:pt x="38" y="128"/>
                    </a:lnTo>
                    <a:lnTo>
                      <a:pt x="23" y="130"/>
                    </a:lnTo>
                    <a:lnTo>
                      <a:pt x="13" y="136"/>
                    </a:lnTo>
                    <a:lnTo>
                      <a:pt x="1" y="147"/>
                    </a:lnTo>
                    <a:lnTo>
                      <a:pt x="0" y="163"/>
                    </a:lnTo>
                    <a:lnTo>
                      <a:pt x="3" y="176"/>
                    </a:lnTo>
                    <a:lnTo>
                      <a:pt x="9" y="180"/>
                    </a:lnTo>
                    <a:lnTo>
                      <a:pt x="17" y="176"/>
                    </a:lnTo>
                    <a:lnTo>
                      <a:pt x="20" y="164"/>
                    </a:lnTo>
                    <a:lnTo>
                      <a:pt x="22" y="157"/>
                    </a:lnTo>
                    <a:lnTo>
                      <a:pt x="23" y="149"/>
                    </a:lnTo>
                    <a:lnTo>
                      <a:pt x="25" y="145"/>
                    </a:lnTo>
                    <a:lnTo>
                      <a:pt x="33" y="146"/>
                    </a:lnTo>
                    <a:lnTo>
                      <a:pt x="34" y="152"/>
                    </a:lnTo>
                    <a:lnTo>
                      <a:pt x="27" y="161"/>
                    </a:lnTo>
                    <a:lnTo>
                      <a:pt x="31" y="169"/>
                    </a:lnTo>
                    <a:lnTo>
                      <a:pt x="39" y="164"/>
                    </a:lnTo>
                    <a:lnTo>
                      <a:pt x="45" y="155"/>
                    </a:lnTo>
                    <a:lnTo>
                      <a:pt x="46" y="147"/>
                    </a:lnTo>
                    <a:lnTo>
                      <a:pt x="43" y="14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12" name="Freeform 43"/>
              <p:cNvSpPr>
                <a:spLocks/>
              </p:cNvSpPr>
              <p:nvPr/>
            </p:nvSpPr>
            <p:spPr bwMode="auto">
              <a:xfrm>
                <a:off x="2162" y="1913"/>
                <a:ext cx="27" cy="17"/>
              </a:xfrm>
              <a:custGeom>
                <a:avLst/>
                <a:gdLst>
                  <a:gd name="T0" fmla="*/ 0 w 27"/>
                  <a:gd name="T1" fmla="*/ 11 h 17"/>
                  <a:gd name="T2" fmla="*/ 5 w 27"/>
                  <a:gd name="T3" fmla="*/ 16 h 17"/>
                  <a:gd name="T4" fmla="*/ 19 w 27"/>
                  <a:gd name="T5" fmla="*/ 16 h 17"/>
                  <a:gd name="T6" fmla="*/ 23 w 27"/>
                  <a:gd name="T7" fmla="*/ 9 h 17"/>
                  <a:gd name="T8" fmla="*/ 26 w 27"/>
                  <a:gd name="T9" fmla="*/ 5 h 17"/>
                  <a:gd name="T10" fmla="*/ 20 w 27"/>
                  <a:gd name="T11" fmla="*/ 0 h 17"/>
                  <a:gd name="T12" fmla="*/ 0 60000 65536"/>
                  <a:gd name="T13" fmla="*/ 0 60000 65536"/>
                  <a:gd name="T14" fmla="*/ 0 60000 65536"/>
                  <a:gd name="T15" fmla="*/ 0 60000 65536"/>
                  <a:gd name="T16" fmla="*/ 0 60000 65536"/>
                  <a:gd name="T17" fmla="*/ 0 60000 65536"/>
                  <a:gd name="T18" fmla="*/ 0 w 27"/>
                  <a:gd name="T19" fmla="*/ 0 h 17"/>
                  <a:gd name="T20" fmla="*/ 27 w 2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7" h="17">
                    <a:moveTo>
                      <a:pt x="0" y="11"/>
                    </a:moveTo>
                    <a:lnTo>
                      <a:pt x="5" y="16"/>
                    </a:lnTo>
                    <a:lnTo>
                      <a:pt x="19" y="16"/>
                    </a:lnTo>
                    <a:lnTo>
                      <a:pt x="23" y="9"/>
                    </a:lnTo>
                    <a:lnTo>
                      <a:pt x="26" y="5"/>
                    </a:lnTo>
                    <a:lnTo>
                      <a:pt x="2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13" name="Freeform 44"/>
              <p:cNvSpPr>
                <a:spLocks/>
              </p:cNvSpPr>
              <p:nvPr/>
            </p:nvSpPr>
            <p:spPr bwMode="auto">
              <a:xfrm>
                <a:off x="2190" y="1878"/>
                <a:ext cx="47" cy="32"/>
              </a:xfrm>
              <a:custGeom>
                <a:avLst/>
                <a:gdLst>
                  <a:gd name="T0" fmla="*/ 0 w 47"/>
                  <a:gd name="T1" fmla="*/ 31 h 32"/>
                  <a:gd name="T2" fmla="*/ 6 w 47"/>
                  <a:gd name="T3" fmla="*/ 27 h 32"/>
                  <a:gd name="T4" fmla="*/ 12 w 47"/>
                  <a:gd name="T5" fmla="*/ 18 h 32"/>
                  <a:gd name="T6" fmla="*/ 15 w 47"/>
                  <a:gd name="T7" fmla="*/ 29 h 32"/>
                  <a:gd name="T8" fmla="*/ 27 w 47"/>
                  <a:gd name="T9" fmla="*/ 24 h 32"/>
                  <a:gd name="T10" fmla="*/ 36 w 47"/>
                  <a:gd name="T11" fmla="*/ 11 h 32"/>
                  <a:gd name="T12" fmla="*/ 46 w 47"/>
                  <a:gd name="T13" fmla="*/ 0 h 32"/>
                  <a:gd name="T14" fmla="*/ 0 60000 65536"/>
                  <a:gd name="T15" fmla="*/ 0 60000 65536"/>
                  <a:gd name="T16" fmla="*/ 0 60000 65536"/>
                  <a:gd name="T17" fmla="*/ 0 60000 65536"/>
                  <a:gd name="T18" fmla="*/ 0 60000 65536"/>
                  <a:gd name="T19" fmla="*/ 0 60000 65536"/>
                  <a:gd name="T20" fmla="*/ 0 60000 65536"/>
                  <a:gd name="T21" fmla="*/ 0 w 47"/>
                  <a:gd name="T22" fmla="*/ 0 h 32"/>
                  <a:gd name="T23" fmla="*/ 47 w 4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32">
                    <a:moveTo>
                      <a:pt x="0" y="31"/>
                    </a:moveTo>
                    <a:lnTo>
                      <a:pt x="6" y="27"/>
                    </a:lnTo>
                    <a:lnTo>
                      <a:pt x="12" y="18"/>
                    </a:lnTo>
                    <a:lnTo>
                      <a:pt x="15" y="29"/>
                    </a:lnTo>
                    <a:lnTo>
                      <a:pt x="27" y="24"/>
                    </a:lnTo>
                    <a:lnTo>
                      <a:pt x="36" y="11"/>
                    </a:lnTo>
                    <a:lnTo>
                      <a:pt x="46"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14" name="Freeform 45" descr="Large grid"/>
              <p:cNvSpPr>
                <a:spLocks/>
              </p:cNvSpPr>
              <p:nvPr/>
            </p:nvSpPr>
            <p:spPr bwMode="auto">
              <a:xfrm>
                <a:off x="2235" y="1727"/>
                <a:ext cx="24" cy="22"/>
              </a:xfrm>
              <a:custGeom>
                <a:avLst/>
                <a:gdLst>
                  <a:gd name="T0" fmla="*/ 1 w 24"/>
                  <a:gd name="T1" fmla="*/ 0 h 22"/>
                  <a:gd name="T2" fmla="*/ 0 w 24"/>
                  <a:gd name="T3" fmla="*/ 12 h 22"/>
                  <a:gd name="T4" fmla="*/ 8 w 24"/>
                  <a:gd name="T5" fmla="*/ 21 h 22"/>
                  <a:gd name="T6" fmla="*/ 16 w 24"/>
                  <a:gd name="T7" fmla="*/ 21 h 22"/>
                  <a:gd name="T8" fmla="*/ 23 w 24"/>
                  <a:gd name="T9" fmla="*/ 15 h 22"/>
                  <a:gd name="T10" fmla="*/ 1 w 24"/>
                  <a:gd name="T11" fmla="*/ 0 h 22"/>
                  <a:gd name="T12" fmla="*/ 0 60000 65536"/>
                  <a:gd name="T13" fmla="*/ 0 60000 65536"/>
                  <a:gd name="T14" fmla="*/ 0 60000 65536"/>
                  <a:gd name="T15" fmla="*/ 0 60000 65536"/>
                  <a:gd name="T16" fmla="*/ 0 60000 65536"/>
                  <a:gd name="T17" fmla="*/ 0 60000 65536"/>
                  <a:gd name="T18" fmla="*/ 0 w 24"/>
                  <a:gd name="T19" fmla="*/ 0 h 22"/>
                  <a:gd name="T20" fmla="*/ 24 w 2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4" h="22">
                    <a:moveTo>
                      <a:pt x="1" y="0"/>
                    </a:moveTo>
                    <a:lnTo>
                      <a:pt x="0" y="12"/>
                    </a:lnTo>
                    <a:lnTo>
                      <a:pt x="8" y="21"/>
                    </a:lnTo>
                    <a:lnTo>
                      <a:pt x="16" y="21"/>
                    </a:lnTo>
                    <a:lnTo>
                      <a:pt x="23" y="15"/>
                    </a:lnTo>
                    <a:lnTo>
                      <a:pt x="1" y="0"/>
                    </a:lnTo>
                  </a:path>
                </a:pathLst>
              </a:custGeom>
              <a:pattFill prst="lgGrid">
                <a:fgClr>
                  <a:srgbClr val="0000FF"/>
                </a:fgClr>
                <a:bgClr>
                  <a:srgbClr val="FFFFFF"/>
                </a:bgClr>
              </a:pattFill>
              <a:ln w="12700" cap="rnd">
                <a:solidFill>
                  <a:srgbClr val="0033CC"/>
                </a:solidFill>
                <a:round/>
                <a:headEnd/>
                <a:tailEnd/>
              </a:ln>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15" name="Freeform 46" descr="Large grid"/>
              <p:cNvSpPr>
                <a:spLocks/>
              </p:cNvSpPr>
              <p:nvPr/>
            </p:nvSpPr>
            <p:spPr bwMode="auto">
              <a:xfrm>
                <a:off x="2237" y="1746"/>
                <a:ext cx="27" cy="153"/>
              </a:xfrm>
              <a:custGeom>
                <a:avLst/>
                <a:gdLst>
                  <a:gd name="T0" fmla="*/ 3 w 27"/>
                  <a:gd name="T1" fmla="*/ 2 h 153"/>
                  <a:gd name="T2" fmla="*/ 3 w 27"/>
                  <a:gd name="T3" fmla="*/ 29 h 153"/>
                  <a:gd name="T4" fmla="*/ 4 w 27"/>
                  <a:gd name="T5" fmla="*/ 54 h 153"/>
                  <a:gd name="T6" fmla="*/ 9 w 27"/>
                  <a:gd name="T7" fmla="*/ 72 h 153"/>
                  <a:gd name="T8" fmla="*/ 10 w 27"/>
                  <a:gd name="T9" fmla="*/ 89 h 153"/>
                  <a:gd name="T10" fmla="*/ 3 w 27"/>
                  <a:gd name="T11" fmla="*/ 112 h 153"/>
                  <a:gd name="T12" fmla="*/ 0 w 27"/>
                  <a:gd name="T13" fmla="*/ 129 h 153"/>
                  <a:gd name="T14" fmla="*/ 6 w 27"/>
                  <a:gd name="T15" fmla="*/ 152 h 153"/>
                  <a:gd name="T16" fmla="*/ 19 w 27"/>
                  <a:gd name="T17" fmla="*/ 129 h 153"/>
                  <a:gd name="T18" fmla="*/ 23 w 27"/>
                  <a:gd name="T19" fmla="*/ 109 h 153"/>
                  <a:gd name="T20" fmla="*/ 26 w 27"/>
                  <a:gd name="T21" fmla="*/ 93 h 153"/>
                  <a:gd name="T22" fmla="*/ 23 w 27"/>
                  <a:gd name="T23" fmla="*/ 71 h 153"/>
                  <a:gd name="T24" fmla="*/ 16 w 27"/>
                  <a:gd name="T25" fmla="*/ 38 h 153"/>
                  <a:gd name="T26" fmla="*/ 9 w 27"/>
                  <a:gd name="T27" fmla="*/ 20 h 153"/>
                  <a:gd name="T28" fmla="*/ 10 w 27"/>
                  <a:gd name="T29" fmla="*/ 7 h 153"/>
                  <a:gd name="T30" fmla="*/ 5 w 27"/>
                  <a:gd name="T31" fmla="*/ 0 h 153"/>
                  <a:gd name="T32" fmla="*/ 3 w 27"/>
                  <a:gd name="T33" fmla="*/ 2 h 1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153"/>
                  <a:gd name="T53" fmla="*/ 27 w 27"/>
                  <a:gd name="T54" fmla="*/ 153 h 1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153">
                    <a:moveTo>
                      <a:pt x="3" y="2"/>
                    </a:moveTo>
                    <a:lnTo>
                      <a:pt x="3" y="29"/>
                    </a:lnTo>
                    <a:lnTo>
                      <a:pt x="4" y="54"/>
                    </a:lnTo>
                    <a:lnTo>
                      <a:pt x="9" y="72"/>
                    </a:lnTo>
                    <a:lnTo>
                      <a:pt x="10" y="89"/>
                    </a:lnTo>
                    <a:lnTo>
                      <a:pt x="3" y="112"/>
                    </a:lnTo>
                    <a:lnTo>
                      <a:pt x="0" y="129"/>
                    </a:lnTo>
                    <a:lnTo>
                      <a:pt x="6" y="152"/>
                    </a:lnTo>
                    <a:lnTo>
                      <a:pt x="19" y="129"/>
                    </a:lnTo>
                    <a:lnTo>
                      <a:pt x="23" y="109"/>
                    </a:lnTo>
                    <a:lnTo>
                      <a:pt x="26" y="93"/>
                    </a:lnTo>
                    <a:lnTo>
                      <a:pt x="23" y="71"/>
                    </a:lnTo>
                    <a:lnTo>
                      <a:pt x="16" y="38"/>
                    </a:lnTo>
                    <a:lnTo>
                      <a:pt x="9" y="20"/>
                    </a:lnTo>
                    <a:lnTo>
                      <a:pt x="10" y="7"/>
                    </a:lnTo>
                    <a:lnTo>
                      <a:pt x="5" y="0"/>
                    </a:lnTo>
                    <a:lnTo>
                      <a:pt x="3" y="2"/>
                    </a:lnTo>
                  </a:path>
                </a:pathLst>
              </a:custGeom>
              <a:pattFill prst="lgGrid">
                <a:fgClr>
                  <a:srgbClr val="0000FF"/>
                </a:fgClr>
                <a:bgClr>
                  <a:srgbClr val="FFFFFF"/>
                </a:bgClr>
              </a:pattFill>
              <a:ln w="12700" cap="rnd">
                <a:solidFill>
                  <a:srgbClr val="0033CC"/>
                </a:solidFill>
                <a:round/>
                <a:headEnd/>
                <a:tailEnd/>
              </a:ln>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16" name="Freeform 47" descr="Large grid"/>
              <p:cNvSpPr>
                <a:spLocks/>
              </p:cNvSpPr>
              <p:nvPr/>
            </p:nvSpPr>
            <p:spPr bwMode="auto">
              <a:xfrm>
                <a:off x="2177" y="1649"/>
                <a:ext cx="24" cy="17"/>
              </a:xfrm>
              <a:custGeom>
                <a:avLst/>
                <a:gdLst>
                  <a:gd name="T0" fmla="*/ 0 w 24"/>
                  <a:gd name="T1" fmla="*/ 0 h 17"/>
                  <a:gd name="T2" fmla="*/ 11 w 24"/>
                  <a:gd name="T3" fmla="*/ 16 h 17"/>
                  <a:gd name="T4" fmla="*/ 23 w 24"/>
                  <a:gd name="T5" fmla="*/ 3 h 17"/>
                  <a:gd name="T6" fmla="*/ 23 w 24"/>
                  <a:gd name="T7" fmla="*/ 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11" y="16"/>
                    </a:lnTo>
                    <a:lnTo>
                      <a:pt x="23" y="3"/>
                    </a:lnTo>
                    <a:lnTo>
                      <a:pt x="23" y="6"/>
                    </a:lnTo>
                    <a:lnTo>
                      <a:pt x="0" y="0"/>
                    </a:lnTo>
                  </a:path>
                </a:pathLst>
              </a:custGeom>
              <a:pattFill prst="lgGrid">
                <a:fgClr>
                  <a:srgbClr val="0000FF"/>
                </a:fgClr>
                <a:bgClr>
                  <a:srgbClr val="FFFFFF"/>
                </a:bgClr>
              </a:pattFill>
              <a:ln w="12700" cap="rnd">
                <a:solidFill>
                  <a:srgbClr val="0033CC"/>
                </a:solidFill>
                <a:round/>
                <a:headEnd/>
                <a:tailEnd/>
              </a:ln>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17" name="Freeform 48"/>
              <p:cNvSpPr>
                <a:spLocks/>
              </p:cNvSpPr>
              <p:nvPr/>
            </p:nvSpPr>
            <p:spPr bwMode="auto">
              <a:xfrm>
                <a:off x="2214" y="1643"/>
                <a:ext cx="24" cy="17"/>
              </a:xfrm>
              <a:custGeom>
                <a:avLst/>
                <a:gdLst>
                  <a:gd name="T0" fmla="*/ 0 w 24"/>
                  <a:gd name="T1" fmla="*/ 16 h 17"/>
                  <a:gd name="T2" fmla="*/ 8 w 24"/>
                  <a:gd name="T3" fmla="*/ 0 h 17"/>
                  <a:gd name="T4" fmla="*/ 18 w 24"/>
                  <a:gd name="T5" fmla="*/ 0 h 17"/>
                  <a:gd name="T6" fmla="*/ 23 w 24"/>
                  <a:gd name="T7" fmla="*/ 16 h 17"/>
                  <a:gd name="T8" fmla="*/ 0 60000 65536"/>
                  <a:gd name="T9" fmla="*/ 0 60000 65536"/>
                  <a:gd name="T10" fmla="*/ 0 60000 65536"/>
                  <a:gd name="T11" fmla="*/ 0 60000 65536"/>
                  <a:gd name="T12" fmla="*/ 0 w 24"/>
                  <a:gd name="T13" fmla="*/ 0 h 17"/>
                  <a:gd name="T14" fmla="*/ 24 w 24"/>
                  <a:gd name="T15" fmla="*/ 17 h 17"/>
                </a:gdLst>
                <a:ahLst/>
                <a:cxnLst>
                  <a:cxn ang="T8">
                    <a:pos x="T0" y="T1"/>
                  </a:cxn>
                  <a:cxn ang="T9">
                    <a:pos x="T2" y="T3"/>
                  </a:cxn>
                  <a:cxn ang="T10">
                    <a:pos x="T4" y="T5"/>
                  </a:cxn>
                  <a:cxn ang="T11">
                    <a:pos x="T6" y="T7"/>
                  </a:cxn>
                </a:cxnLst>
                <a:rect l="T12" t="T13" r="T14" b="T15"/>
                <a:pathLst>
                  <a:path w="24" h="17">
                    <a:moveTo>
                      <a:pt x="0" y="16"/>
                    </a:moveTo>
                    <a:lnTo>
                      <a:pt x="8" y="0"/>
                    </a:lnTo>
                    <a:lnTo>
                      <a:pt x="18" y="0"/>
                    </a:lnTo>
                    <a:lnTo>
                      <a:pt x="23"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18" name="Freeform 49"/>
              <p:cNvSpPr>
                <a:spLocks/>
              </p:cNvSpPr>
              <p:nvPr/>
            </p:nvSpPr>
            <p:spPr bwMode="auto">
              <a:xfrm>
                <a:off x="2211" y="1630"/>
                <a:ext cx="30" cy="38"/>
              </a:xfrm>
              <a:custGeom>
                <a:avLst/>
                <a:gdLst>
                  <a:gd name="T0" fmla="*/ 0 w 30"/>
                  <a:gd name="T1" fmla="*/ 6 h 38"/>
                  <a:gd name="T2" fmla="*/ 4 w 30"/>
                  <a:gd name="T3" fmla="*/ 3 h 38"/>
                  <a:gd name="T4" fmla="*/ 12 w 30"/>
                  <a:gd name="T5" fmla="*/ 0 h 38"/>
                  <a:gd name="T6" fmla="*/ 19 w 30"/>
                  <a:gd name="T7" fmla="*/ 1 h 38"/>
                  <a:gd name="T8" fmla="*/ 25 w 30"/>
                  <a:gd name="T9" fmla="*/ 3 h 38"/>
                  <a:gd name="T10" fmla="*/ 28 w 30"/>
                  <a:gd name="T11" fmla="*/ 7 h 38"/>
                  <a:gd name="T12" fmla="*/ 29 w 30"/>
                  <a:gd name="T13" fmla="*/ 11 h 38"/>
                  <a:gd name="T14" fmla="*/ 29 w 30"/>
                  <a:gd name="T15" fmla="*/ 18 h 38"/>
                  <a:gd name="T16" fmla="*/ 28 w 30"/>
                  <a:gd name="T17" fmla="*/ 25 h 38"/>
                  <a:gd name="T18" fmla="*/ 24 w 30"/>
                  <a:gd name="T19" fmla="*/ 30 h 38"/>
                  <a:gd name="T20" fmla="*/ 17 w 30"/>
                  <a:gd name="T21" fmla="*/ 35 h 38"/>
                  <a:gd name="T22" fmla="*/ 12 w 30"/>
                  <a:gd name="T23" fmla="*/ 37 h 38"/>
                  <a:gd name="T24" fmla="*/ 6 w 30"/>
                  <a:gd name="T25" fmla="*/ 36 h 38"/>
                  <a:gd name="T26" fmla="*/ 2 w 30"/>
                  <a:gd name="T27" fmla="*/ 36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38"/>
                  <a:gd name="T44" fmla="*/ 30 w 30"/>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38">
                    <a:moveTo>
                      <a:pt x="0" y="6"/>
                    </a:moveTo>
                    <a:lnTo>
                      <a:pt x="4" y="3"/>
                    </a:lnTo>
                    <a:lnTo>
                      <a:pt x="12" y="0"/>
                    </a:lnTo>
                    <a:lnTo>
                      <a:pt x="19" y="1"/>
                    </a:lnTo>
                    <a:lnTo>
                      <a:pt x="25" y="3"/>
                    </a:lnTo>
                    <a:lnTo>
                      <a:pt x="28" y="7"/>
                    </a:lnTo>
                    <a:lnTo>
                      <a:pt x="29" y="11"/>
                    </a:lnTo>
                    <a:lnTo>
                      <a:pt x="29" y="18"/>
                    </a:lnTo>
                    <a:lnTo>
                      <a:pt x="28" y="25"/>
                    </a:lnTo>
                    <a:lnTo>
                      <a:pt x="24" y="30"/>
                    </a:lnTo>
                    <a:lnTo>
                      <a:pt x="17" y="35"/>
                    </a:lnTo>
                    <a:lnTo>
                      <a:pt x="12" y="37"/>
                    </a:lnTo>
                    <a:lnTo>
                      <a:pt x="6" y="36"/>
                    </a:lnTo>
                    <a:lnTo>
                      <a:pt x="2" y="3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19" name="Freeform 50"/>
              <p:cNvSpPr>
                <a:spLocks/>
              </p:cNvSpPr>
              <p:nvPr/>
            </p:nvSpPr>
            <p:spPr bwMode="auto">
              <a:xfrm>
                <a:off x="2288" y="1885"/>
                <a:ext cx="37" cy="21"/>
              </a:xfrm>
              <a:custGeom>
                <a:avLst/>
                <a:gdLst>
                  <a:gd name="T0" fmla="*/ 36 w 37"/>
                  <a:gd name="T1" fmla="*/ 20 h 21"/>
                  <a:gd name="T2" fmla="*/ 29 w 37"/>
                  <a:gd name="T3" fmla="*/ 12 h 21"/>
                  <a:gd name="T4" fmla="*/ 22 w 37"/>
                  <a:gd name="T5" fmla="*/ 4 h 21"/>
                  <a:gd name="T6" fmla="*/ 17 w 37"/>
                  <a:gd name="T7" fmla="*/ 0 h 21"/>
                  <a:gd name="T8" fmla="*/ 10 w 37"/>
                  <a:gd name="T9" fmla="*/ 0 h 21"/>
                  <a:gd name="T10" fmla="*/ 3 w 37"/>
                  <a:gd name="T11" fmla="*/ 3 h 21"/>
                  <a:gd name="T12" fmla="*/ 0 w 37"/>
                  <a:gd name="T13" fmla="*/ 7 h 21"/>
                  <a:gd name="T14" fmla="*/ 0 60000 65536"/>
                  <a:gd name="T15" fmla="*/ 0 60000 65536"/>
                  <a:gd name="T16" fmla="*/ 0 60000 65536"/>
                  <a:gd name="T17" fmla="*/ 0 60000 65536"/>
                  <a:gd name="T18" fmla="*/ 0 60000 65536"/>
                  <a:gd name="T19" fmla="*/ 0 60000 65536"/>
                  <a:gd name="T20" fmla="*/ 0 60000 65536"/>
                  <a:gd name="T21" fmla="*/ 0 w 37"/>
                  <a:gd name="T22" fmla="*/ 0 h 21"/>
                  <a:gd name="T23" fmla="*/ 37 w 37"/>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21">
                    <a:moveTo>
                      <a:pt x="36" y="20"/>
                    </a:moveTo>
                    <a:lnTo>
                      <a:pt x="29" y="12"/>
                    </a:lnTo>
                    <a:lnTo>
                      <a:pt x="22" y="4"/>
                    </a:lnTo>
                    <a:lnTo>
                      <a:pt x="17" y="0"/>
                    </a:lnTo>
                    <a:lnTo>
                      <a:pt x="10" y="0"/>
                    </a:lnTo>
                    <a:lnTo>
                      <a:pt x="3" y="3"/>
                    </a:lnTo>
                    <a:lnTo>
                      <a:pt x="0" y="7"/>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20" name="Freeform 51"/>
              <p:cNvSpPr>
                <a:spLocks/>
              </p:cNvSpPr>
              <p:nvPr/>
            </p:nvSpPr>
            <p:spPr bwMode="auto">
              <a:xfrm>
                <a:off x="2328" y="1920"/>
                <a:ext cx="25" cy="17"/>
              </a:xfrm>
              <a:custGeom>
                <a:avLst/>
                <a:gdLst>
                  <a:gd name="T0" fmla="*/ 24 w 25"/>
                  <a:gd name="T1" fmla="*/ 0 h 17"/>
                  <a:gd name="T2" fmla="*/ 6 w 25"/>
                  <a:gd name="T3" fmla="*/ 8 h 17"/>
                  <a:gd name="T4" fmla="*/ 0 w 25"/>
                  <a:gd name="T5" fmla="*/ 16 h 17"/>
                  <a:gd name="T6" fmla="*/ 0 60000 65536"/>
                  <a:gd name="T7" fmla="*/ 0 60000 65536"/>
                  <a:gd name="T8" fmla="*/ 0 60000 65536"/>
                  <a:gd name="T9" fmla="*/ 0 w 25"/>
                  <a:gd name="T10" fmla="*/ 0 h 17"/>
                  <a:gd name="T11" fmla="*/ 25 w 25"/>
                  <a:gd name="T12" fmla="*/ 17 h 17"/>
                </a:gdLst>
                <a:ahLst/>
                <a:cxnLst>
                  <a:cxn ang="T6">
                    <a:pos x="T0" y="T1"/>
                  </a:cxn>
                  <a:cxn ang="T7">
                    <a:pos x="T2" y="T3"/>
                  </a:cxn>
                  <a:cxn ang="T8">
                    <a:pos x="T4" y="T5"/>
                  </a:cxn>
                </a:cxnLst>
                <a:rect l="T9" t="T10" r="T11" b="T12"/>
                <a:pathLst>
                  <a:path w="25" h="17">
                    <a:moveTo>
                      <a:pt x="24" y="0"/>
                    </a:moveTo>
                    <a:lnTo>
                      <a:pt x="6" y="8"/>
                    </a:lnTo>
                    <a:lnTo>
                      <a:pt x="0"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21" name="Freeform 52"/>
              <p:cNvSpPr>
                <a:spLocks/>
              </p:cNvSpPr>
              <p:nvPr/>
            </p:nvSpPr>
            <p:spPr bwMode="auto">
              <a:xfrm>
                <a:off x="2341" y="1880"/>
                <a:ext cx="26" cy="362"/>
              </a:xfrm>
              <a:custGeom>
                <a:avLst/>
                <a:gdLst>
                  <a:gd name="T0" fmla="*/ 0 w 26"/>
                  <a:gd name="T1" fmla="*/ 0 h 362"/>
                  <a:gd name="T2" fmla="*/ 9 w 26"/>
                  <a:gd name="T3" fmla="*/ 30 h 362"/>
                  <a:gd name="T4" fmla="*/ 9 w 26"/>
                  <a:gd name="T5" fmla="*/ 67 h 362"/>
                  <a:gd name="T6" fmla="*/ 9 w 26"/>
                  <a:gd name="T7" fmla="*/ 108 h 362"/>
                  <a:gd name="T8" fmla="*/ 9 w 26"/>
                  <a:gd name="T9" fmla="*/ 160 h 362"/>
                  <a:gd name="T10" fmla="*/ 9 w 26"/>
                  <a:gd name="T11" fmla="*/ 202 h 362"/>
                  <a:gd name="T12" fmla="*/ 17 w 26"/>
                  <a:gd name="T13" fmla="*/ 224 h 362"/>
                  <a:gd name="T14" fmla="*/ 17 w 26"/>
                  <a:gd name="T15" fmla="*/ 254 h 362"/>
                  <a:gd name="T16" fmla="*/ 17 w 26"/>
                  <a:gd name="T17" fmla="*/ 287 h 362"/>
                  <a:gd name="T18" fmla="*/ 17 w 26"/>
                  <a:gd name="T19" fmla="*/ 325 h 362"/>
                  <a:gd name="T20" fmla="*/ 17 w 26"/>
                  <a:gd name="T21" fmla="*/ 343 h 362"/>
                  <a:gd name="T22" fmla="*/ 25 w 26"/>
                  <a:gd name="T23" fmla="*/ 361 h 3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362"/>
                  <a:gd name="T38" fmla="*/ 26 w 26"/>
                  <a:gd name="T39" fmla="*/ 362 h 3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362">
                    <a:moveTo>
                      <a:pt x="0" y="0"/>
                    </a:moveTo>
                    <a:lnTo>
                      <a:pt x="9" y="30"/>
                    </a:lnTo>
                    <a:lnTo>
                      <a:pt x="9" y="67"/>
                    </a:lnTo>
                    <a:lnTo>
                      <a:pt x="9" y="108"/>
                    </a:lnTo>
                    <a:lnTo>
                      <a:pt x="9" y="160"/>
                    </a:lnTo>
                    <a:lnTo>
                      <a:pt x="9" y="202"/>
                    </a:lnTo>
                    <a:lnTo>
                      <a:pt x="17" y="224"/>
                    </a:lnTo>
                    <a:lnTo>
                      <a:pt x="17" y="254"/>
                    </a:lnTo>
                    <a:lnTo>
                      <a:pt x="17" y="287"/>
                    </a:lnTo>
                    <a:lnTo>
                      <a:pt x="17" y="325"/>
                    </a:lnTo>
                    <a:lnTo>
                      <a:pt x="17" y="343"/>
                    </a:lnTo>
                    <a:lnTo>
                      <a:pt x="25" y="361"/>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22" name="Line 53"/>
              <p:cNvSpPr>
                <a:spLocks noChangeShapeType="1"/>
              </p:cNvSpPr>
              <p:nvPr/>
            </p:nvSpPr>
            <p:spPr bwMode="auto">
              <a:xfrm flipH="1">
                <a:off x="2235" y="1939"/>
                <a:ext cx="1" cy="11"/>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grpSp>
        <p:grpSp>
          <p:nvGrpSpPr>
            <p:cNvPr id="20" name="Group 54"/>
            <p:cNvGrpSpPr>
              <a:grpSpLocks/>
            </p:cNvGrpSpPr>
            <p:nvPr/>
          </p:nvGrpSpPr>
          <p:grpSpPr bwMode="auto">
            <a:xfrm>
              <a:off x="2996" y="1943"/>
              <a:ext cx="270" cy="303"/>
              <a:chOff x="3246" y="1943"/>
              <a:chExt cx="292" cy="303"/>
            </a:xfrm>
          </p:grpSpPr>
          <p:sp>
            <p:nvSpPr>
              <p:cNvPr id="576" name="Freeform 55"/>
              <p:cNvSpPr>
                <a:spLocks/>
              </p:cNvSpPr>
              <p:nvPr/>
            </p:nvSpPr>
            <p:spPr bwMode="auto">
              <a:xfrm>
                <a:off x="3507" y="2192"/>
                <a:ext cx="31" cy="38"/>
              </a:xfrm>
              <a:custGeom>
                <a:avLst/>
                <a:gdLst>
                  <a:gd name="T0" fmla="*/ 0 w 31"/>
                  <a:gd name="T1" fmla="*/ 0 h 38"/>
                  <a:gd name="T2" fmla="*/ 12 w 31"/>
                  <a:gd name="T3" fmla="*/ 0 h 38"/>
                  <a:gd name="T4" fmla="*/ 19 w 31"/>
                  <a:gd name="T5" fmla="*/ 8 h 38"/>
                  <a:gd name="T6" fmla="*/ 30 w 31"/>
                  <a:gd name="T7" fmla="*/ 15 h 38"/>
                  <a:gd name="T8" fmla="*/ 30 w 31"/>
                  <a:gd name="T9" fmla="*/ 22 h 38"/>
                  <a:gd name="T10" fmla="*/ 30 w 31"/>
                  <a:gd name="T11" fmla="*/ 37 h 38"/>
                  <a:gd name="T12" fmla="*/ 19 w 31"/>
                  <a:gd name="T13" fmla="*/ 26 h 38"/>
                  <a:gd name="T14" fmla="*/ 8 w 31"/>
                  <a:gd name="T15" fmla="*/ 19 h 38"/>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38"/>
                  <a:gd name="T26" fmla="*/ 31 w 31"/>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38">
                    <a:moveTo>
                      <a:pt x="0" y="0"/>
                    </a:moveTo>
                    <a:lnTo>
                      <a:pt x="12" y="0"/>
                    </a:lnTo>
                    <a:lnTo>
                      <a:pt x="19" y="8"/>
                    </a:lnTo>
                    <a:lnTo>
                      <a:pt x="30" y="15"/>
                    </a:lnTo>
                    <a:lnTo>
                      <a:pt x="30" y="22"/>
                    </a:lnTo>
                    <a:lnTo>
                      <a:pt x="30" y="37"/>
                    </a:lnTo>
                    <a:lnTo>
                      <a:pt x="19" y="26"/>
                    </a:lnTo>
                    <a:lnTo>
                      <a:pt x="8" y="19"/>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77" name="Freeform 56"/>
              <p:cNvSpPr>
                <a:spLocks/>
              </p:cNvSpPr>
              <p:nvPr/>
            </p:nvSpPr>
            <p:spPr bwMode="auto">
              <a:xfrm>
                <a:off x="3467" y="2156"/>
                <a:ext cx="25" cy="90"/>
              </a:xfrm>
              <a:custGeom>
                <a:avLst/>
                <a:gdLst>
                  <a:gd name="T0" fmla="*/ 0 w 25"/>
                  <a:gd name="T1" fmla="*/ 89 h 90"/>
                  <a:gd name="T2" fmla="*/ 0 w 25"/>
                  <a:gd name="T3" fmla="*/ 73 h 90"/>
                  <a:gd name="T4" fmla="*/ 12 w 25"/>
                  <a:gd name="T5" fmla="*/ 51 h 90"/>
                  <a:gd name="T6" fmla="*/ 12 w 25"/>
                  <a:gd name="T7" fmla="*/ 36 h 90"/>
                  <a:gd name="T8" fmla="*/ 24 w 25"/>
                  <a:gd name="T9" fmla="*/ 0 h 90"/>
                  <a:gd name="T10" fmla="*/ 0 60000 65536"/>
                  <a:gd name="T11" fmla="*/ 0 60000 65536"/>
                  <a:gd name="T12" fmla="*/ 0 60000 65536"/>
                  <a:gd name="T13" fmla="*/ 0 60000 65536"/>
                  <a:gd name="T14" fmla="*/ 0 60000 65536"/>
                  <a:gd name="T15" fmla="*/ 0 w 25"/>
                  <a:gd name="T16" fmla="*/ 0 h 90"/>
                  <a:gd name="T17" fmla="*/ 25 w 25"/>
                  <a:gd name="T18" fmla="*/ 90 h 90"/>
                </a:gdLst>
                <a:ahLst/>
                <a:cxnLst>
                  <a:cxn ang="T10">
                    <a:pos x="T0" y="T1"/>
                  </a:cxn>
                  <a:cxn ang="T11">
                    <a:pos x="T2" y="T3"/>
                  </a:cxn>
                  <a:cxn ang="T12">
                    <a:pos x="T4" y="T5"/>
                  </a:cxn>
                  <a:cxn ang="T13">
                    <a:pos x="T6" y="T7"/>
                  </a:cxn>
                  <a:cxn ang="T14">
                    <a:pos x="T8" y="T9"/>
                  </a:cxn>
                </a:cxnLst>
                <a:rect l="T15" t="T16" r="T17" b="T18"/>
                <a:pathLst>
                  <a:path w="25" h="90">
                    <a:moveTo>
                      <a:pt x="0" y="89"/>
                    </a:moveTo>
                    <a:lnTo>
                      <a:pt x="0" y="73"/>
                    </a:lnTo>
                    <a:lnTo>
                      <a:pt x="12" y="51"/>
                    </a:lnTo>
                    <a:lnTo>
                      <a:pt x="12" y="36"/>
                    </a:lnTo>
                    <a:lnTo>
                      <a:pt x="24"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78" name="Freeform 57"/>
              <p:cNvSpPr>
                <a:spLocks/>
              </p:cNvSpPr>
              <p:nvPr/>
            </p:nvSpPr>
            <p:spPr bwMode="auto">
              <a:xfrm>
                <a:off x="3433" y="2196"/>
                <a:ext cx="35" cy="45"/>
              </a:xfrm>
              <a:custGeom>
                <a:avLst/>
                <a:gdLst>
                  <a:gd name="T0" fmla="*/ 34 w 35"/>
                  <a:gd name="T1" fmla="*/ 44 h 45"/>
                  <a:gd name="T2" fmla="*/ 22 w 35"/>
                  <a:gd name="T3" fmla="*/ 40 h 45"/>
                  <a:gd name="T4" fmla="*/ 14 w 35"/>
                  <a:gd name="T5" fmla="*/ 33 h 45"/>
                  <a:gd name="T6" fmla="*/ 6 w 35"/>
                  <a:gd name="T7" fmla="*/ 27 h 45"/>
                  <a:gd name="T8" fmla="*/ 2 w 35"/>
                  <a:gd name="T9" fmla="*/ 22 h 45"/>
                  <a:gd name="T10" fmla="*/ 0 w 35"/>
                  <a:gd name="T11" fmla="*/ 15 h 45"/>
                  <a:gd name="T12" fmla="*/ 2 w 35"/>
                  <a:gd name="T13" fmla="*/ 11 h 45"/>
                  <a:gd name="T14" fmla="*/ 2 w 35"/>
                  <a:gd name="T15" fmla="*/ 4 h 45"/>
                  <a:gd name="T16" fmla="*/ 6 w 35"/>
                  <a:gd name="T17" fmla="*/ 0 h 45"/>
                  <a:gd name="T18" fmla="*/ 18 w 35"/>
                  <a:gd name="T19" fmla="*/ 7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45"/>
                  <a:gd name="T32" fmla="*/ 35 w 35"/>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45">
                    <a:moveTo>
                      <a:pt x="34" y="44"/>
                    </a:moveTo>
                    <a:lnTo>
                      <a:pt x="22" y="40"/>
                    </a:lnTo>
                    <a:lnTo>
                      <a:pt x="14" y="33"/>
                    </a:lnTo>
                    <a:lnTo>
                      <a:pt x="6" y="27"/>
                    </a:lnTo>
                    <a:lnTo>
                      <a:pt x="2" y="22"/>
                    </a:lnTo>
                    <a:lnTo>
                      <a:pt x="0" y="15"/>
                    </a:lnTo>
                    <a:lnTo>
                      <a:pt x="2" y="11"/>
                    </a:lnTo>
                    <a:lnTo>
                      <a:pt x="2" y="4"/>
                    </a:lnTo>
                    <a:lnTo>
                      <a:pt x="6" y="0"/>
                    </a:lnTo>
                    <a:lnTo>
                      <a:pt x="18" y="7"/>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79" name="Freeform 58"/>
              <p:cNvSpPr>
                <a:spLocks/>
              </p:cNvSpPr>
              <p:nvPr/>
            </p:nvSpPr>
            <p:spPr bwMode="auto">
              <a:xfrm>
                <a:off x="3270" y="2165"/>
                <a:ext cx="59" cy="71"/>
              </a:xfrm>
              <a:custGeom>
                <a:avLst/>
                <a:gdLst>
                  <a:gd name="T0" fmla="*/ 0 w 59"/>
                  <a:gd name="T1" fmla="*/ 70 h 71"/>
                  <a:gd name="T2" fmla="*/ 8 w 59"/>
                  <a:gd name="T3" fmla="*/ 56 h 71"/>
                  <a:gd name="T4" fmla="*/ 26 w 59"/>
                  <a:gd name="T5" fmla="*/ 41 h 71"/>
                  <a:gd name="T6" fmla="*/ 34 w 59"/>
                  <a:gd name="T7" fmla="*/ 28 h 71"/>
                  <a:gd name="T8" fmla="*/ 58 w 59"/>
                  <a:gd name="T9" fmla="*/ 0 h 71"/>
                  <a:gd name="T10" fmla="*/ 0 60000 65536"/>
                  <a:gd name="T11" fmla="*/ 0 60000 65536"/>
                  <a:gd name="T12" fmla="*/ 0 60000 65536"/>
                  <a:gd name="T13" fmla="*/ 0 60000 65536"/>
                  <a:gd name="T14" fmla="*/ 0 60000 65536"/>
                  <a:gd name="T15" fmla="*/ 0 w 59"/>
                  <a:gd name="T16" fmla="*/ 0 h 71"/>
                  <a:gd name="T17" fmla="*/ 59 w 59"/>
                  <a:gd name="T18" fmla="*/ 71 h 71"/>
                </a:gdLst>
                <a:ahLst/>
                <a:cxnLst>
                  <a:cxn ang="T10">
                    <a:pos x="T0" y="T1"/>
                  </a:cxn>
                  <a:cxn ang="T11">
                    <a:pos x="T2" y="T3"/>
                  </a:cxn>
                  <a:cxn ang="T12">
                    <a:pos x="T4" y="T5"/>
                  </a:cxn>
                  <a:cxn ang="T13">
                    <a:pos x="T6" y="T7"/>
                  </a:cxn>
                  <a:cxn ang="T14">
                    <a:pos x="T8" y="T9"/>
                  </a:cxn>
                </a:cxnLst>
                <a:rect l="T15" t="T16" r="T17" b="T18"/>
                <a:pathLst>
                  <a:path w="59" h="71">
                    <a:moveTo>
                      <a:pt x="0" y="70"/>
                    </a:moveTo>
                    <a:lnTo>
                      <a:pt x="8" y="56"/>
                    </a:lnTo>
                    <a:lnTo>
                      <a:pt x="26" y="41"/>
                    </a:lnTo>
                    <a:lnTo>
                      <a:pt x="34" y="28"/>
                    </a:lnTo>
                    <a:lnTo>
                      <a:pt x="58"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80" name="Freeform 59"/>
              <p:cNvSpPr>
                <a:spLocks/>
              </p:cNvSpPr>
              <p:nvPr/>
            </p:nvSpPr>
            <p:spPr bwMode="auto">
              <a:xfrm>
                <a:off x="3332" y="1943"/>
                <a:ext cx="101" cy="219"/>
              </a:xfrm>
              <a:custGeom>
                <a:avLst/>
                <a:gdLst>
                  <a:gd name="T0" fmla="*/ 0 w 101"/>
                  <a:gd name="T1" fmla="*/ 218 h 219"/>
                  <a:gd name="T2" fmla="*/ 29 w 101"/>
                  <a:gd name="T3" fmla="*/ 171 h 219"/>
                  <a:gd name="T4" fmla="*/ 60 w 101"/>
                  <a:gd name="T5" fmla="*/ 111 h 219"/>
                  <a:gd name="T6" fmla="*/ 81 w 101"/>
                  <a:gd name="T7" fmla="*/ 62 h 219"/>
                  <a:gd name="T8" fmla="*/ 98 w 101"/>
                  <a:gd name="T9" fmla="*/ 20 h 219"/>
                  <a:gd name="T10" fmla="*/ 100 w 101"/>
                  <a:gd name="T11" fmla="*/ 0 h 219"/>
                  <a:gd name="T12" fmla="*/ 0 60000 65536"/>
                  <a:gd name="T13" fmla="*/ 0 60000 65536"/>
                  <a:gd name="T14" fmla="*/ 0 60000 65536"/>
                  <a:gd name="T15" fmla="*/ 0 60000 65536"/>
                  <a:gd name="T16" fmla="*/ 0 60000 65536"/>
                  <a:gd name="T17" fmla="*/ 0 60000 65536"/>
                  <a:gd name="T18" fmla="*/ 0 w 101"/>
                  <a:gd name="T19" fmla="*/ 0 h 219"/>
                  <a:gd name="T20" fmla="*/ 101 w 101"/>
                  <a:gd name="T21" fmla="*/ 219 h 219"/>
                </a:gdLst>
                <a:ahLst/>
                <a:cxnLst>
                  <a:cxn ang="T12">
                    <a:pos x="T0" y="T1"/>
                  </a:cxn>
                  <a:cxn ang="T13">
                    <a:pos x="T2" y="T3"/>
                  </a:cxn>
                  <a:cxn ang="T14">
                    <a:pos x="T4" y="T5"/>
                  </a:cxn>
                  <a:cxn ang="T15">
                    <a:pos x="T6" y="T7"/>
                  </a:cxn>
                  <a:cxn ang="T16">
                    <a:pos x="T8" y="T9"/>
                  </a:cxn>
                  <a:cxn ang="T17">
                    <a:pos x="T10" y="T11"/>
                  </a:cxn>
                </a:cxnLst>
                <a:rect l="T18" t="T19" r="T20" b="T21"/>
                <a:pathLst>
                  <a:path w="101" h="219">
                    <a:moveTo>
                      <a:pt x="0" y="218"/>
                    </a:moveTo>
                    <a:lnTo>
                      <a:pt x="29" y="171"/>
                    </a:lnTo>
                    <a:lnTo>
                      <a:pt x="60" y="111"/>
                    </a:lnTo>
                    <a:lnTo>
                      <a:pt x="81" y="62"/>
                    </a:lnTo>
                    <a:lnTo>
                      <a:pt x="98" y="20"/>
                    </a:lnTo>
                    <a:lnTo>
                      <a:pt x="10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81" name="Freeform 60"/>
              <p:cNvSpPr>
                <a:spLocks/>
              </p:cNvSpPr>
              <p:nvPr/>
            </p:nvSpPr>
            <p:spPr bwMode="auto">
              <a:xfrm>
                <a:off x="3246" y="2177"/>
                <a:ext cx="25" cy="53"/>
              </a:xfrm>
              <a:custGeom>
                <a:avLst/>
                <a:gdLst>
                  <a:gd name="T0" fmla="*/ 17 w 25"/>
                  <a:gd name="T1" fmla="*/ 52 h 53"/>
                  <a:gd name="T2" fmla="*/ 8 w 25"/>
                  <a:gd name="T3" fmla="*/ 43 h 53"/>
                  <a:gd name="T4" fmla="*/ 3 w 25"/>
                  <a:gd name="T5" fmla="*/ 32 h 53"/>
                  <a:gd name="T6" fmla="*/ 1 w 25"/>
                  <a:gd name="T7" fmla="*/ 23 h 53"/>
                  <a:gd name="T8" fmla="*/ 0 w 25"/>
                  <a:gd name="T9" fmla="*/ 17 h 53"/>
                  <a:gd name="T10" fmla="*/ 1 w 25"/>
                  <a:gd name="T11" fmla="*/ 10 h 53"/>
                  <a:gd name="T12" fmla="*/ 5 w 25"/>
                  <a:gd name="T13" fmla="*/ 8 h 53"/>
                  <a:gd name="T14" fmla="*/ 10 w 25"/>
                  <a:gd name="T15" fmla="*/ 2 h 53"/>
                  <a:gd name="T16" fmla="*/ 17 w 25"/>
                  <a:gd name="T17" fmla="*/ 0 h 53"/>
                  <a:gd name="T18" fmla="*/ 24 w 25"/>
                  <a:gd name="T19" fmla="*/ 12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53"/>
                  <a:gd name="T32" fmla="*/ 25 w 25"/>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53">
                    <a:moveTo>
                      <a:pt x="17" y="52"/>
                    </a:moveTo>
                    <a:lnTo>
                      <a:pt x="8" y="43"/>
                    </a:lnTo>
                    <a:lnTo>
                      <a:pt x="3" y="32"/>
                    </a:lnTo>
                    <a:lnTo>
                      <a:pt x="1" y="23"/>
                    </a:lnTo>
                    <a:lnTo>
                      <a:pt x="0" y="17"/>
                    </a:lnTo>
                    <a:lnTo>
                      <a:pt x="1" y="10"/>
                    </a:lnTo>
                    <a:lnTo>
                      <a:pt x="5" y="8"/>
                    </a:lnTo>
                    <a:lnTo>
                      <a:pt x="10" y="2"/>
                    </a:lnTo>
                    <a:lnTo>
                      <a:pt x="17" y="0"/>
                    </a:lnTo>
                    <a:lnTo>
                      <a:pt x="24" y="12"/>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grpSp>
        <p:grpSp>
          <p:nvGrpSpPr>
            <p:cNvPr id="21" name="Group 61"/>
            <p:cNvGrpSpPr>
              <a:grpSpLocks/>
            </p:cNvGrpSpPr>
            <p:nvPr/>
          </p:nvGrpSpPr>
          <p:grpSpPr bwMode="auto">
            <a:xfrm>
              <a:off x="4156" y="1499"/>
              <a:ext cx="221" cy="748"/>
              <a:chOff x="4502" y="1499"/>
              <a:chExt cx="240" cy="748"/>
            </a:xfrm>
          </p:grpSpPr>
          <p:sp>
            <p:nvSpPr>
              <p:cNvPr id="535" name="Freeform 62"/>
              <p:cNvSpPr>
                <a:spLocks/>
              </p:cNvSpPr>
              <p:nvPr/>
            </p:nvSpPr>
            <p:spPr bwMode="auto">
              <a:xfrm>
                <a:off x="4525" y="1605"/>
                <a:ext cx="72" cy="46"/>
              </a:xfrm>
              <a:custGeom>
                <a:avLst/>
                <a:gdLst>
                  <a:gd name="T0" fmla="*/ 71 w 72"/>
                  <a:gd name="T1" fmla="*/ 40 h 46"/>
                  <a:gd name="T2" fmla="*/ 55 w 72"/>
                  <a:gd name="T3" fmla="*/ 26 h 46"/>
                  <a:gd name="T4" fmla="*/ 46 w 72"/>
                  <a:gd name="T5" fmla="*/ 19 h 46"/>
                  <a:gd name="T6" fmla="*/ 42 w 72"/>
                  <a:gd name="T7" fmla="*/ 20 h 46"/>
                  <a:gd name="T8" fmla="*/ 32 w 72"/>
                  <a:gd name="T9" fmla="*/ 32 h 46"/>
                  <a:gd name="T10" fmla="*/ 23 w 72"/>
                  <a:gd name="T11" fmla="*/ 45 h 46"/>
                  <a:gd name="T12" fmla="*/ 12 w 72"/>
                  <a:gd name="T13" fmla="*/ 45 h 46"/>
                  <a:gd name="T14" fmla="*/ 6 w 72"/>
                  <a:gd name="T15" fmla="*/ 35 h 46"/>
                  <a:gd name="T16" fmla="*/ 1 w 72"/>
                  <a:gd name="T17" fmla="*/ 18 h 46"/>
                  <a:gd name="T18" fmla="*/ 0 w 72"/>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46"/>
                  <a:gd name="T32" fmla="*/ 72 w 72"/>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46">
                    <a:moveTo>
                      <a:pt x="71" y="40"/>
                    </a:moveTo>
                    <a:lnTo>
                      <a:pt x="55" y="26"/>
                    </a:lnTo>
                    <a:lnTo>
                      <a:pt x="46" y="19"/>
                    </a:lnTo>
                    <a:lnTo>
                      <a:pt x="42" y="20"/>
                    </a:lnTo>
                    <a:lnTo>
                      <a:pt x="32" y="32"/>
                    </a:lnTo>
                    <a:lnTo>
                      <a:pt x="23" y="45"/>
                    </a:lnTo>
                    <a:lnTo>
                      <a:pt x="12" y="45"/>
                    </a:lnTo>
                    <a:lnTo>
                      <a:pt x="6" y="35"/>
                    </a:lnTo>
                    <a:lnTo>
                      <a:pt x="1" y="18"/>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36" name="Freeform 63"/>
              <p:cNvSpPr>
                <a:spLocks/>
              </p:cNvSpPr>
              <p:nvPr/>
            </p:nvSpPr>
            <p:spPr bwMode="auto">
              <a:xfrm>
                <a:off x="4518" y="1524"/>
                <a:ext cx="30" cy="82"/>
              </a:xfrm>
              <a:custGeom>
                <a:avLst/>
                <a:gdLst>
                  <a:gd name="T0" fmla="*/ 20 w 30"/>
                  <a:gd name="T1" fmla="*/ 76 h 82"/>
                  <a:gd name="T2" fmla="*/ 22 w 30"/>
                  <a:gd name="T3" fmla="*/ 81 h 82"/>
                  <a:gd name="T4" fmla="*/ 8 w 30"/>
                  <a:gd name="T5" fmla="*/ 81 h 82"/>
                  <a:gd name="T6" fmla="*/ 0 w 30"/>
                  <a:gd name="T7" fmla="*/ 79 h 82"/>
                  <a:gd name="T8" fmla="*/ 2 w 30"/>
                  <a:gd name="T9" fmla="*/ 71 h 82"/>
                  <a:gd name="T10" fmla="*/ 11 w 30"/>
                  <a:gd name="T11" fmla="*/ 51 h 82"/>
                  <a:gd name="T12" fmla="*/ 8 w 30"/>
                  <a:gd name="T13" fmla="*/ 43 h 82"/>
                  <a:gd name="T14" fmla="*/ 3 w 30"/>
                  <a:gd name="T15" fmla="*/ 36 h 82"/>
                  <a:gd name="T16" fmla="*/ 7 w 30"/>
                  <a:gd name="T17" fmla="*/ 26 h 82"/>
                  <a:gd name="T18" fmla="*/ 10 w 30"/>
                  <a:gd name="T19" fmla="*/ 14 h 82"/>
                  <a:gd name="T20" fmla="*/ 17 w 30"/>
                  <a:gd name="T21" fmla="*/ 5 h 82"/>
                  <a:gd name="T22" fmla="*/ 29 w 30"/>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82"/>
                  <a:gd name="T38" fmla="*/ 30 w 30"/>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82">
                    <a:moveTo>
                      <a:pt x="20" y="76"/>
                    </a:moveTo>
                    <a:lnTo>
                      <a:pt x="22" y="81"/>
                    </a:lnTo>
                    <a:lnTo>
                      <a:pt x="8" y="81"/>
                    </a:lnTo>
                    <a:lnTo>
                      <a:pt x="0" y="79"/>
                    </a:lnTo>
                    <a:lnTo>
                      <a:pt x="2" y="71"/>
                    </a:lnTo>
                    <a:lnTo>
                      <a:pt x="11" y="51"/>
                    </a:lnTo>
                    <a:lnTo>
                      <a:pt x="8" y="43"/>
                    </a:lnTo>
                    <a:lnTo>
                      <a:pt x="3" y="36"/>
                    </a:lnTo>
                    <a:lnTo>
                      <a:pt x="7" y="26"/>
                    </a:lnTo>
                    <a:lnTo>
                      <a:pt x="10" y="14"/>
                    </a:lnTo>
                    <a:lnTo>
                      <a:pt x="17" y="5"/>
                    </a:lnTo>
                    <a:lnTo>
                      <a:pt x="29"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37" name="Freeform 64"/>
              <p:cNvSpPr>
                <a:spLocks/>
              </p:cNvSpPr>
              <p:nvPr/>
            </p:nvSpPr>
            <p:spPr bwMode="auto">
              <a:xfrm>
                <a:off x="4533" y="1499"/>
                <a:ext cx="86" cy="50"/>
              </a:xfrm>
              <a:custGeom>
                <a:avLst/>
                <a:gdLst>
                  <a:gd name="T0" fmla="*/ 0 w 86"/>
                  <a:gd name="T1" fmla="*/ 32 h 50"/>
                  <a:gd name="T2" fmla="*/ 1 w 86"/>
                  <a:gd name="T3" fmla="*/ 24 h 50"/>
                  <a:gd name="T4" fmla="*/ 5 w 86"/>
                  <a:gd name="T5" fmla="*/ 18 h 50"/>
                  <a:gd name="T6" fmla="*/ 8 w 86"/>
                  <a:gd name="T7" fmla="*/ 10 h 50"/>
                  <a:gd name="T8" fmla="*/ 17 w 86"/>
                  <a:gd name="T9" fmla="*/ 3 h 50"/>
                  <a:gd name="T10" fmla="*/ 25 w 86"/>
                  <a:gd name="T11" fmla="*/ 5 h 50"/>
                  <a:gd name="T12" fmla="*/ 32 w 86"/>
                  <a:gd name="T13" fmla="*/ 0 h 50"/>
                  <a:gd name="T14" fmla="*/ 41 w 86"/>
                  <a:gd name="T15" fmla="*/ 7 h 50"/>
                  <a:gd name="T16" fmla="*/ 48 w 86"/>
                  <a:gd name="T17" fmla="*/ 17 h 50"/>
                  <a:gd name="T18" fmla="*/ 54 w 86"/>
                  <a:gd name="T19" fmla="*/ 21 h 50"/>
                  <a:gd name="T20" fmla="*/ 70 w 86"/>
                  <a:gd name="T21" fmla="*/ 24 h 50"/>
                  <a:gd name="T22" fmla="*/ 79 w 86"/>
                  <a:gd name="T23" fmla="*/ 31 h 50"/>
                  <a:gd name="T24" fmla="*/ 84 w 86"/>
                  <a:gd name="T25" fmla="*/ 38 h 50"/>
                  <a:gd name="T26" fmla="*/ 85 w 86"/>
                  <a:gd name="T27" fmla="*/ 49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
                  <a:gd name="T43" fmla="*/ 0 h 50"/>
                  <a:gd name="T44" fmla="*/ 86 w 86"/>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 h="50">
                    <a:moveTo>
                      <a:pt x="0" y="32"/>
                    </a:moveTo>
                    <a:lnTo>
                      <a:pt x="1" y="24"/>
                    </a:lnTo>
                    <a:lnTo>
                      <a:pt x="5" y="18"/>
                    </a:lnTo>
                    <a:lnTo>
                      <a:pt x="8" y="10"/>
                    </a:lnTo>
                    <a:lnTo>
                      <a:pt x="17" y="3"/>
                    </a:lnTo>
                    <a:lnTo>
                      <a:pt x="25" y="5"/>
                    </a:lnTo>
                    <a:lnTo>
                      <a:pt x="32" y="0"/>
                    </a:lnTo>
                    <a:lnTo>
                      <a:pt x="41" y="7"/>
                    </a:lnTo>
                    <a:lnTo>
                      <a:pt x="48" y="17"/>
                    </a:lnTo>
                    <a:lnTo>
                      <a:pt x="54" y="21"/>
                    </a:lnTo>
                    <a:lnTo>
                      <a:pt x="70" y="24"/>
                    </a:lnTo>
                    <a:lnTo>
                      <a:pt x="79" y="31"/>
                    </a:lnTo>
                    <a:lnTo>
                      <a:pt x="84" y="38"/>
                    </a:lnTo>
                    <a:lnTo>
                      <a:pt x="85" y="49"/>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38" name="Freeform 65"/>
              <p:cNvSpPr>
                <a:spLocks/>
              </p:cNvSpPr>
              <p:nvPr/>
            </p:nvSpPr>
            <p:spPr bwMode="auto">
              <a:xfrm>
                <a:off x="4609" y="1538"/>
                <a:ext cx="24" cy="49"/>
              </a:xfrm>
              <a:custGeom>
                <a:avLst/>
                <a:gdLst>
                  <a:gd name="T0" fmla="*/ 2 w 24"/>
                  <a:gd name="T1" fmla="*/ 0 h 49"/>
                  <a:gd name="T2" fmla="*/ 8 w 24"/>
                  <a:gd name="T3" fmla="*/ 8 h 49"/>
                  <a:gd name="T4" fmla="*/ 20 w 24"/>
                  <a:gd name="T5" fmla="*/ 22 h 49"/>
                  <a:gd name="T6" fmla="*/ 23 w 24"/>
                  <a:gd name="T7" fmla="*/ 32 h 49"/>
                  <a:gd name="T8" fmla="*/ 12 w 24"/>
                  <a:gd name="T9" fmla="*/ 41 h 49"/>
                  <a:gd name="T10" fmla="*/ 5 w 24"/>
                  <a:gd name="T11" fmla="*/ 48 h 49"/>
                  <a:gd name="T12" fmla="*/ 0 w 24"/>
                  <a:gd name="T13" fmla="*/ 48 h 49"/>
                  <a:gd name="T14" fmla="*/ 0 60000 65536"/>
                  <a:gd name="T15" fmla="*/ 0 60000 65536"/>
                  <a:gd name="T16" fmla="*/ 0 60000 65536"/>
                  <a:gd name="T17" fmla="*/ 0 60000 65536"/>
                  <a:gd name="T18" fmla="*/ 0 60000 65536"/>
                  <a:gd name="T19" fmla="*/ 0 60000 65536"/>
                  <a:gd name="T20" fmla="*/ 0 60000 65536"/>
                  <a:gd name="T21" fmla="*/ 0 w 24"/>
                  <a:gd name="T22" fmla="*/ 0 h 49"/>
                  <a:gd name="T23" fmla="*/ 24 w 2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49">
                    <a:moveTo>
                      <a:pt x="2" y="0"/>
                    </a:moveTo>
                    <a:lnTo>
                      <a:pt x="8" y="8"/>
                    </a:lnTo>
                    <a:lnTo>
                      <a:pt x="20" y="22"/>
                    </a:lnTo>
                    <a:lnTo>
                      <a:pt x="23" y="32"/>
                    </a:lnTo>
                    <a:lnTo>
                      <a:pt x="12" y="41"/>
                    </a:lnTo>
                    <a:lnTo>
                      <a:pt x="5" y="48"/>
                    </a:lnTo>
                    <a:lnTo>
                      <a:pt x="0" y="48"/>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39" name="Freeform 66"/>
              <p:cNvSpPr>
                <a:spLocks/>
              </p:cNvSpPr>
              <p:nvPr/>
            </p:nvSpPr>
            <p:spPr bwMode="auto">
              <a:xfrm>
                <a:off x="4588" y="1598"/>
                <a:ext cx="24" cy="21"/>
              </a:xfrm>
              <a:custGeom>
                <a:avLst/>
                <a:gdLst>
                  <a:gd name="T0" fmla="*/ 0 w 24"/>
                  <a:gd name="T1" fmla="*/ 0 h 21"/>
                  <a:gd name="T2" fmla="*/ 5 w 24"/>
                  <a:gd name="T3" fmla="*/ 7 h 21"/>
                  <a:gd name="T4" fmla="*/ 10 w 24"/>
                  <a:gd name="T5" fmla="*/ 15 h 21"/>
                  <a:gd name="T6" fmla="*/ 23 w 24"/>
                  <a:gd name="T7" fmla="*/ 20 h 21"/>
                  <a:gd name="T8" fmla="*/ 0 60000 65536"/>
                  <a:gd name="T9" fmla="*/ 0 60000 65536"/>
                  <a:gd name="T10" fmla="*/ 0 60000 65536"/>
                  <a:gd name="T11" fmla="*/ 0 60000 65536"/>
                  <a:gd name="T12" fmla="*/ 0 w 24"/>
                  <a:gd name="T13" fmla="*/ 0 h 21"/>
                  <a:gd name="T14" fmla="*/ 24 w 24"/>
                  <a:gd name="T15" fmla="*/ 21 h 21"/>
                </a:gdLst>
                <a:ahLst/>
                <a:cxnLst>
                  <a:cxn ang="T8">
                    <a:pos x="T0" y="T1"/>
                  </a:cxn>
                  <a:cxn ang="T9">
                    <a:pos x="T2" y="T3"/>
                  </a:cxn>
                  <a:cxn ang="T10">
                    <a:pos x="T4" y="T5"/>
                  </a:cxn>
                  <a:cxn ang="T11">
                    <a:pos x="T6" y="T7"/>
                  </a:cxn>
                </a:cxnLst>
                <a:rect l="T12" t="T13" r="T14" b="T15"/>
                <a:pathLst>
                  <a:path w="24" h="21">
                    <a:moveTo>
                      <a:pt x="0" y="0"/>
                    </a:moveTo>
                    <a:lnTo>
                      <a:pt x="5" y="7"/>
                    </a:lnTo>
                    <a:lnTo>
                      <a:pt x="10" y="15"/>
                    </a:lnTo>
                    <a:lnTo>
                      <a:pt x="23" y="2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40" name="Freeform 67"/>
              <p:cNvSpPr>
                <a:spLocks/>
              </p:cNvSpPr>
              <p:nvPr/>
            </p:nvSpPr>
            <p:spPr bwMode="auto">
              <a:xfrm>
                <a:off x="4528" y="1546"/>
                <a:ext cx="24" cy="17"/>
              </a:xfrm>
              <a:custGeom>
                <a:avLst/>
                <a:gdLst>
                  <a:gd name="T0" fmla="*/ 23 w 24"/>
                  <a:gd name="T1" fmla="*/ 16 h 17"/>
                  <a:gd name="T2" fmla="*/ 7 w 24"/>
                  <a:gd name="T3" fmla="*/ 3 h 17"/>
                  <a:gd name="T4" fmla="*/ 0 w 24"/>
                  <a:gd name="T5" fmla="*/ 0 h 17"/>
                  <a:gd name="T6" fmla="*/ 0 60000 65536"/>
                  <a:gd name="T7" fmla="*/ 0 60000 65536"/>
                  <a:gd name="T8" fmla="*/ 0 60000 65536"/>
                  <a:gd name="T9" fmla="*/ 0 w 24"/>
                  <a:gd name="T10" fmla="*/ 0 h 17"/>
                  <a:gd name="T11" fmla="*/ 24 w 24"/>
                  <a:gd name="T12" fmla="*/ 17 h 17"/>
                </a:gdLst>
                <a:ahLst/>
                <a:cxnLst>
                  <a:cxn ang="T6">
                    <a:pos x="T0" y="T1"/>
                  </a:cxn>
                  <a:cxn ang="T7">
                    <a:pos x="T2" y="T3"/>
                  </a:cxn>
                  <a:cxn ang="T8">
                    <a:pos x="T4" y="T5"/>
                  </a:cxn>
                </a:cxnLst>
                <a:rect l="T9" t="T10" r="T11" b="T12"/>
                <a:pathLst>
                  <a:path w="24" h="17">
                    <a:moveTo>
                      <a:pt x="23" y="16"/>
                    </a:moveTo>
                    <a:lnTo>
                      <a:pt x="7" y="3"/>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41" name="Freeform 68"/>
              <p:cNvSpPr>
                <a:spLocks/>
              </p:cNvSpPr>
              <p:nvPr/>
            </p:nvSpPr>
            <p:spPr bwMode="auto">
              <a:xfrm>
                <a:off x="4538" y="1551"/>
                <a:ext cx="25" cy="17"/>
              </a:xfrm>
              <a:custGeom>
                <a:avLst/>
                <a:gdLst>
                  <a:gd name="T0" fmla="*/ 0 w 25"/>
                  <a:gd name="T1" fmla="*/ 4 h 17"/>
                  <a:gd name="T2" fmla="*/ 4 w 25"/>
                  <a:gd name="T3" fmla="*/ 0 h 17"/>
                  <a:gd name="T4" fmla="*/ 9 w 25"/>
                  <a:gd name="T5" fmla="*/ 0 h 17"/>
                  <a:gd name="T6" fmla="*/ 24 w 25"/>
                  <a:gd name="T7" fmla="*/ 16 h 17"/>
                  <a:gd name="T8" fmla="*/ 0 60000 65536"/>
                  <a:gd name="T9" fmla="*/ 0 60000 65536"/>
                  <a:gd name="T10" fmla="*/ 0 60000 65536"/>
                  <a:gd name="T11" fmla="*/ 0 60000 65536"/>
                  <a:gd name="T12" fmla="*/ 0 w 25"/>
                  <a:gd name="T13" fmla="*/ 0 h 17"/>
                  <a:gd name="T14" fmla="*/ 25 w 25"/>
                  <a:gd name="T15" fmla="*/ 17 h 17"/>
                </a:gdLst>
                <a:ahLst/>
                <a:cxnLst>
                  <a:cxn ang="T8">
                    <a:pos x="T0" y="T1"/>
                  </a:cxn>
                  <a:cxn ang="T9">
                    <a:pos x="T2" y="T3"/>
                  </a:cxn>
                  <a:cxn ang="T10">
                    <a:pos x="T4" y="T5"/>
                  </a:cxn>
                  <a:cxn ang="T11">
                    <a:pos x="T6" y="T7"/>
                  </a:cxn>
                </a:cxnLst>
                <a:rect l="T12" t="T13" r="T14" b="T15"/>
                <a:pathLst>
                  <a:path w="25" h="17">
                    <a:moveTo>
                      <a:pt x="0" y="4"/>
                    </a:moveTo>
                    <a:lnTo>
                      <a:pt x="4" y="0"/>
                    </a:lnTo>
                    <a:lnTo>
                      <a:pt x="9" y="0"/>
                    </a:lnTo>
                    <a:lnTo>
                      <a:pt x="24"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42" name="Freeform 69"/>
              <p:cNvSpPr>
                <a:spLocks/>
              </p:cNvSpPr>
              <p:nvPr/>
            </p:nvSpPr>
            <p:spPr bwMode="auto">
              <a:xfrm>
                <a:off x="4533" y="1568"/>
                <a:ext cx="25" cy="17"/>
              </a:xfrm>
              <a:custGeom>
                <a:avLst/>
                <a:gdLst>
                  <a:gd name="T0" fmla="*/ 9 w 25"/>
                  <a:gd name="T1" fmla="*/ 0 h 17"/>
                  <a:gd name="T2" fmla="*/ 3 w 25"/>
                  <a:gd name="T3" fmla="*/ 8 h 17"/>
                  <a:gd name="T4" fmla="*/ 0 w 25"/>
                  <a:gd name="T5" fmla="*/ 12 h 17"/>
                  <a:gd name="T6" fmla="*/ 24 w 25"/>
                  <a:gd name="T7" fmla="*/ 16 h 17"/>
                  <a:gd name="T8" fmla="*/ 0 60000 65536"/>
                  <a:gd name="T9" fmla="*/ 0 60000 65536"/>
                  <a:gd name="T10" fmla="*/ 0 60000 65536"/>
                  <a:gd name="T11" fmla="*/ 0 60000 65536"/>
                  <a:gd name="T12" fmla="*/ 0 w 25"/>
                  <a:gd name="T13" fmla="*/ 0 h 17"/>
                  <a:gd name="T14" fmla="*/ 25 w 25"/>
                  <a:gd name="T15" fmla="*/ 17 h 17"/>
                </a:gdLst>
                <a:ahLst/>
                <a:cxnLst>
                  <a:cxn ang="T8">
                    <a:pos x="T0" y="T1"/>
                  </a:cxn>
                  <a:cxn ang="T9">
                    <a:pos x="T2" y="T3"/>
                  </a:cxn>
                  <a:cxn ang="T10">
                    <a:pos x="T4" y="T5"/>
                  </a:cxn>
                  <a:cxn ang="T11">
                    <a:pos x="T6" y="T7"/>
                  </a:cxn>
                </a:cxnLst>
                <a:rect l="T12" t="T13" r="T14" b="T15"/>
                <a:pathLst>
                  <a:path w="25" h="17">
                    <a:moveTo>
                      <a:pt x="9" y="0"/>
                    </a:moveTo>
                    <a:lnTo>
                      <a:pt x="3" y="8"/>
                    </a:lnTo>
                    <a:lnTo>
                      <a:pt x="0" y="12"/>
                    </a:lnTo>
                    <a:lnTo>
                      <a:pt x="24"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43" name="Freeform 70"/>
              <p:cNvSpPr>
                <a:spLocks/>
              </p:cNvSpPr>
              <p:nvPr/>
            </p:nvSpPr>
            <p:spPr bwMode="auto">
              <a:xfrm>
                <a:off x="4523" y="1571"/>
                <a:ext cx="24" cy="17"/>
              </a:xfrm>
              <a:custGeom>
                <a:avLst/>
                <a:gdLst>
                  <a:gd name="T0" fmla="*/ 9 w 24"/>
                  <a:gd name="T1" fmla="*/ 0 h 17"/>
                  <a:gd name="T2" fmla="*/ 0 w 24"/>
                  <a:gd name="T3" fmla="*/ 16 h 17"/>
                  <a:gd name="T4" fmla="*/ 23 w 24"/>
                  <a:gd name="T5" fmla="*/ 16 h 17"/>
                  <a:gd name="T6" fmla="*/ 0 60000 65536"/>
                  <a:gd name="T7" fmla="*/ 0 60000 65536"/>
                  <a:gd name="T8" fmla="*/ 0 60000 65536"/>
                  <a:gd name="T9" fmla="*/ 0 w 24"/>
                  <a:gd name="T10" fmla="*/ 0 h 17"/>
                  <a:gd name="T11" fmla="*/ 24 w 24"/>
                  <a:gd name="T12" fmla="*/ 17 h 17"/>
                </a:gdLst>
                <a:ahLst/>
                <a:cxnLst>
                  <a:cxn ang="T6">
                    <a:pos x="T0" y="T1"/>
                  </a:cxn>
                  <a:cxn ang="T7">
                    <a:pos x="T2" y="T3"/>
                  </a:cxn>
                  <a:cxn ang="T8">
                    <a:pos x="T4" y="T5"/>
                  </a:cxn>
                </a:cxnLst>
                <a:rect l="T9" t="T10" r="T11" b="T12"/>
                <a:pathLst>
                  <a:path w="24" h="17">
                    <a:moveTo>
                      <a:pt x="9" y="0"/>
                    </a:moveTo>
                    <a:lnTo>
                      <a:pt x="0" y="16"/>
                    </a:lnTo>
                    <a:lnTo>
                      <a:pt x="23"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44" name="Line 71"/>
              <p:cNvSpPr>
                <a:spLocks noChangeShapeType="1"/>
              </p:cNvSpPr>
              <p:nvPr/>
            </p:nvSpPr>
            <p:spPr bwMode="auto">
              <a:xfrm>
                <a:off x="4525" y="1617"/>
                <a:ext cx="13" cy="14"/>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545" name="Freeform 72"/>
              <p:cNvSpPr>
                <a:spLocks/>
              </p:cNvSpPr>
              <p:nvPr/>
            </p:nvSpPr>
            <p:spPr bwMode="auto">
              <a:xfrm>
                <a:off x="4593" y="1599"/>
                <a:ext cx="35" cy="84"/>
              </a:xfrm>
              <a:custGeom>
                <a:avLst/>
                <a:gdLst>
                  <a:gd name="T0" fmla="*/ 0 w 35"/>
                  <a:gd name="T1" fmla="*/ 14 h 84"/>
                  <a:gd name="T2" fmla="*/ 3 w 35"/>
                  <a:gd name="T3" fmla="*/ 5 h 84"/>
                  <a:gd name="T4" fmla="*/ 7 w 35"/>
                  <a:gd name="T5" fmla="*/ 0 h 84"/>
                  <a:gd name="T6" fmla="*/ 25 w 35"/>
                  <a:gd name="T7" fmla="*/ 13 h 84"/>
                  <a:gd name="T8" fmla="*/ 21 w 35"/>
                  <a:gd name="T9" fmla="*/ 24 h 84"/>
                  <a:gd name="T10" fmla="*/ 21 w 35"/>
                  <a:gd name="T11" fmla="*/ 43 h 84"/>
                  <a:gd name="T12" fmla="*/ 25 w 35"/>
                  <a:gd name="T13" fmla="*/ 63 h 84"/>
                  <a:gd name="T14" fmla="*/ 34 w 35"/>
                  <a:gd name="T15" fmla="*/ 83 h 84"/>
                  <a:gd name="T16" fmla="*/ 17 w 35"/>
                  <a:gd name="T17" fmla="*/ 67 h 84"/>
                  <a:gd name="T18" fmla="*/ 8 w 35"/>
                  <a:gd name="T19" fmla="*/ 56 h 84"/>
                  <a:gd name="T20" fmla="*/ 3 w 35"/>
                  <a:gd name="T21" fmla="*/ 44 h 84"/>
                  <a:gd name="T22" fmla="*/ 6 w 35"/>
                  <a:gd name="T23" fmla="*/ 32 h 84"/>
                  <a:gd name="T24" fmla="*/ 10 w 35"/>
                  <a:gd name="T25" fmla="*/ 15 h 84"/>
                  <a:gd name="T26" fmla="*/ 7 w 35"/>
                  <a:gd name="T27" fmla="*/ 4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84"/>
                  <a:gd name="T44" fmla="*/ 35 w 35"/>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84">
                    <a:moveTo>
                      <a:pt x="0" y="14"/>
                    </a:moveTo>
                    <a:lnTo>
                      <a:pt x="3" y="5"/>
                    </a:lnTo>
                    <a:lnTo>
                      <a:pt x="7" y="0"/>
                    </a:lnTo>
                    <a:lnTo>
                      <a:pt x="25" y="13"/>
                    </a:lnTo>
                    <a:lnTo>
                      <a:pt x="21" y="24"/>
                    </a:lnTo>
                    <a:lnTo>
                      <a:pt x="21" y="43"/>
                    </a:lnTo>
                    <a:lnTo>
                      <a:pt x="25" y="63"/>
                    </a:lnTo>
                    <a:lnTo>
                      <a:pt x="34" y="83"/>
                    </a:lnTo>
                    <a:lnTo>
                      <a:pt x="17" y="67"/>
                    </a:lnTo>
                    <a:lnTo>
                      <a:pt x="8" y="56"/>
                    </a:lnTo>
                    <a:lnTo>
                      <a:pt x="3" y="44"/>
                    </a:lnTo>
                    <a:lnTo>
                      <a:pt x="6" y="32"/>
                    </a:lnTo>
                    <a:lnTo>
                      <a:pt x="10" y="15"/>
                    </a:lnTo>
                    <a:lnTo>
                      <a:pt x="7" y="4"/>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46" name="Freeform 73"/>
              <p:cNvSpPr>
                <a:spLocks/>
              </p:cNvSpPr>
              <p:nvPr/>
            </p:nvSpPr>
            <p:spPr bwMode="auto">
              <a:xfrm>
                <a:off x="4588" y="1639"/>
                <a:ext cx="24" cy="38"/>
              </a:xfrm>
              <a:custGeom>
                <a:avLst/>
                <a:gdLst>
                  <a:gd name="T0" fmla="*/ 0 w 24"/>
                  <a:gd name="T1" fmla="*/ 0 h 38"/>
                  <a:gd name="T2" fmla="*/ 4 w 24"/>
                  <a:gd name="T3" fmla="*/ 16 h 38"/>
                  <a:gd name="T4" fmla="*/ 8 w 24"/>
                  <a:gd name="T5" fmla="*/ 28 h 38"/>
                  <a:gd name="T6" fmla="*/ 23 w 24"/>
                  <a:gd name="T7" fmla="*/ 37 h 38"/>
                  <a:gd name="T8" fmla="*/ 18 w 24"/>
                  <a:gd name="T9" fmla="*/ 21 h 38"/>
                  <a:gd name="T10" fmla="*/ 18 w 24"/>
                  <a:gd name="T11" fmla="*/ 7 h 38"/>
                  <a:gd name="T12" fmla="*/ 0 60000 65536"/>
                  <a:gd name="T13" fmla="*/ 0 60000 65536"/>
                  <a:gd name="T14" fmla="*/ 0 60000 65536"/>
                  <a:gd name="T15" fmla="*/ 0 60000 65536"/>
                  <a:gd name="T16" fmla="*/ 0 60000 65536"/>
                  <a:gd name="T17" fmla="*/ 0 60000 65536"/>
                  <a:gd name="T18" fmla="*/ 0 w 24"/>
                  <a:gd name="T19" fmla="*/ 0 h 38"/>
                  <a:gd name="T20" fmla="*/ 24 w 24"/>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24" h="38">
                    <a:moveTo>
                      <a:pt x="0" y="0"/>
                    </a:moveTo>
                    <a:lnTo>
                      <a:pt x="4" y="16"/>
                    </a:lnTo>
                    <a:lnTo>
                      <a:pt x="8" y="28"/>
                    </a:lnTo>
                    <a:lnTo>
                      <a:pt x="23" y="37"/>
                    </a:lnTo>
                    <a:lnTo>
                      <a:pt x="18" y="21"/>
                    </a:lnTo>
                    <a:lnTo>
                      <a:pt x="18" y="7"/>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47" name="Freeform 74"/>
              <p:cNvSpPr>
                <a:spLocks/>
              </p:cNvSpPr>
              <p:nvPr/>
            </p:nvSpPr>
            <p:spPr bwMode="auto">
              <a:xfrm>
                <a:off x="4614" y="1619"/>
                <a:ext cx="115" cy="251"/>
              </a:xfrm>
              <a:custGeom>
                <a:avLst/>
                <a:gdLst>
                  <a:gd name="T0" fmla="*/ 0 w 115"/>
                  <a:gd name="T1" fmla="*/ 4 h 251"/>
                  <a:gd name="T2" fmla="*/ 7 w 115"/>
                  <a:gd name="T3" fmla="*/ 0 h 251"/>
                  <a:gd name="T4" fmla="*/ 15 w 115"/>
                  <a:gd name="T5" fmla="*/ 1 h 251"/>
                  <a:gd name="T6" fmla="*/ 22 w 115"/>
                  <a:gd name="T7" fmla="*/ 11 h 251"/>
                  <a:gd name="T8" fmla="*/ 43 w 115"/>
                  <a:gd name="T9" fmla="*/ 40 h 251"/>
                  <a:gd name="T10" fmla="*/ 80 w 115"/>
                  <a:gd name="T11" fmla="*/ 80 h 251"/>
                  <a:gd name="T12" fmla="*/ 100 w 115"/>
                  <a:gd name="T13" fmla="*/ 95 h 251"/>
                  <a:gd name="T14" fmla="*/ 114 w 115"/>
                  <a:gd name="T15" fmla="*/ 104 h 251"/>
                  <a:gd name="T16" fmla="*/ 112 w 115"/>
                  <a:gd name="T17" fmla="*/ 118 h 251"/>
                  <a:gd name="T18" fmla="*/ 110 w 115"/>
                  <a:gd name="T19" fmla="*/ 134 h 251"/>
                  <a:gd name="T20" fmla="*/ 81 w 115"/>
                  <a:gd name="T21" fmla="*/ 205 h 251"/>
                  <a:gd name="T22" fmla="*/ 76 w 115"/>
                  <a:gd name="T23" fmla="*/ 219 h 251"/>
                  <a:gd name="T24" fmla="*/ 79 w 115"/>
                  <a:gd name="T25" fmla="*/ 227 h 251"/>
                  <a:gd name="T26" fmla="*/ 67 w 115"/>
                  <a:gd name="T27" fmla="*/ 250 h 251"/>
                  <a:gd name="T28" fmla="*/ 65 w 115"/>
                  <a:gd name="T29" fmla="*/ 235 h 251"/>
                  <a:gd name="T30" fmla="*/ 51 w 115"/>
                  <a:gd name="T31" fmla="*/ 220 h 251"/>
                  <a:gd name="T32" fmla="*/ 42 w 115"/>
                  <a:gd name="T33" fmla="*/ 213 h 251"/>
                  <a:gd name="T34" fmla="*/ 40 w 115"/>
                  <a:gd name="T35" fmla="*/ 212 h 251"/>
                  <a:gd name="T36" fmla="*/ 29 w 115"/>
                  <a:gd name="T37" fmla="*/ 212 h 2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
                  <a:gd name="T58" fmla="*/ 0 h 251"/>
                  <a:gd name="T59" fmla="*/ 115 w 115"/>
                  <a:gd name="T60" fmla="*/ 251 h 2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 h="251">
                    <a:moveTo>
                      <a:pt x="0" y="4"/>
                    </a:moveTo>
                    <a:lnTo>
                      <a:pt x="7" y="0"/>
                    </a:lnTo>
                    <a:lnTo>
                      <a:pt x="15" y="1"/>
                    </a:lnTo>
                    <a:lnTo>
                      <a:pt x="22" y="11"/>
                    </a:lnTo>
                    <a:lnTo>
                      <a:pt x="43" y="40"/>
                    </a:lnTo>
                    <a:lnTo>
                      <a:pt x="80" y="80"/>
                    </a:lnTo>
                    <a:lnTo>
                      <a:pt x="100" y="95"/>
                    </a:lnTo>
                    <a:lnTo>
                      <a:pt x="114" y="104"/>
                    </a:lnTo>
                    <a:lnTo>
                      <a:pt x="112" y="118"/>
                    </a:lnTo>
                    <a:lnTo>
                      <a:pt x="110" y="134"/>
                    </a:lnTo>
                    <a:lnTo>
                      <a:pt x="81" y="205"/>
                    </a:lnTo>
                    <a:lnTo>
                      <a:pt x="76" y="219"/>
                    </a:lnTo>
                    <a:lnTo>
                      <a:pt x="79" y="227"/>
                    </a:lnTo>
                    <a:lnTo>
                      <a:pt x="67" y="250"/>
                    </a:lnTo>
                    <a:lnTo>
                      <a:pt x="65" y="235"/>
                    </a:lnTo>
                    <a:lnTo>
                      <a:pt x="51" y="220"/>
                    </a:lnTo>
                    <a:lnTo>
                      <a:pt x="42" y="213"/>
                    </a:lnTo>
                    <a:lnTo>
                      <a:pt x="40" y="212"/>
                    </a:lnTo>
                    <a:lnTo>
                      <a:pt x="29" y="212"/>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48" name="Freeform 75"/>
              <p:cNvSpPr>
                <a:spLocks/>
              </p:cNvSpPr>
              <p:nvPr/>
            </p:nvSpPr>
            <p:spPr bwMode="auto">
              <a:xfrm>
                <a:off x="4629" y="1675"/>
                <a:ext cx="51" cy="141"/>
              </a:xfrm>
              <a:custGeom>
                <a:avLst/>
                <a:gdLst>
                  <a:gd name="T0" fmla="*/ 34 w 51"/>
                  <a:gd name="T1" fmla="*/ 140 h 141"/>
                  <a:gd name="T2" fmla="*/ 50 w 51"/>
                  <a:gd name="T3" fmla="*/ 85 h 141"/>
                  <a:gd name="T4" fmla="*/ 50 w 51"/>
                  <a:gd name="T5" fmla="*/ 73 h 141"/>
                  <a:gd name="T6" fmla="*/ 43 w 51"/>
                  <a:gd name="T7" fmla="*/ 64 h 141"/>
                  <a:gd name="T8" fmla="*/ 21 w 51"/>
                  <a:gd name="T9" fmla="*/ 29 h 141"/>
                  <a:gd name="T10" fmla="*/ 14 w 51"/>
                  <a:gd name="T11" fmla="*/ 19 h 141"/>
                  <a:gd name="T12" fmla="*/ 19 w 51"/>
                  <a:gd name="T13" fmla="*/ 28 h 141"/>
                  <a:gd name="T14" fmla="*/ 0 w 51"/>
                  <a:gd name="T15" fmla="*/ 0 h 141"/>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141"/>
                  <a:gd name="T26" fmla="*/ 51 w 51"/>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141">
                    <a:moveTo>
                      <a:pt x="34" y="140"/>
                    </a:moveTo>
                    <a:lnTo>
                      <a:pt x="50" y="85"/>
                    </a:lnTo>
                    <a:lnTo>
                      <a:pt x="50" y="73"/>
                    </a:lnTo>
                    <a:lnTo>
                      <a:pt x="43" y="64"/>
                    </a:lnTo>
                    <a:lnTo>
                      <a:pt x="21" y="29"/>
                    </a:lnTo>
                    <a:lnTo>
                      <a:pt x="14" y="19"/>
                    </a:lnTo>
                    <a:lnTo>
                      <a:pt x="19" y="28"/>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49" name="Line 76"/>
              <p:cNvSpPr>
                <a:spLocks noChangeShapeType="1"/>
              </p:cNvSpPr>
              <p:nvPr/>
            </p:nvSpPr>
            <p:spPr bwMode="auto">
              <a:xfrm flipH="1">
                <a:off x="4638" y="1703"/>
                <a:ext cx="12" cy="20"/>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550" name="Freeform 77"/>
              <p:cNvSpPr>
                <a:spLocks/>
              </p:cNvSpPr>
              <p:nvPr/>
            </p:nvSpPr>
            <p:spPr bwMode="auto">
              <a:xfrm>
                <a:off x="4653" y="1713"/>
                <a:ext cx="24" cy="44"/>
              </a:xfrm>
              <a:custGeom>
                <a:avLst/>
                <a:gdLst>
                  <a:gd name="T0" fmla="*/ 17 w 24"/>
                  <a:gd name="T1" fmla="*/ 0 h 44"/>
                  <a:gd name="T2" fmla="*/ 23 w 24"/>
                  <a:gd name="T3" fmla="*/ 18 h 44"/>
                  <a:gd name="T4" fmla="*/ 0 w 24"/>
                  <a:gd name="T5" fmla="*/ 43 h 44"/>
                  <a:gd name="T6" fmla="*/ 0 60000 65536"/>
                  <a:gd name="T7" fmla="*/ 0 60000 65536"/>
                  <a:gd name="T8" fmla="*/ 0 60000 65536"/>
                  <a:gd name="T9" fmla="*/ 0 w 24"/>
                  <a:gd name="T10" fmla="*/ 0 h 44"/>
                  <a:gd name="T11" fmla="*/ 24 w 24"/>
                  <a:gd name="T12" fmla="*/ 44 h 44"/>
                </a:gdLst>
                <a:ahLst/>
                <a:cxnLst>
                  <a:cxn ang="T6">
                    <a:pos x="T0" y="T1"/>
                  </a:cxn>
                  <a:cxn ang="T7">
                    <a:pos x="T2" y="T3"/>
                  </a:cxn>
                  <a:cxn ang="T8">
                    <a:pos x="T4" y="T5"/>
                  </a:cxn>
                </a:cxnLst>
                <a:rect l="T9" t="T10" r="T11" b="T12"/>
                <a:pathLst>
                  <a:path w="24" h="44">
                    <a:moveTo>
                      <a:pt x="17" y="0"/>
                    </a:moveTo>
                    <a:lnTo>
                      <a:pt x="23" y="18"/>
                    </a:lnTo>
                    <a:lnTo>
                      <a:pt x="0" y="43"/>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51" name="Freeform 78"/>
              <p:cNvSpPr>
                <a:spLocks/>
              </p:cNvSpPr>
              <p:nvPr/>
            </p:nvSpPr>
            <p:spPr bwMode="auto">
              <a:xfrm>
                <a:off x="4627" y="1835"/>
                <a:ext cx="24" cy="29"/>
              </a:xfrm>
              <a:custGeom>
                <a:avLst/>
                <a:gdLst>
                  <a:gd name="T0" fmla="*/ 23 w 24"/>
                  <a:gd name="T1" fmla="*/ 0 h 29"/>
                  <a:gd name="T2" fmla="*/ 0 w 24"/>
                  <a:gd name="T3" fmla="*/ 13 h 29"/>
                  <a:gd name="T4" fmla="*/ 1 w 24"/>
                  <a:gd name="T5" fmla="*/ 24 h 29"/>
                  <a:gd name="T6" fmla="*/ 5 w 24"/>
                  <a:gd name="T7" fmla="*/ 28 h 29"/>
                  <a:gd name="T8" fmla="*/ 0 60000 65536"/>
                  <a:gd name="T9" fmla="*/ 0 60000 65536"/>
                  <a:gd name="T10" fmla="*/ 0 60000 65536"/>
                  <a:gd name="T11" fmla="*/ 0 60000 65536"/>
                  <a:gd name="T12" fmla="*/ 0 w 24"/>
                  <a:gd name="T13" fmla="*/ 0 h 29"/>
                  <a:gd name="T14" fmla="*/ 24 w 24"/>
                  <a:gd name="T15" fmla="*/ 29 h 29"/>
                </a:gdLst>
                <a:ahLst/>
                <a:cxnLst>
                  <a:cxn ang="T8">
                    <a:pos x="T0" y="T1"/>
                  </a:cxn>
                  <a:cxn ang="T9">
                    <a:pos x="T2" y="T3"/>
                  </a:cxn>
                  <a:cxn ang="T10">
                    <a:pos x="T4" y="T5"/>
                  </a:cxn>
                  <a:cxn ang="T11">
                    <a:pos x="T6" y="T7"/>
                  </a:cxn>
                </a:cxnLst>
                <a:rect l="T12" t="T13" r="T14" b="T15"/>
                <a:pathLst>
                  <a:path w="24" h="29">
                    <a:moveTo>
                      <a:pt x="23" y="0"/>
                    </a:moveTo>
                    <a:lnTo>
                      <a:pt x="0" y="13"/>
                    </a:lnTo>
                    <a:lnTo>
                      <a:pt x="1" y="24"/>
                    </a:lnTo>
                    <a:lnTo>
                      <a:pt x="5" y="28"/>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52" name="Freeform 79"/>
              <p:cNvSpPr>
                <a:spLocks/>
              </p:cNvSpPr>
              <p:nvPr/>
            </p:nvSpPr>
            <p:spPr bwMode="auto">
              <a:xfrm>
                <a:off x="4627" y="1854"/>
                <a:ext cx="24" cy="17"/>
              </a:xfrm>
              <a:custGeom>
                <a:avLst/>
                <a:gdLst>
                  <a:gd name="T0" fmla="*/ 23 w 24"/>
                  <a:gd name="T1" fmla="*/ 0 h 17"/>
                  <a:gd name="T2" fmla="*/ 4 w 24"/>
                  <a:gd name="T3" fmla="*/ 11 h 17"/>
                  <a:gd name="T4" fmla="*/ 0 w 24"/>
                  <a:gd name="T5" fmla="*/ 16 h 17"/>
                  <a:gd name="T6" fmla="*/ 0 60000 65536"/>
                  <a:gd name="T7" fmla="*/ 0 60000 65536"/>
                  <a:gd name="T8" fmla="*/ 0 60000 65536"/>
                  <a:gd name="T9" fmla="*/ 0 w 24"/>
                  <a:gd name="T10" fmla="*/ 0 h 17"/>
                  <a:gd name="T11" fmla="*/ 24 w 24"/>
                  <a:gd name="T12" fmla="*/ 17 h 17"/>
                </a:gdLst>
                <a:ahLst/>
                <a:cxnLst>
                  <a:cxn ang="T6">
                    <a:pos x="T0" y="T1"/>
                  </a:cxn>
                  <a:cxn ang="T7">
                    <a:pos x="T2" y="T3"/>
                  </a:cxn>
                  <a:cxn ang="T8">
                    <a:pos x="T4" y="T5"/>
                  </a:cxn>
                </a:cxnLst>
                <a:rect l="T9" t="T10" r="T11" b="T12"/>
                <a:pathLst>
                  <a:path w="24" h="17">
                    <a:moveTo>
                      <a:pt x="23" y="0"/>
                    </a:moveTo>
                    <a:lnTo>
                      <a:pt x="4" y="11"/>
                    </a:lnTo>
                    <a:lnTo>
                      <a:pt x="0"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53" name="Freeform 80"/>
              <p:cNvSpPr>
                <a:spLocks/>
              </p:cNvSpPr>
              <p:nvPr/>
            </p:nvSpPr>
            <p:spPr bwMode="auto">
              <a:xfrm>
                <a:off x="4622" y="1856"/>
                <a:ext cx="29" cy="29"/>
              </a:xfrm>
              <a:custGeom>
                <a:avLst/>
                <a:gdLst>
                  <a:gd name="T0" fmla="*/ 3 w 29"/>
                  <a:gd name="T1" fmla="*/ 0 h 29"/>
                  <a:gd name="T2" fmla="*/ 0 w 29"/>
                  <a:gd name="T3" fmla="*/ 12 h 29"/>
                  <a:gd name="T4" fmla="*/ 4 w 29"/>
                  <a:gd name="T5" fmla="*/ 18 h 29"/>
                  <a:gd name="T6" fmla="*/ 10 w 29"/>
                  <a:gd name="T7" fmla="*/ 28 h 29"/>
                  <a:gd name="T8" fmla="*/ 21 w 29"/>
                  <a:gd name="T9" fmla="*/ 27 h 29"/>
                  <a:gd name="T10" fmla="*/ 28 w 29"/>
                  <a:gd name="T11" fmla="*/ 22 h 29"/>
                  <a:gd name="T12" fmla="*/ 0 60000 65536"/>
                  <a:gd name="T13" fmla="*/ 0 60000 65536"/>
                  <a:gd name="T14" fmla="*/ 0 60000 65536"/>
                  <a:gd name="T15" fmla="*/ 0 60000 65536"/>
                  <a:gd name="T16" fmla="*/ 0 60000 65536"/>
                  <a:gd name="T17" fmla="*/ 0 60000 65536"/>
                  <a:gd name="T18" fmla="*/ 0 w 29"/>
                  <a:gd name="T19" fmla="*/ 0 h 29"/>
                  <a:gd name="T20" fmla="*/ 29 w 29"/>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9" h="29">
                    <a:moveTo>
                      <a:pt x="3" y="0"/>
                    </a:moveTo>
                    <a:lnTo>
                      <a:pt x="0" y="12"/>
                    </a:lnTo>
                    <a:lnTo>
                      <a:pt x="4" y="18"/>
                    </a:lnTo>
                    <a:lnTo>
                      <a:pt x="10" y="28"/>
                    </a:lnTo>
                    <a:lnTo>
                      <a:pt x="21" y="27"/>
                    </a:lnTo>
                    <a:lnTo>
                      <a:pt x="28" y="22"/>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54" name="Freeform 81"/>
              <p:cNvSpPr>
                <a:spLocks/>
              </p:cNvSpPr>
              <p:nvPr/>
            </p:nvSpPr>
            <p:spPr bwMode="auto">
              <a:xfrm>
                <a:off x="4632" y="1884"/>
                <a:ext cx="30" cy="18"/>
              </a:xfrm>
              <a:custGeom>
                <a:avLst/>
                <a:gdLst>
                  <a:gd name="T0" fmla="*/ 0 w 30"/>
                  <a:gd name="T1" fmla="*/ 0 h 18"/>
                  <a:gd name="T2" fmla="*/ 5 w 30"/>
                  <a:gd name="T3" fmla="*/ 12 h 18"/>
                  <a:gd name="T4" fmla="*/ 16 w 30"/>
                  <a:gd name="T5" fmla="*/ 17 h 18"/>
                  <a:gd name="T6" fmla="*/ 24 w 30"/>
                  <a:gd name="T7" fmla="*/ 12 h 18"/>
                  <a:gd name="T8" fmla="*/ 29 w 30"/>
                  <a:gd name="T9" fmla="*/ 7 h 18"/>
                  <a:gd name="T10" fmla="*/ 0 60000 65536"/>
                  <a:gd name="T11" fmla="*/ 0 60000 65536"/>
                  <a:gd name="T12" fmla="*/ 0 60000 65536"/>
                  <a:gd name="T13" fmla="*/ 0 60000 65536"/>
                  <a:gd name="T14" fmla="*/ 0 60000 65536"/>
                  <a:gd name="T15" fmla="*/ 0 w 30"/>
                  <a:gd name="T16" fmla="*/ 0 h 18"/>
                  <a:gd name="T17" fmla="*/ 30 w 30"/>
                  <a:gd name="T18" fmla="*/ 18 h 18"/>
                </a:gdLst>
                <a:ahLst/>
                <a:cxnLst>
                  <a:cxn ang="T10">
                    <a:pos x="T0" y="T1"/>
                  </a:cxn>
                  <a:cxn ang="T11">
                    <a:pos x="T2" y="T3"/>
                  </a:cxn>
                  <a:cxn ang="T12">
                    <a:pos x="T4" y="T5"/>
                  </a:cxn>
                  <a:cxn ang="T13">
                    <a:pos x="T6" y="T7"/>
                  </a:cxn>
                  <a:cxn ang="T14">
                    <a:pos x="T8" y="T9"/>
                  </a:cxn>
                </a:cxnLst>
                <a:rect l="T15" t="T16" r="T17" b="T18"/>
                <a:pathLst>
                  <a:path w="30" h="18">
                    <a:moveTo>
                      <a:pt x="0" y="0"/>
                    </a:moveTo>
                    <a:lnTo>
                      <a:pt x="5" y="12"/>
                    </a:lnTo>
                    <a:lnTo>
                      <a:pt x="16" y="17"/>
                    </a:lnTo>
                    <a:lnTo>
                      <a:pt x="24" y="12"/>
                    </a:lnTo>
                    <a:lnTo>
                      <a:pt x="29" y="7"/>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55" name="Freeform 82"/>
              <p:cNvSpPr>
                <a:spLocks/>
              </p:cNvSpPr>
              <p:nvPr/>
            </p:nvSpPr>
            <p:spPr bwMode="auto">
              <a:xfrm>
                <a:off x="4648" y="1858"/>
                <a:ext cx="37" cy="48"/>
              </a:xfrm>
              <a:custGeom>
                <a:avLst/>
                <a:gdLst>
                  <a:gd name="T0" fmla="*/ 0 w 37"/>
                  <a:gd name="T1" fmla="*/ 43 h 48"/>
                  <a:gd name="T2" fmla="*/ 7 w 37"/>
                  <a:gd name="T3" fmla="*/ 47 h 48"/>
                  <a:gd name="T4" fmla="*/ 19 w 37"/>
                  <a:gd name="T5" fmla="*/ 43 h 48"/>
                  <a:gd name="T6" fmla="*/ 31 w 37"/>
                  <a:gd name="T7" fmla="*/ 37 h 48"/>
                  <a:gd name="T8" fmla="*/ 36 w 37"/>
                  <a:gd name="T9" fmla="*/ 27 h 48"/>
                  <a:gd name="T10" fmla="*/ 33 w 37"/>
                  <a:gd name="T11" fmla="*/ 11 h 48"/>
                  <a:gd name="T12" fmla="*/ 31 w 37"/>
                  <a:gd name="T13" fmla="*/ 0 h 48"/>
                  <a:gd name="T14" fmla="*/ 0 60000 65536"/>
                  <a:gd name="T15" fmla="*/ 0 60000 65536"/>
                  <a:gd name="T16" fmla="*/ 0 60000 65536"/>
                  <a:gd name="T17" fmla="*/ 0 60000 65536"/>
                  <a:gd name="T18" fmla="*/ 0 60000 65536"/>
                  <a:gd name="T19" fmla="*/ 0 60000 65536"/>
                  <a:gd name="T20" fmla="*/ 0 60000 65536"/>
                  <a:gd name="T21" fmla="*/ 0 w 37"/>
                  <a:gd name="T22" fmla="*/ 0 h 48"/>
                  <a:gd name="T23" fmla="*/ 37 w 37"/>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8">
                    <a:moveTo>
                      <a:pt x="0" y="43"/>
                    </a:moveTo>
                    <a:lnTo>
                      <a:pt x="7" y="47"/>
                    </a:lnTo>
                    <a:lnTo>
                      <a:pt x="19" y="43"/>
                    </a:lnTo>
                    <a:lnTo>
                      <a:pt x="31" y="37"/>
                    </a:lnTo>
                    <a:lnTo>
                      <a:pt x="36" y="27"/>
                    </a:lnTo>
                    <a:lnTo>
                      <a:pt x="33" y="11"/>
                    </a:lnTo>
                    <a:lnTo>
                      <a:pt x="31"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56" name="Freeform 83"/>
              <p:cNvSpPr>
                <a:spLocks/>
              </p:cNvSpPr>
              <p:nvPr/>
            </p:nvSpPr>
            <p:spPr bwMode="auto">
              <a:xfrm>
                <a:off x="4696" y="2159"/>
                <a:ext cx="31" cy="39"/>
              </a:xfrm>
              <a:custGeom>
                <a:avLst/>
                <a:gdLst>
                  <a:gd name="T0" fmla="*/ 0 w 31"/>
                  <a:gd name="T1" fmla="*/ 0 h 39"/>
                  <a:gd name="T2" fmla="*/ 12 w 31"/>
                  <a:gd name="T3" fmla="*/ 0 h 39"/>
                  <a:gd name="T4" fmla="*/ 19 w 31"/>
                  <a:gd name="T5" fmla="*/ 8 h 39"/>
                  <a:gd name="T6" fmla="*/ 30 w 31"/>
                  <a:gd name="T7" fmla="*/ 16 h 39"/>
                  <a:gd name="T8" fmla="*/ 30 w 31"/>
                  <a:gd name="T9" fmla="*/ 22 h 39"/>
                  <a:gd name="T10" fmla="*/ 30 w 31"/>
                  <a:gd name="T11" fmla="*/ 38 h 39"/>
                  <a:gd name="T12" fmla="*/ 19 w 31"/>
                  <a:gd name="T13" fmla="*/ 27 h 39"/>
                  <a:gd name="T14" fmla="*/ 7 w 31"/>
                  <a:gd name="T15" fmla="*/ 20 h 39"/>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39"/>
                  <a:gd name="T26" fmla="*/ 31 w 31"/>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39">
                    <a:moveTo>
                      <a:pt x="0" y="0"/>
                    </a:moveTo>
                    <a:lnTo>
                      <a:pt x="12" y="0"/>
                    </a:lnTo>
                    <a:lnTo>
                      <a:pt x="19" y="8"/>
                    </a:lnTo>
                    <a:lnTo>
                      <a:pt x="30" y="16"/>
                    </a:lnTo>
                    <a:lnTo>
                      <a:pt x="30" y="22"/>
                    </a:lnTo>
                    <a:lnTo>
                      <a:pt x="30" y="38"/>
                    </a:lnTo>
                    <a:lnTo>
                      <a:pt x="19" y="27"/>
                    </a:lnTo>
                    <a:lnTo>
                      <a:pt x="7" y="2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57" name="Freeform 84"/>
              <p:cNvSpPr>
                <a:spLocks/>
              </p:cNvSpPr>
              <p:nvPr/>
            </p:nvSpPr>
            <p:spPr bwMode="auto">
              <a:xfrm>
                <a:off x="4637" y="2186"/>
                <a:ext cx="105" cy="61"/>
              </a:xfrm>
              <a:custGeom>
                <a:avLst/>
                <a:gdLst>
                  <a:gd name="T0" fmla="*/ 86 w 105"/>
                  <a:gd name="T1" fmla="*/ 7 h 61"/>
                  <a:gd name="T2" fmla="*/ 93 w 105"/>
                  <a:gd name="T3" fmla="*/ 18 h 61"/>
                  <a:gd name="T4" fmla="*/ 97 w 105"/>
                  <a:gd name="T5" fmla="*/ 29 h 61"/>
                  <a:gd name="T6" fmla="*/ 97 w 105"/>
                  <a:gd name="T7" fmla="*/ 37 h 61"/>
                  <a:gd name="T8" fmla="*/ 100 w 105"/>
                  <a:gd name="T9" fmla="*/ 40 h 61"/>
                  <a:gd name="T10" fmla="*/ 104 w 105"/>
                  <a:gd name="T11" fmla="*/ 51 h 61"/>
                  <a:gd name="T12" fmla="*/ 100 w 105"/>
                  <a:gd name="T13" fmla="*/ 60 h 61"/>
                  <a:gd name="T14" fmla="*/ 86 w 105"/>
                  <a:gd name="T15" fmla="*/ 60 h 61"/>
                  <a:gd name="T16" fmla="*/ 64 w 105"/>
                  <a:gd name="T17" fmla="*/ 55 h 61"/>
                  <a:gd name="T18" fmla="*/ 30 w 105"/>
                  <a:gd name="T19" fmla="*/ 55 h 61"/>
                  <a:gd name="T20" fmla="*/ 3 w 105"/>
                  <a:gd name="T21" fmla="*/ 60 h 61"/>
                  <a:gd name="T22" fmla="*/ 0 w 105"/>
                  <a:gd name="T23" fmla="*/ 45 h 61"/>
                  <a:gd name="T24" fmla="*/ 15 w 105"/>
                  <a:gd name="T25" fmla="*/ 33 h 61"/>
                  <a:gd name="T26" fmla="*/ 26 w 105"/>
                  <a:gd name="T27" fmla="*/ 18 h 61"/>
                  <a:gd name="T28" fmla="*/ 33 w 105"/>
                  <a:gd name="T29" fmla="*/ 7 h 61"/>
                  <a:gd name="T30" fmla="*/ 44 w 105"/>
                  <a:gd name="T31" fmla="*/ 0 h 61"/>
                  <a:gd name="T32" fmla="*/ 48 w 105"/>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61"/>
                  <a:gd name="T53" fmla="*/ 105 w 105"/>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61">
                    <a:moveTo>
                      <a:pt x="86" y="7"/>
                    </a:moveTo>
                    <a:lnTo>
                      <a:pt x="93" y="18"/>
                    </a:lnTo>
                    <a:lnTo>
                      <a:pt x="97" y="29"/>
                    </a:lnTo>
                    <a:lnTo>
                      <a:pt x="97" y="37"/>
                    </a:lnTo>
                    <a:lnTo>
                      <a:pt x="100" y="40"/>
                    </a:lnTo>
                    <a:lnTo>
                      <a:pt x="104" y="51"/>
                    </a:lnTo>
                    <a:lnTo>
                      <a:pt x="100" y="60"/>
                    </a:lnTo>
                    <a:lnTo>
                      <a:pt x="86" y="60"/>
                    </a:lnTo>
                    <a:lnTo>
                      <a:pt x="64" y="55"/>
                    </a:lnTo>
                    <a:lnTo>
                      <a:pt x="30" y="55"/>
                    </a:lnTo>
                    <a:lnTo>
                      <a:pt x="3" y="60"/>
                    </a:lnTo>
                    <a:lnTo>
                      <a:pt x="0" y="45"/>
                    </a:lnTo>
                    <a:lnTo>
                      <a:pt x="15" y="33"/>
                    </a:lnTo>
                    <a:lnTo>
                      <a:pt x="26" y="18"/>
                    </a:lnTo>
                    <a:lnTo>
                      <a:pt x="33" y="7"/>
                    </a:lnTo>
                    <a:lnTo>
                      <a:pt x="44" y="0"/>
                    </a:lnTo>
                    <a:lnTo>
                      <a:pt x="48"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58" name="Freeform 85"/>
              <p:cNvSpPr>
                <a:spLocks/>
              </p:cNvSpPr>
              <p:nvPr/>
            </p:nvSpPr>
            <p:spPr bwMode="auto">
              <a:xfrm>
                <a:off x="4655" y="2123"/>
                <a:ext cx="25" cy="90"/>
              </a:xfrm>
              <a:custGeom>
                <a:avLst/>
                <a:gdLst>
                  <a:gd name="T0" fmla="*/ 0 w 25"/>
                  <a:gd name="T1" fmla="*/ 89 h 90"/>
                  <a:gd name="T2" fmla="*/ 0 w 25"/>
                  <a:gd name="T3" fmla="*/ 74 h 90"/>
                  <a:gd name="T4" fmla="*/ 12 w 25"/>
                  <a:gd name="T5" fmla="*/ 52 h 90"/>
                  <a:gd name="T6" fmla="*/ 12 w 25"/>
                  <a:gd name="T7" fmla="*/ 36 h 90"/>
                  <a:gd name="T8" fmla="*/ 24 w 25"/>
                  <a:gd name="T9" fmla="*/ 0 h 90"/>
                  <a:gd name="T10" fmla="*/ 0 60000 65536"/>
                  <a:gd name="T11" fmla="*/ 0 60000 65536"/>
                  <a:gd name="T12" fmla="*/ 0 60000 65536"/>
                  <a:gd name="T13" fmla="*/ 0 60000 65536"/>
                  <a:gd name="T14" fmla="*/ 0 60000 65536"/>
                  <a:gd name="T15" fmla="*/ 0 w 25"/>
                  <a:gd name="T16" fmla="*/ 0 h 90"/>
                  <a:gd name="T17" fmla="*/ 25 w 25"/>
                  <a:gd name="T18" fmla="*/ 90 h 90"/>
                </a:gdLst>
                <a:ahLst/>
                <a:cxnLst>
                  <a:cxn ang="T10">
                    <a:pos x="T0" y="T1"/>
                  </a:cxn>
                  <a:cxn ang="T11">
                    <a:pos x="T2" y="T3"/>
                  </a:cxn>
                  <a:cxn ang="T12">
                    <a:pos x="T4" y="T5"/>
                  </a:cxn>
                  <a:cxn ang="T13">
                    <a:pos x="T6" y="T7"/>
                  </a:cxn>
                  <a:cxn ang="T14">
                    <a:pos x="T8" y="T9"/>
                  </a:cxn>
                </a:cxnLst>
                <a:rect l="T15" t="T16" r="T17" b="T18"/>
                <a:pathLst>
                  <a:path w="25" h="90">
                    <a:moveTo>
                      <a:pt x="0" y="89"/>
                    </a:moveTo>
                    <a:lnTo>
                      <a:pt x="0" y="74"/>
                    </a:lnTo>
                    <a:lnTo>
                      <a:pt x="12" y="52"/>
                    </a:lnTo>
                    <a:lnTo>
                      <a:pt x="12" y="36"/>
                    </a:lnTo>
                    <a:lnTo>
                      <a:pt x="24"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59" name="Freeform 86"/>
              <p:cNvSpPr>
                <a:spLocks/>
              </p:cNvSpPr>
              <p:nvPr/>
            </p:nvSpPr>
            <p:spPr bwMode="auto">
              <a:xfrm>
                <a:off x="4637" y="1907"/>
                <a:ext cx="27" cy="240"/>
              </a:xfrm>
              <a:custGeom>
                <a:avLst/>
                <a:gdLst>
                  <a:gd name="T0" fmla="*/ 26 w 27"/>
                  <a:gd name="T1" fmla="*/ 239 h 240"/>
                  <a:gd name="T2" fmla="*/ 26 w 27"/>
                  <a:gd name="T3" fmla="*/ 183 h 240"/>
                  <a:gd name="T4" fmla="*/ 22 w 27"/>
                  <a:gd name="T5" fmla="*/ 115 h 240"/>
                  <a:gd name="T6" fmla="*/ 15 w 27"/>
                  <a:gd name="T7" fmla="*/ 63 h 240"/>
                  <a:gd name="T8" fmla="*/ 8 w 27"/>
                  <a:gd name="T9" fmla="*/ 18 h 240"/>
                  <a:gd name="T10" fmla="*/ 0 w 27"/>
                  <a:gd name="T11" fmla="*/ 0 h 240"/>
                  <a:gd name="T12" fmla="*/ 0 60000 65536"/>
                  <a:gd name="T13" fmla="*/ 0 60000 65536"/>
                  <a:gd name="T14" fmla="*/ 0 60000 65536"/>
                  <a:gd name="T15" fmla="*/ 0 60000 65536"/>
                  <a:gd name="T16" fmla="*/ 0 60000 65536"/>
                  <a:gd name="T17" fmla="*/ 0 60000 65536"/>
                  <a:gd name="T18" fmla="*/ 0 w 27"/>
                  <a:gd name="T19" fmla="*/ 0 h 240"/>
                  <a:gd name="T20" fmla="*/ 27 w 27"/>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27" h="240">
                    <a:moveTo>
                      <a:pt x="26" y="239"/>
                    </a:moveTo>
                    <a:lnTo>
                      <a:pt x="26" y="183"/>
                    </a:lnTo>
                    <a:lnTo>
                      <a:pt x="22" y="115"/>
                    </a:lnTo>
                    <a:lnTo>
                      <a:pt x="15" y="63"/>
                    </a:lnTo>
                    <a:lnTo>
                      <a:pt x="8" y="18"/>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60" name="Freeform 87"/>
              <p:cNvSpPr>
                <a:spLocks/>
              </p:cNvSpPr>
              <p:nvPr/>
            </p:nvSpPr>
            <p:spPr bwMode="auto">
              <a:xfrm>
                <a:off x="4546" y="2190"/>
                <a:ext cx="92" cy="48"/>
              </a:xfrm>
              <a:custGeom>
                <a:avLst/>
                <a:gdLst>
                  <a:gd name="T0" fmla="*/ 91 w 92"/>
                  <a:gd name="T1" fmla="*/ 45 h 48"/>
                  <a:gd name="T2" fmla="*/ 76 w 92"/>
                  <a:gd name="T3" fmla="*/ 45 h 48"/>
                  <a:gd name="T4" fmla="*/ 45 w 92"/>
                  <a:gd name="T5" fmla="*/ 47 h 48"/>
                  <a:gd name="T6" fmla="*/ 27 w 92"/>
                  <a:gd name="T7" fmla="*/ 45 h 48"/>
                  <a:gd name="T8" fmla="*/ 9 w 92"/>
                  <a:gd name="T9" fmla="*/ 36 h 48"/>
                  <a:gd name="T10" fmla="*/ 0 w 92"/>
                  <a:gd name="T11" fmla="*/ 25 h 48"/>
                  <a:gd name="T12" fmla="*/ 9 w 92"/>
                  <a:gd name="T13" fmla="*/ 14 h 48"/>
                  <a:gd name="T14" fmla="*/ 16 w 92"/>
                  <a:gd name="T15" fmla="*/ 14 h 48"/>
                  <a:gd name="T16" fmla="*/ 27 w 92"/>
                  <a:gd name="T17" fmla="*/ 22 h 48"/>
                  <a:gd name="T18" fmla="*/ 38 w 92"/>
                  <a:gd name="T19" fmla="*/ 25 h 48"/>
                  <a:gd name="T20" fmla="*/ 57 w 92"/>
                  <a:gd name="T21" fmla="*/ 18 h 48"/>
                  <a:gd name="T22" fmla="*/ 72 w 92"/>
                  <a:gd name="T23" fmla="*/ 7 h 48"/>
                  <a:gd name="T24" fmla="*/ 79 w 92"/>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48"/>
                  <a:gd name="T41" fmla="*/ 92 w 92"/>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48">
                    <a:moveTo>
                      <a:pt x="91" y="45"/>
                    </a:moveTo>
                    <a:lnTo>
                      <a:pt x="76" y="45"/>
                    </a:lnTo>
                    <a:lnTo>
                      <a:pt x="45" y="47"/>
                    </a:lnTo>
                    <a:lnTo>
                      <a:pt x="27" y="45"/>
                    </a:lnTo>
                    <a:lnTo>
                      <a:pt x="9" y="36"/>
                    </a:lnTo>
                    <a:lnTo>
                      <a:pt x="0" y="25"/>
                    </a:lnTo>
                    <a:lnTo>
                      <a:pt x="9" y="14"/>
                    </a:lnTo>
                    <a:lnTo>
                      <a:pt x="16" y="14"/>
                    </a:lnTo>
                    <a:lnTo>
                      <a:pt x="27" y="22"/>
                    </a:lnTo>
                    <a:lnTo>
                      <a:pt x="38" y="25"/>
                    </a:lnTo>
                    <a:lnTo>
                      <a:pt x="57" y="18"/>
                    </a:lnTo>
                    <a:lnTo>
                      <a:pt x="72" y="7"/>
                    </a:lnTo>
                    <a:lnTo>
                      <a:pt x="79"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61" name="Freeform 88"/>
              <p:cNvSpPr>
                <a:spLocks/>
              </p:cNvSpPr>
              <p:nvPr/>
            </p:nvSpPr>
            <p:spPr bwMode="auto">
              <a:xfrm>
                <a:off x="4622" y="2163"/>
                <a:ext cx="34" cy="46"/>
              </a:xfrm>
              <a:custGeom>
                <a:avLst/>
                <a:gdLst>
                  <a:gd name="T0" fmla="*/ 33 w 34"/>
                  <a:gd name="T1" fmla="*/ 45 h 46"/>
                  <a:gd name="T2" fmla="*/ 22 w 34"/>
                  <a:gd name="T3" fmla="*/ 41 h 46"/>
                  <a:gd name="T4" fmla="*/ 13 w 34"/>
                  <a:gd name="T5" fmla="*/ 34 h 46"/>
                  <a:gd name="T6" fmla="*/ 6 w 34"/>
                  <a:gd name="T7" fmla="*/ 27 h 46"/>
                  <a:gd name="T8" fmla="*/ 2 w 34"/>
                  <a:gd name="T9" fmla="*/ 23 h 46"/>
                  <a:gd name="T10" fmla="*/ 0 w 34"/>
                  <a:gd name="T11" fmla="*/ 16 h 46"/>
                  <a:gd name="T12" fmla="*/ 2 w 34"/>
                  <a:gd name="T13" fmla="*/ 12 h 46"/>
                  <a:gd name="T14" fmla="*/ 2 w 34"/>
                  <a:gd name="T15" fmla="*/ 4 h 46"/>
                  <a:gd name="T16" fmla="*/ 6 w 34"/>
                  <a:gd name="T17" fmla="*/ 0 h 46"/>
                  <a:gd name="T18" fmla="*/ 17 w 34"/>
                  <a:gd name="T19" fmla="*/ 7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46"/>
                  <a:gd name="T32" fmla="*/ 34 w 34"/>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46">
                    <a:moveTo>
                      <a:pt x="33" y="45"/>
                    </a:moveTo>
                    <a:lnTo>
                      <a:pt x="22" y="41"/>
                    </a:lnTo>
                    <a:lnTo>
                      <a:pt x="13" y="34"/>
                    </a:lnTo>
                    <a:lnTo>
                      <a:pt x="6" y="27"/>
                    </a:lnTo>
                    <a:lnTo>
                      <a:pt x="2" y="23"/>
                    </a:lnTo>
                    <a:lnTo>
                      <a:pt x="0" y="16"/>
                    </a:lnTo>
                    <a:lnTo>
                      <a:pt x="2" y="12"/>
                    </a:lnTo>
                    <a:lnTo>
                      <a:pt x="2" y="4"/>
                    </a:lnTo>
                    <a:lnTo>
                      <a:pt x="6" y="0"/>
                    </a:lnTo>
                    <a:lnTo>
                      <a:pt x="17" y="7"/>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62" name="Freeform 89"/>
              <p:cNvSpPr>
                <a:spLocks/>
              </p:cNvSpPr>
              <p:nvPr/>
            </p:nvSpPr>
            <p:spPr bwMode="auto">
              <a:xfrm>
                <a:off x="4596" y="1881"/>
                <a:ext cx="37" cy="283"/>
              </a:xfrm>
              <a:custGeom>
                <a:avLst/>
                <a:gdLst>
                  <a:gd name="T0" fmla="*/ 32 w 37"/>
                  <a:gd name="T1" fmla="*/ 282 h 283"/>
                  <a:gd name="T2" fmla="*/ 36 w 37"/>
                  <a:gd name="T3" fmla="*/ 276 h 283"/>
                  <a:gd name="T4" fmla="*/ 32 w 37"/>
                  <a:gd name="T5" fmla="*/ 265 h 283"/>
                  <a:gd name="T6" fmla="*/ 32 w 37"/>
                  <a:gd name="T7" fmla="*/ 231 h 283"/>
                  <a:gd name="T8" fmla="*/ 28 w 37"/>
                  <a:gd name="T9" fmla="*/ 155 h 283"/>
                  <a:gd name="T10" fmla="*/ 28 w 37"/>
                  <a:gd name="T11" fmla="*/ 111 h 283"/>
                  <a:gd name="T12" fmla="*/ 25 w 37"/>
                  <a:gd name="T13" fmla="*/ 82 h 283"/>
                  <a:gd name="T14" fmla="*/ 21 w 37"/>
                  <a:gd name="T15" fmla="*/ 64 h 283"/>
                  <a:gd name="T16" fmla="*/ 25 w 37"/>
                  <a:gd name="T17" fmla="*/ 55 h 283"/>
                  <a:gd name="T18" fmla="*/ 21 w 37"/>
                  <a:gd name="T19" fmla="*/ 48 h 283"/>
                  <a:gd name="T20" fmla="*/ 15 w 37"/>
                  <a:gd name="T21" fmla="*/ 44 h 283"/>
                  <a:gd name="T22" fmla="*/ 3 w 37"/>
                  <a:gd name="T23" fmla="*/ 22 h 283"/>
                  <a:gd name="T24" fmla="*/ 0 w 37"/>
                  <a:gd name="T25" fmla="*/ 0 h 2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283"/>
                  <a:gd name="T41" fmla="*/ 37 w 37"/>
                  <a:gd name="T42" fmla="*/ 283 h 2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283">
                    <a:moveTo>
                      <a:pt x="32" y="282"/>
                    </a:moveTo>
                    <a:lnTo>
                      <a:pt x="36" y="276"/>
                    </a:lnTo>
                    <a:lnTo>
                      <a:pt x="32" y="265"/>
                    </a:lnTo>
                    <a:lnTo>
                      <a:pt x="32" y="231"/>
                    </a:lnTo>
                    <a:lnTo>
                      <a:pt x="28" y="155"/>
                    </a:lnTo>
                    <a:lnTo>
                      <a:pt x="28" y="111"/>
                    </a:lnTo>
                    <a:lnTo>
                      <a:pt x="25" y="82"/>
                    </a:lnTo>
                    <a:lnTo>
                      <a:pt x="21" y="64"/>
                    </a:lnTo>
                    <a:lnTo>
                      <a:pt x="25" y="55"/>
                    </a:lnTo>
                    <a:lnTo>
                      <a:pt x="21" y="48"/>
                    </a:lnTo>
                    <a:lnTo>
                      <a:pt x="15" y="44"/>
                    </a:lnTo>
                    <a:lnTo>
                      <a:pt x="3" y="22"/>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63" name="Freeform 90"/>
              <p:cNvSpPr>
                <a:spLocks/>
              </p:cNvSpPr>
              <p:nvPr/>
            </p:nvSpPr>
            <p:spPr bwMode="auto">
              <a:xfrm>
                <a:off x="4593" y="1820"/>
                <a:ext cx="30" cy="62"/>
              </a:xfrm>
              <a:custGeom>
                <a:avLst/>
                <a:gdLst>
                  <a:gd name="T0" fmla="*/ 29 w 30"/>
                  <a:gd name="T1" fmla="*/ 61 h 62"/>
                  <a:gd name="T2" fmla="*/ 17 w 30"/>
                  <a:gd name="T3" fmla="*/ 56 h 62"/>
                  <a:gd name="T4" fmla="*/ 7 w 30"/>
                  <a:gd name="T5" fmla="*/ 50 h 62"/>
                  <a:gd name="T6" fmla="*/ 1 w 30"/>
                  <a:gd name="T7" fmla="*/ 46 h 62"/>
                  <a:gd name="T8" fmla="*/ 0 w 30"/>
                  <a:gd name="T9" fmla="*/ 36 h 62"/>
                  <a:gd name="T10" fmla="*/ 2 w 30"/>
                  <a:gd name="T11" fmla="*/ 19 h 62"/>
                  <a:gd name="T12" fmla="*/ 6 w 30"/>
                  <a:gd name="T13" fmla="*/ 8 h 62"/>
                  <a:gd name="T14" fmla="*/ 7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2"/>
                  <a:gd name="T26" fmla="*/ 30 w 30"/>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2">
                    <a:moveTo>
                      <a:pt x="29" y="61"/>
                    </a:moveTo>
                    <a:lnTo>
                      <a:pt x="17" y="56"/>
                    </a:lnTo>
                    <a:lnTo>
                      <a:pt x="7" y="50"/>
                    </a:lnTo>
                    <a:lnTo>
                      <a:pt x="1" y="46"/>
                    </a:lnTo>
                    <a:lnTo>
                      <a:pt x="0" y="36"/>
                    </a:lnTo>
                    <a:lnTo>
                      <a:pt x="2" y="19"/>
                    </a:lnTo>
                    <a:lnTo>
                      <a:pt x="6" y="8"/>
                    </a:lnTo>
                    <a:lnTo>
                      <a:pt x="7"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64" name="Freeform 91"/>
              <p:cNvSpPr>
                <a:spLocks/>
              </p:cNvSpPr>
              <p:nvPr/>
            </p:nvSpPr>
            <p:spPr bwMode="auto">
              <a:xfrm>
                <a:off x="4502" y="1677"/>
                <a:ext cx="101" cy="182"/>
              </a:xfrm>
              <a:custGeom>
                <a:avLst/>
                <a:gdLst>
                  <a:gd name="T0" fmla="*/ 100 w 101"/>
                  <a:gd name="T1" fmla="*/ 0 h 182"/>
                  <a:gd name="T2" fmla="*/ 93 w 101"/>
                  <a:gd name="T3" fmla="*/ 34 h 182"/>
                  <a:gd name="T4" fmla="*/ 92 w 101"/>
                  <a:gd name="T5" fmla="*/ 56 h 182"/>
                  <a:gd name="T6" fmla="*/ 90 w 101"/>
                  <a:gd name="T7" fmla="*/ 77 h 182"/>
                  <a:gd name="T8" fmla="*/ 87 w 101"/>
                  <a:gd name="T9" fmla="*/ 88 h 182"/>
                  <a:gd name="T10" fmla="*/ 74 w 101"/>
                  <a:gd name="T11" fmla="*/ 98 h 182"/>
                  <a:gd name="T12" fmla="*/ 39 w 101"/>
                  <a:gd name="T13" fmla="*/ 128 h 182"/>
                  <a:gd name="T14" fmla="*/ 24 w 101"/>
                  <a:gd name="T15" fmla="*/ 130 h 182"/>
                  <a:gd name="T16" fmla="*/ 14 w 101"/>
                  <a:gd name="T17" fmla="*/ 137 h 182"/>
                  <a:gd name="T18" fmla="*/ 3 w 101"/>
                  <a:gd name="T19" fmla="*/ 148 h 182"/>
                  <a:gd name="T20" fmla="*/ 0 w 101"/>
                  <a:gd name="T21" fmla="*/ 163 h 182"/>
                  <a:gd name="T22" fmla="*/ 4 w 101"/>
                  <a:gd name="T23" fmla="*/ 176 h 182"/>
                  <a:gd name="T24" fmla="*/ 10 w 101"/>
                  <a:gd name="T25" fmla="*/ 181 h 182"/>
                  <a:gd name="T26" fmla="*/ 18 w 101"/>
                  <a:gd name="T27" fmla="*/ 176 h 182"/>
                  <a:gd name="T28" fmla="*/ 21 w 101"/>
                  <a:gd name="T29" fmla="*/ 165 h 182"/>
                  <a:gd name="T30" fmla="*/ 23 w 101"/>
                  <a:gd name="T31" fmla="*/ 157 h 182"/>
                  <a:gd name="T32" fmla="*/ 24 w 101"/>
                  <a:gd name="T33" fmla="*/ 149 h 182"/>
                  <a:gd name="T34" fmla="*/ 26 w 101"/>
                  <a:gd name="T35" fmla="*/ 146 h 182"/>
                  <a:gd name="T36" fmla="*/ 34 w 101"/>
                  <a:gd name="T37" fmla="*/ 147 h 182"/>
                  <a:gd name="T38" fmla="*/ 35 w 101"/>
                  <a:gd name="T39" fmla="*/ 153 h 182"/>
                  <a:gd name="T40" fmla="*/ 29 w 101"/>
                  <a:gd name="T41" fmla="*/ 161 h 182"/>
                  <a:gd name="T42" fmla="*/ 32 w 101"/>
                  <a:gd name="T43" fmla="*/ 169 h 182"/>
                  <a:gd name="T44" fmla="*/ 40 w 101"/>
                  <a:gd name="T45" fmla="*/ 165 h 182"/>
                  <a:gd name="T46" fmla="*/ 47 w 101"/>
                  <a:gd name="T47" fmla="*/ 156 h 182"/>
                  <a:gd name="T48" fmla="*/ 48 w 101"/>
                  <a:gd name="T49" fmla="*/ 148 h 182"/>
                  <a:gd name="T50" fmla="*/ 45 w 101"/>
                  <a:gd name="T51" fmla="*/ 140 h 1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1"/>
                  <a:gd name="T79" fmla="*/ 0 h 182"/>
                  <a:gd name="T80" fmla="*/ 101 w 101"/>
                  <a:gd name="T81" fmla="*/ 182 h 1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1" h="182">
                    <a:moveTo>
                      <a:pt x="100" y="0"/>
                    </a:moveTo>
                    <a:lnTo>
                      <a:pt x="93" y="34"/>
                    </a:lnTo>
                    <a:lnTo>
                      <a:pt x="92" y="56"/>
                    </a:lnTo>
                    <a:lnTo>
                      <a:pt x="90" y="77"/>
                    </a:lnTo>
                    <a:lnTo>
                      <a:pt x="87" y="88"/>
                    </a:lnTo>
                    <a:lnTo>
                      <a:pt x="74" y="98"/>
                    </a:lnTo>
                    <a:lnTo>
                      <a:pt x="39" y="128"/>
                    </a:lnTo>
                    <a:lnTo>
                      <a:pt x="24" y="130"/>
                    </a:lnTo>
                    <a:lnTo>
                      <a:pt x="14" y="137"/>
                    </a:lnTo>
                    <a:lnTo>
                      <a:pt x="3" y="148"/>
                    </a:lnTo>
                    <a:lnTo>
                      <a:pt x="0" y="163"/>
                    </a:lnTo>
                    <a:lnTo>
                      <a:pt x="4" y="176"/>
                    </a:lnTo>
                    <a:lnTo>
                      <a:pt x="10" y="181"/>
                    </a:lnTo>
                    <a:lnTo>
                      <a:pt x="18" y="176"/>
                    </a:lnTo>
                    <a:lnTo>
                      <a:pt x="21" y="165"/>
                    </a:lnTo>
                    <a:lnTo>
                      <a:pt x="23" y="157"/>
                    </a:lnTo>
                    <a:lnTo>
                      <a:pt x="24" y="149"/>
                    </a:lnTo>
                    <a:lnTo>
                      <a:pt x="26" y="146"/>
                    </a:lnTo>
                    <a:lnTo>
                      <a:pt x="34" y="147"/>
                    </a:lnTo>
                    <a:lnTo>
                      <a:pt x="35" y="153"/>
                    </a:lnTo>
                    <a:lnTo>
                      <a:pt x="29" y="161"/>
                    </a:lnTo>
                    <a:lnTo>
                      <a:pt x="32" y="169"/>
                    </a:lnTo>
                    <a:lnTo>
                      <a:pt x="40" y="165"/>
                    </a:lnTo>
                    <a:lnTo>
                      <a:pt x="47" y="156"/>
                    </a:lnTo>
                    <a:lnTo>
                      <a:pt x="48" y="148"/>
                    </a:lnTo>
                    <a:lnTo>
                      <a:pt x="45" y="14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65" name="Freeform 92"/>
              <p:cNvSpPr>
                <a:spLocks/>
              </p:cNvSpPr>
              <p:nvPr/>
            </p:nvSpPr>
            <p:spPr bwMode="auto">
              <a:xfrm>
                <a:off x="4523" y="1843"/>
                <a:ext cx="27" cy="17"/>
              </a:xfrm>
              <a:custGeom>
                <a:avLst/>
                <a:gdLst>
                  <a:gd name="T0" fmla="*/ 0 w 27"/>
                  <a:gd name="T1" fmla="*/ 11 h 17"/>
                  <a:gd name="T2" fmla="*/ 6 w 27"/>
                  <a:gd name="T3" fmla="*/ 16 h 17"/>
                  <a:gd name="T4" fmla="*/ 20 w 27"/>
                  <a:gd name="T5" fmla="*/ 16 h 17"/>
                  <a:gd name="T6" fmla="*/ 24 w 27"/>
                  <a:gd name="T7" fmla="*/ 9 h 17"/>
                  <a:gd name="T8" fmla="*/ 26 w 27"/>
                  <a:gd name="T9" fmla="*/ 4 h 17"/>
                  <a:gd name="T10" fmla="*/ 20 w 27"/>
                  <a:gd name="T11" fmla="*/ 0 h 17"/>
                  <a:gd name="T12" fmla="*/ 0 60000 65536"/>
                  <a:gd name="T13" fmla="*/ 0 60000 65536"/>
                  <a:gd name="T14" fmla="*/ 0 60000 65536"/>
                  <a:gd name="T15" fmla="*/ 0 60000 65536"/>
                  <a:gd name="T16" fmla="*/ 0 60000 65536"/>
                  <a:gd name="T17" fmla="*/ 0 60000 65536"/>
                  <a:gd name="T18" fmla="*/ 0 w 27"/>
                  <a:gd name="T19" fmla="*/ 0 h 17"/>
                  <a:gd name="T20" fmla="*/ 27 w 2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7" h="17">
                    <a:moveTo>
                      <a:pt x="0" y="11"/>
                    </a:moveTo>
                    <a:lnTo>
                      <a:pt x="6" y="16"/>
                    </a:lnTo>
                    <a:lnTo>
                      <a:pt x="20" y="16"/>
                    </a:lnTo>
                    <a:lnTo>
                      <a:pt x="24" y="9"/>
                    </a:lnTo>
                    <a:lnTo>
                      <a:pt x="26" y="4"/>
                    </a:lnTo>
                    <a:lnTo>
                      <a:pt x="2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66" name="Freeform 93"/>
              <p:cNvSpPr>
                <a:spLocks/>
              </p:cNvSpPr>
              <p:nvPr/>
            </p:nvSpPr>
            <p:spPr bwMode="auto">
              <a:xfrm>
                <a:off x="4551" y="1808"/>
                <a:ext cx="46" cy="31"/>
              </a:xfrm>
              <a:custGeom>
                <a:avLst/>
                <a:gdLst>
                  <a:gd name="T0" fmla="*/ 0 w 46"/>
                  <a:gd name="T1" fmla="*/ 30 h 31"/>
                  <a:gd name="T2" fmla="*/ 6 w 46"/>
                  <a:gd name="T3" fmla="*/ 26 h 31"/>
                  <a:gd name="T4" fmla="*/ 13 w 46"/>
                  <a:gd name="T5" fmla="*/ 18 h 31"/>
                  <a:gd name="T6" fmla="*/ 16 w 46"/>
                  <a:gd name="T7" fmla="*/ 28 h 31"/>
                  <a:gd name="T8" fmla="*/ 28 w 46"/>
                  <a:gd name="T9" fmla="*/ 23 h 31"/>
                  <a:gd name="T10" fmla="*/ 37 w 46"/>
                  <a:gd name="T11" fmla="*/ 11 h 31"/>
                  <a:gd name="T12" fmla="*/ 45 w 46"/>
                  <a:gd name="T13" fmla="*/ 0 h 31"/>
                  <a:gd name="T14" fmla="*/ 0 60000 65536"/>
                  <a:gd name="T15" fmla="*/ 0 60000 65536"/>
                  <a:gd name="T16" fmla="*/ 0 60000 65536"/>
                  <a:gd name="T17" fmla="*/ 0 60000 65536"/>
                  <a:gd name="T18" fmla="*/ 0 60000 65536"/>
                  <a:gd name="T19" fmla="*/ 0 60000 65536"/>
                  <a:gd name="T20" fmla="*/ 0 60000 65536"/>
                  <a:gd name="T21" fmla="*/ 0 w 46"/>
                  <a:gd name="T22" fmla="*/ 0 h 31"/>
                  <a:gd name="T23" fmla="*/ 46 w 46"/>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1">
                    <a:moveTo>
                      <a:pt x="0" y="30"/>
                    </a:moveTo>
                    <a:lnTo>
                      <a:pt x="6" y="26"/>
                    </a:lnTo>
                    <a:lnTo>
                      <a:pt x="13" y="18"/>
                    </a:lnTo>
                    <a:lnTo>
                      <a:pt x="16" y="28"/>
                    </a:lnTo>
                    <a:lnTo>
                      <a:pt x="28" y="23"/>
                    </a:lnTo>
                    <a:lnTo>
                      <a:pt x="37" y="11"/>
                    </a:lnTo>
                    <a:lnTo>
                      <a:pt x="45"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67" name="Freeform 94" descr="Large grid"/>
              <p:cNvSpPr>
                <a:spLocks/>
              </p:cNvSpPr>
              <p:nvPr/>
            </p:nvSpPr>
            <p:spPr bwMode="auto">
              <a:xfrm>
                <a:off x="4596" y="1655"/>
                <a:ext cx="23" cy="24"/>
              </a:xfrm>
              <a:custGeom>
                <a:avLst/>
                <a:gdLst>
                  <a:gd name="T0" fmla="*/ 0 w 23"/>
                  <a:gd name="T1" fmla="*/ 0 h 24"/>
                  <a:gd name="T2" fmla="*/ 0 w 23"/>
                  <a:gd name="T3" fmla="*/ 14 h 24"/>
                  <a:gd name="T4" fmla="*/ 9 w 23"/>
                  <a:gd name="T5" fmla="*/ 22 h 24"/>
                  <a:gd name="T6" fmla="*/ 15 w 23"/>
                  <a:gd name="T7" fmla="*/ 23 h 24"/>
                  <a:gd name="T8" fmla="*/ 22 w 23"/>
                  <a:gd name="T9" fmla="*/ 16 h 24"/>
                  <a:gd name="T10" fmla="*/ 0 w 23"/>
                  <a:gd name="T11" fmla="*/ 0 h 24"/>
                  <a:gd name="T12" fmla="*/ 0 60000 65536"/>
                  <a:gd name="T13" fmla="*/ 0 60000 65536"/>
                  <a:gd name="T14" fmla="*/ 0 60000 65536"/>
                  <a:gd name="T15" fmla="*/ 0 60000 65536"/>
                  <a:gd name="T16" fmla="*/ 0 60000 65536"/>
                  <a:gd name="T17" fmla="*/ 0 60000 65536"/>
                  <a:gd name="T18" fmla="*/ 0 w 23"/>
                  <a:gd name="T19" fmla="*/ 0 h 24"/>
                  <a:gd name="T20" fmla="*/ 23 w 23"/>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3" h="24">
                    <a:moveTo>
                      <a:pt x="0" y="0"/>
                    </a:moveTo>
                    <a:lnTo>
                      <a:pt x="0" y="14"/>
                    </a:lnTo>
                    <a:lnTo>
                      <a:pt x="9" y="22"/>
                    </a:lnTo>
                    <a:lnTo>
                      <a:pt x="15" y="23"/>
                    </a:lnTo>
                    <a:lnTo>
                      <a:pt x="22" y="16"/>
                    </a:lnTo>
                    <a:lnTo>
                      <a:pt x="0" y="0"/>
                    </a:lnTo>
                  </a:path>
                </a:pathLst>
              </a:custGeom>
              <a:pattFill prst="lgGrid">
                <a:fgClr>
                  <a:srgbClr val="0000FF"/>
                </a:fgClr>
                <a:bgClr>
                  <a:srgbClr val="FFFFFF"/>
                </a:bgClr>
              </a:pattFill>
              <a:ln w="12700" cap="rnd">
                <a:solidFill>
                  <a:srgbClr val="0033CC"/>
                </a:solidFill>
                <a:round/>
                <a:headEnd/>
                <a:tailEnd/>
              </a:ln>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68" name="Freeform 95" descr="Large grid"/>
              <p:cNvSpPr>
                <a:spLocks/>
              </p:cNvSpPr>
              <p:nvPr/>
            </p:nvSpPr>
            <p:spPr bwMode="auto">
              <a:xfrm>
                <a:off x="4598" y="1675"/>
                <a:ext cx="28" cy="153"/>
              </a:xfrm>
              <a:custGeom>
                <a:avLst/>
                <a:gdLst>
                  <a:gd name="T0" fmla="*/ 4 w 28"/>
                  <a:gd name="T1" fmla="*/ 2 h 153"/>
                  <a:gd name="T2" fmla="*/ 3 w 28"/>
                  <a:gd name="T3" fmla="*/ 30 h 153"/>
                  <a:gd name="T4" fmla="*/ 4 w 28"/>
                  <a:gd name="T5" fmla="*/ 54 h 153"/>
                  <a:gd name="T6" fmla="*/ 9 w 28"/>
                  <a:gd name="T7" fmla="*/ 72 h 153"/>
                  <a:gd name="T8" fmla="*/ 10 w 28"/>
                  <a:gd name="T9" fmla="*/ 89 h 153"/>
                  <a:gd name="T10" fmla="*/ 3 w 28"/>
                  <a:gd name="T11" fmla="*/ 113 h 153"/>
                  <a:gd name="T12" fmla="*/ 0 w 28"/>
                  <a:gd name="T13" fmla="*/ 129 h 153"/>
                  <a:gd name="T14" fmla="*/ 6 w 28"/>
                  <a:gd name="T15" fmla="*/ 152 h 153"/>
                  <a:gd name="T16" fmla="*/ 19 w 28"/>
                  <a:gd name="T17" fmla="*/ 129 h 153"/>
                  <a:gd name="T18" fmla="*/ 23 w 28"/>
                  <a:gd name="T19" fmla="*/ 109 h 153"/>
                  <a:gd name="T20" fmla="*/ 27 w 28"/>
                  <a:gd name="T21" fmla="*/ 93 h 153"/>
                  <a:gd name="T22" fmla="*/ 23 w 28"/>
                  <a:gd name="T23" fmla="*/ 71 h 153"/>
                  <a:gd name="T24" fmla="*/ 16 w 28"/>
                  <a:gd name="T25" fmla="*/ 39 h 153"/>
                  <a:gd name="T26" fmla="*/ 10 w 28"/>
                  <a:gd name="T27" fmla="*/ 20 h 153"/>
                  <a:gd name="T28" fmla="*/ 11 w 28"/>
                  <a:gd name="T29" fmla="*/ 8 h 153"/>
                  <a:gd name="T30" fmla="*/ 5 w 28"/>
                  <a:gd name="T31" fmla="*/ 0 h 153"/>
                  <a:gd name="T32" fmla="*/ 4 w 28"/>
                  <a:gd name="T33" fmla="*/ 2 h 1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153"/>
                  <a:gd name="T53" fmla="*/ 28 w 28"/>
                  <a:gd name="T54" fmla="*/ 153 h 1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153">
                    <a:moveTo>
                      <a:pt x="4" y="2"/>
                    </a:moveTo>
                    <a:lnTo>
                      <a:pt x="3" y="30"/>
                    </a:lnTo>
                    <a:lnTo>
                      <a:pt x="4" y="54"/>
                    </a:lnTo>
                    <a:lnTo>
                      <a:pt x="9" y="72"/>
                    </a:lnTo>
                    <a:lnTo>
                      <a:pt x="10" y="89"/>
                    </a:lnTo>
                    <a:lnTo>
                      <a:pt x="3" y="113"/>
                    </a:lnTo>
                    <a:lnTo>
                      <a:pt x="0" y="129"/>
                    </a:lnTo>
                    <a:lnTo>
                      <a:pt x="6" y="152"/>
                    </a:lnTo>
                    <a:lnTo>
                      <a:pt x="19" y="129"/>
                    </a:lnTo>
                    <a:lnTo>
                      <a:pt x="23" y="109"/>
                    </a:lnTo>
                    <a:lnTo>
                      <a:pt x="27" y="93"/>
                    </a:lnTo>
                    <a:lnTo>
                      <a:pt x="23" y="71"/>
                    </a:lnTo>
                    <a:lnTo>
                      <a:pt x="16" y="39"/>
                    </a:lnTo>
                    <a:lnTo>
                      <a:pt x="10" y="20"/>
                    </a:lnTo>
                    <a:lnTo>
                      <a:pt x="11" y="8"/>
                    </a:lnTo>
                    <a:lnTo>
                      <a:pt x="5" y="0"/>
                    </a:lnTo>
                    <a:lnTo>
                      <a:pt x="4" y="2"/>
                    </a:lnTo>
                  </a:path>
                </a:pathLst>
              </a:custGeom>
              <a:pattFill prst="lgGrid">
                <a:fgClr>
                  <a:srgbClr val="0000FF"/>
                </a:fgClr>
                <a:bgClr>
                  <a:srgbClr val="FFFFFF"/>
                </a:bgClr>
              </a:pattFill>
              <a:ln w="12700" cap="rnd">
                <a:solidFill>
                  <a:srgbClr val="0033CC"/>
                </a:solidFill>
                <a:round/>
                <a:headEnd/>
                <a:tailEnd/>
              </a:ln>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69" name="Freeform 96" descr="Large grid"/>
              <p:cNvSpPr>
                <a:spLocks/>
              </p:cNvSpPr>
              <p:nvPr/>
            </p:nvSpPr>
            <p:spPr bwMode="auto">
              <a:xfrm>
                <a:off x="4537" y="1579"/>
                <a:ext cx="24" cy="17"/>
              </a:xfrm>
              <a:custGeom>
                <a:avLst/>
                <a:gdLst>
                  <a:gd name="T0" fmla="*/ 0 w 24"/>
                  <a:gd name="T1" fmla="*/ 0 h 17"/>
                  <a:gd name="T2" fmla="*/ 15 w 24"/>
                  <a:gd name="T3" fmla="*/ 16 h 17"/>
                  <a:gd name="T4" fmla="*/ 23 w 24"/>
                  <a:gd name="T5" fmla="*/ 0 h 17"/>
                  <a:gd name="T6" fmla="*/ 15 w 24"/>
                  <a:gd name="T7" fmla="*/ 3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15" y="16"/>
                    </a:lnTo>
                    <a:lnTo>
                      <a:pt x="23" y="0"/>
                    </a:lnTo>
                    <a:lnTo>
                      <a:pt x="15" y="3"/>
                    </a:lnTo>
                    <a:lnTo>
                      <a:pt x="0" y="0"/>
                    </a:lnTo>
                  </a:path>
                </a:pathLst>
              </a:custGeom>
              <a:pattFill prst="lgGrid">
                <a:fgClr>
                  <a:srgbClr val="0000FF"/>
                </a:fgClr>
                <a:bgClr>
                  <a:srgbClr val="FFFFFF"/>
                </a:bgClr>
              </a:pattFill>
              <a:ln w="12700" cap="rnd">
                <a:solidFill>
                  <a:srgbClr val="0033CC"/>
                </a:solidFill>
                <a:round/>
                <a:headEnd/>
                <a:tailEnd/>
              </a:ln>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70" name="Freeform 97"/>
              <p:cNvSpPr>
                <a:spLocks/>
              </p:cNvSpPr>
              <p:nvPr/>
            </p:nvSpPr>
            <p:spPr bwMode="auto">
              <a:xfrm>
                <a:off x="4576" y="1573"/>
                <a:ext cx="24" cy="17"/>
              </a:xfrm>
              <a:custGeom>
                <a:avLst/>
                <a:gdLst>
                  <a:gd name="T0" fmla="*/ 0 w 24"/>
                  <a:gd name="T1" fmla="*/ 16 h 17"/>
                  <a:gd name="T2" fmla="*/ 8 w 24"/>
                  <a:gd name="T3" fmla="*/ 0 h 17"/>
                  <a:gd name="T4" fmla="*/ 16 w 24"/>
                  <a:gd name="T5" fmla="*/ 0 h 17"/>
                  <a:gd name="T6" fmla="*/ 23 w 24"/>
                  <a:gd name="T7" fmla="*/ 16 h 17"/>
                  <a:gd name="T8" fmla="*/ 0 60000 65536"/>
                  <a:gd name="T9" fmla="*/ 0 60000 65536"/>
                  <a:gd name="T10" fmla="*/ 0 60000 65536"/>
                  <a:gd name="T11" fmla="*/ 0 60000 65536"/>
                  <a:gd name="T12" fmla="*/ 0 w 24"/>
                  <a:gd name="T13" fmla="*/ 0 h 17"/>
                  <a:gd name="T14" fmla="*/ 24 w 24"/>
                  <a:gd name="T15" fmla="*/ 17 h 17"/>
                </a:gdLst>
                <a:ahLst/>
                <a:cxnLst>
                  <a:cxn ang="T8">
                    <a:pos x="T0" y="T1"/>
                  </a:cxn>
                  <a:cxn ang="T9">
                    <a:pos x="T2" y="T3"/>
                  </a:cxn>
                  <a:cxn ang="T10">
                    <a:pos x="T4" y="T5"/>
                  </a:cxn>
                  <a:cxn ang="T11">
                    <a:pos x="T6" y="T7"/>
                  </a:cxn>
                </a:cxnLst>
                <a:rect l="T12" t="T13" r="T14" b="T15"/>
                <a:pathLst>
                  <a:path w="24" h="17">
                    <a:moveTo>
                      <a:pt x="0" y="16"/>
                    </a:moveTo>
                    <a:lnTo>
                      <a:pt x="8" y="0"/>
                    </a:lnTo>
                    <a:lnTo>
                      <a:pt x="16" y="0"/>
                    </a:lnTo>
                    <a:lnTo>
                      <a:pt x="23"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71" name="Freeform 98"/>
              <p:cNvSpPr>
                <a:spLocks/>
              </p:cNvSpPr>
              <p:nvPr/>
            </p:nvSpPr>
            <p:spPr bwMode="auto">
              <a:xfrm>
                <a:off x="4573" y="1559"/>
                <a:ext cx="30" cy="38"/>
              </a:xfrm>
              <a:custGeom>
                <a:avLst/>
                <a:gdLst>
                  <a:gd name="T0" fmla="*/ 0 w 30"/>
                  <a:gd name="T1" fmla="*/ 6 h 38"/>
                  <a:gd name="T2" fmla="*/ 3 w 30"/>
                  <a:gd name="T3" fmla="*/ 3 h 38"/>
                  <a:gd name="T4" fmla="*/ 11 w 30"/>
                  <a:gd name="T5" fmla="*/ 0 h 38"/>
                  <a:gd name="T6" fmla="*/ 19 w 30"/>
                  <a:gd name="T7" fmla="*/ 1 h 38"/>
                  <a:gd name="T8" fmla="*/ 24 w 30"/>
                  <a:gd name="T9" fmla="*/ 3 h 38"/>
                  <a:gd name="T10" fmla="*/ 27 w 30"/>
                  <a:gd name="T11" fmla="*/ 7 h 38"/>
                  <a:gd name="T12" fmla="*/ 28 w 30"/>
                  <a:gd name="T13" fmla="*/ 12 h 38"/>
                  <a:gd name="T14" fmla="*/ 29 w 30"/>
                  <a:gd name="T15" fmla="*/ 19 h 38"/>
                  <a:gd name="T16" fmla="*/ 27 w 30"/>
                  <a:gd name="T17" fmla="*/ 26 h 38"/>
                  <a:gd name="T18" fmla="*/ 24 w 30"/>
                  <a:gd name="T19" fmla="*/ 30 h 38"/>
                  <a:gd name="T20" fmla="*/ 16 w 30"/>
                  <a:gd name="T21" fmla="*/ 35 h 38"/>
                  <a:gd name="T22" fmla="*/ 12 w 30"/>
                  <a:gd name="T23" fmla="*/ 37 h 38"/>
                  <a:gd name="T24" fmla="*/ 5 w 30"/>
                  <a:gd name="T25" fmla="*/ 36 h 38"/>
                  <a:gd name="T26" fmla="*/ 2 w 30"/>
                  <a:gd name="T27" fmla="*/ 37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38"/>
                  <a:gd name="T44" fmla="*/ 30 w 30"/>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38">
                    <a:moveTo>
                      <a:pt x="0" y="6"/>
                    </a:moveTo>
                    <a:lnTo>
                      <a:pt x="3" y="3"/>
                    </a:lnTo>
                    <a:lnTo>
                      <a:pt x="11" y="0"/>
                    </a:lnTo>
                    <a:lnTo>
                      <a:pt x="19" y="1"/>
                    </a:lnTo>
                    <a:lnTo>
                      <a:pt x="24" y="3"/>
                    </a:lnTo>
                    <a:lnTo>
                      <a:pt x="27" y="7"/>
                    </a:lnTo>
                    <a:lnTo>
                      <a:pt x="28" y="12"/>
                    </a:lnTo>
                    <a:lnTo>
                      <a:pt x="29" y="19"/>
                    </a:lnTo>
                    <a:lnTo>
                      <a:pt x="27" y="26"/>
                    </a:lnTo>
                    <a:lnTo>
                      <a:pt x="24" y="30"/>
                    </a:lnTo>
                    <a:lnTo>
                      <a:pt x="16" y="35"/>
                    </a:lnTo>
                    <a:lnTo>
                      <a:pt x="12" y="37"/>
                    </a:lnTo>
                    <a:lnTo>
                      <a:pt x="5" y="36"/>
                    </a:lnTo>
                    <a:lnTo>
                      <a:pt x="2" y="37"/>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72" name="Freeform 99"/>
              <p:cNvSpPr>
                <a:spLocks/>
              </p:cNvSpPr>
              <p:nvPr/>
            </p:nvSpPr>
            <p:spPr bwMode="auto">
              <a:xfrm>
                <a:off x="4648" y="1815"/>
                <a:ext cx="37" cy="20"/>
              </a:xfrm>
              <a:custGeom>
                <a:avLst/>
                <a:gdLst>
                  <a:gd name="T0" fmla="*/ 36 w 37"/>
                  <a:gd name="T1" fmla="*/ 19 h 20"/>
                  <a:gd name="T2" fmla="*/ 29 w 37"/>
                  <a:gd name="T3" fmla="*/ 12 h 20"/>
                  <a:gd name="T4" fmla="*/ 22 w 37"/>
                  <a:gd name="T5" fmla="*/ 3 h 20"/>
                  <a:gd name="T6" fmla="*/ 17 w 37"/>
                  <a:gd name="T7" fmla="*/ 0 h 20"/>
                  <a:gd name="T8" fmla="*/ 10 w 37"/>
                  <a:gd name="T9" fmla="*/ 0 h 20"/>
                  <a:gd name="T10" fmla="*/ 4 w 37"/>
                  <a:gd name="T11" fmla="*/ 2 h 20"/>
                  <a:gd name="T12" fmla="*/ 0 w 37"/>
                  <a:gd name="T13" fmla="*/ 6 h 20"/>
                  <a:gd name="T14" fmla="*/ 0 60000 65536"/>
                  <a:gd name="T15" fmla="*/ 0 60000 65536"/>
                  <a:gd name="T16" fmla="*/ 0 60000 65536"/>
                  <a:gd name="T17" fmla="*/ 0 60000 65536"/>
                  <a:gd name="T18" fmla="*/ 0 60000 65536"/>
                  <a:gd name="T19" fmla="*/ 0 60000 65536"/>
                  <a:gd name="T20" fmla="*/ 0 60000 65536"/>
                  <a:gd name="T21" fmla="*/ 0 w 37"/>
                  <a:gd name="T22" fmla="*/ 0 h 20"/>
                  <a:gd name="T23" fmla="*/ 37 w 37"/>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20">
                    <a:moveTo>
                      <a:pt x="36" y="19"/>
                    </a:moveTo>
                    <a:lnTo>
                      <a:pt x="29" y="12"/>
                    </a:lnTo>
                    <a:lnTo>
                      <a:pt x="22" y="3"/>
                    </a:lnTo>
                    <a:lnTo>
                      <a:pt x="17" y="0"/>
                    </a:lnTo>
                    <a:lnTo>
                      <a:pt x="10" y="0"/>
                    </a:lnTo>
                    <a:lnTo>
                      <a:pt x="4" y="2"/>
                    </a:lnTo>
                    <a:lnTo>
                      <a:pt x="0" y="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73" name="Freeform 100"/>
              <p:cNvSpPr>
                <a:spLocks/>
              </p:cNvSpPr>
              <p:nvPr/>
            </p:nvSpPr>
            <p:spPr bwMode="auto">
              <a:xfrm>
                <a:off x="4689" y="1849"/>
                <a:ext cx="25" cy="17"/>
              </a:xfrm>
              <a:custGeom>
                <a:avLst/>
                <a:gdLst>
                  <a:gd name="T0" fmla="*/ 24 w 25"/>
                  <a:gd name="T1" fmla="*/ 0 h 17"/>
                  <a:gd name="T2" fmla="*/ 7 w 25"/>
                  <a:gd name="T3" fmla="*/ 8 h 17"/>
                  <a:gd name="T4" fmla="*/ 0 w 25"/>
                  <a:gd name="T5" fmla="*/ 16 h 17"/>
                  <a:gd name="T6" fmla="*/ 0 60000 65536"/>
                  <a:gd name="T7" fmla="*/ 0 60000 65536"/>
                  <a:gd name="T8" fmla="*/ 0 60000 65536"/>
                  <a:gd name="T9" fmla="*/ 0 w 25"/>
                  <a:gd name="T10" fmla="*/ 0 h 17"/>
                  <a:gd name="T11" fmla="*/ 25 w 25"/>
                  <a:gd name="T12" fmla="*/ 17 h 17"/>
                </a:gdLst>
                <a:ahLst/>
                <a:cxnLst>
                  <a:cxn ang="T6">
                    <a:pos x="T0" y="T1"/>
                  </a:cxn>
                  <a:cxn ang="T7">
                    <a:pos x="T2" y="T3"/>
                  </a:cxn>
                  <a:cxn ang="T8">
                    <a:pos x="T4" y="T5"/>
                  </a:cxn>
                </a:cxnLst>
                <a:rect l="T9" t="T10" r="T11" b="T12"/>
                <a:pathLst>
                  <a:path w="25" h="17">
                    <a:moveTo>
                      <a:pt x="24" y="0"/>
                    </a:moveTo>
                    <a:lnTo>
                      <a:pt x="7" y="8"/>
                    </a:lnTo>
                    <a:lnTo>
                      <a:pt x="0"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74" name="Freeform 101"/>
              <p:cNvSpPr>
                <a:spLocks/>
              </p:cNvSpPr>
              <p:nvPr/>
            </p:nvSpPr>
            <p:spPr bwMode="auto">
              <a:xfrm>
                <a:off x="4702" y="1810"/>
                <a:ext cx="25" cy="361"/>
              </a:xfrm>
              <a:custGeom>
                <a:avLst/>
                <a:gdLst>
                  <a:gd name="T0" fmla="*/ 0 w 25"/>
                  <a:gd name="T1" fmla="*/ 0 h 361"/>
                  <a:gd name="T2" fmla="*/ 9 w 25"/>
                  <a:gd name="T3" fmla="*/ 29 h 361"/>
                  <a:gd name="T4" fmla="*/ 9 w 25"/>
                  <a:gd name="T5" fmla="*/ 67 h 361"/>
                  <a:gd name="T6" fmla="*/ 9 w 25"/>
                  <a:gd name="T7" fmla="*/ 107 h 361"/>
                  <a:gd name="T8" fmla="*/ 9 w 25"/>
                  <a:gd name="T9" fmla="*/ 159 h 361"/>
                  <a:gd name="T10" fmla="*/ 9 w 25"/>
                  <a:gd name="T11" fmla="*/ 201 h 361"/>
                  <a:gd name="T12" fmla="*/ 17 w 25"/>
                  <a:gd name="T13" fmla="*/ 223 h 361"/>
                  <a:gd name="T14" fmla="*/ 17 w 25"/>
                  <a:gd name="T15" fmla="*/ 253 h 361"/>
                  <a:gd name="T16" fmla="*/ 17 w 25"/>
                  <a:gd name="T17" fmla="*/ 286 h 361"/>
                  <a:gd name="T18" fmla="*/ 17 w 25"/>
                  <a:gd name="T19" fmla="*/ 324 h 361"/>
                  <a:gd name="T20" fmla="*/ 17 w 25"/>
                  <a:gd name="T21" fmla="*/ 342 h 361"/>
                  <a:gd name="T22" fmla="*/ 24 w 25"/>
                  <a:gd name="T23" fmla="*/ 360 h 3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361"/>
                  <a:gd name="T38" fmla="*/ 25 w 25"/>
                  <a:gd name="T39" fmla="*/ 361 h 3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361">
                    <a:moveTo>
                      <a:pt x="0" y="0"/>
                    </a:moveTo>
                    <a:lnTo>
                      <a:pt x="9" y="29"/>
                    </a:lnTo>
                    <a:lnTo>
                      <a:pt x="9" y="67"/>
                    </a:lnTo>
                    <a:lnTo>
                      <a:pt x="9" y="107"/>
                    </a:lnTo>
                    <a:lnTo>
                      <a:pt x="9" y="159"/>
                    </a:lnTo>
                    <a:lnTo>
                      <a:pt x="9" y="201"/>
                    </a:lnTo>
                    <a:lnTo>
                      <a:pt x="17" y="223"/>
                    </a:lnTo>
                    <a:lnTo>
                      <a:pt x="17" y="253"/>
                    </a:lnTo>
                    <a:lnTo>
                      <a:pt x="17" y="286"/>
                    </a:lnTo>
                    <a:lnTo>
                      <a:pt x="17" y="324"/>
                    </a:lnTo>
                    <a:lnTo>
                      <a:pt x="17" y="342"/>
                    </a:lnTo>
                    <a:lnTo>
                      <a:pt x="24" y="36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75" name="Line 102"/>
              <p:cNvSpPr>
                <a:spLocks noChangeShapeType="1"/>
              </p:cNvSpPr>
              <p:nvPr/>
            </p:nvSpPr>
            <p:spPr bwMode="auto">
              <a:xfrm flipH="1">
                <a:off x="4593" y="1869"/>
                <a:ext cx="3" cy="10"/>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grpSp>
        <p:grpSp>
          <p:nvGrpSpPr>
            <p:cNvPr id="22" name="Group 103"/>
            <p:cNvGrpSpPr>
              <a:grpSpLocks/>
            </p:cNvGrpSpPr>
            <p:nvPr/>
          </p:nvGrpSpPr>
          <p:grpSpPr bwMode="auto">
            <a:xfrm>
              <a:off x="980" y="1725"/>
              <a:ext cx="285" cy="546"/>
              <a:chOff x="1062" y="1725"/>
              <a:chExt cx="308" cy="546"/>
            </a:xfrm>
          </p:grpSpPr>
          <p:sp>
            <p:nvSpPr>
              <p:cNvPr id="503" name="Line 104"/>
              <p:cNvSpPr>
                <a:spLocks noChangeShapeType="1"/>
              </p:cNvSpPr>
              <p:nvPr/>
            </p:nvSpPr>
            <p:spPr bwMode="auto">
              <a:xfrm flipV="1">
                <a:off x="1195" y="1971"/>
                <a:ext cx="37" cy="48"/>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504" name="Freeform 105"/>
              <p:cNvSpPr>
                <a:spLocks/>
              </p:cNvSpPr>
              <p:nvPr/>
            </p:nvSpPr>
            <p:spPr bwMode="auto">
              <a:xfrm>
                <a:off x="1135" y="2015"/>
                <a:ext cx="74" cy="30"/>
              </a:xfrm>
              <a:custGeom>
                <a:avLst/>
                <a:gdLst>
                  <a:gd name="T0" fmla="*/ 56 w 74"/>
                  <a:gd name="T1" fmla="*/ 17 h 30"/>
                  <a:gd name="T2" fmla="*/ 58 w 74"/>
                  <a:gd name="T3" fmla="*/ 19 h 30"/>
                  <a:gd name="T4" fmla="*/ 62 w 74"/>
                  <a:gd name="T5" fmla="*/ 24 h 30"/>
                  <a:gd name="T6" fmla="*/ 66 w 74"/>
                  <a:gd name="T7" fmla="*/ 25 h 30"/>
                  <a:gd name="T8" fmla="*/ 70 w 74"/>
                  <a:gd name="T9" fmla="*/ 25 h 30"/>
                  <a:gd name="T10" fmla="*/ 72 w 74"/>
                  <a:gd name="T11" fmla="*/ 23 h 30"/>
                  <a:gd name="T12" fmla="*/ 73 w 74"/>
                  <a:gd name="T13" fmla="*/ 18 h 30"/>
                  <a:gd name="T14" fmla="*/ 69 w 74"/>
                  <a:gd name="T15" fmla="*/ 14 h 30"/>
                  <a:gd name="T16" fmla="*/ 65 w 74"/>
                  <a:gd name="T17" fmla="*/ 9 h 30"/>
                  <a:gd name="T18" fmla="*/ 59 w 74"/>
                  <a:gd name="T19" fmla="*/ 7 h 30"/>
                  <a:gd name="T20" fmla="*/ 53 w 74"/>
                  <a:gd name="T21" fmla="*/ 4 h 30"/>
                  <a:gd name="T22" fmla="*/ 42 w 74"/>
                  <a:gd name="T23" fmla="*/ 2 h 30"/>
                  <a:gd name="T24" fmla="*/ 26 w 74"/>
                  <a:gd name="T25" fmla="*/ 0 h 30"/>
                  <a:gd name="T26" fmla="*/ 19 w 74"/>
                  <a:gd name="T27" fmla="*/ 1 h 30"/>
                  <a:gd name="T28" fmla="*/ 12 w 74"/>
                  <a:gd name="T29" fmla="*/ 4 h 30"/>
                  <a:gd name="T30" fmla="*/ 6 w 74"/>
                  <a:gd name="T31" fmla="*/ 12 h 30"/>
                  <a:gd name="T32" fmla="*/ 2 w 74"/>
                  <a:gd name="T33" fmla="*/ 17 h 30"/>
                  <a:gd name="T34" fmla="*/ 1 w 74"/>
                  <a:gd name="T35" fmla="*/ 21 h 30"/>
                  <a:gd name="T36" fmla="*/ 0 w 74"/>
                  <a:gd name="T37" fmla="*/ 26 h 30"/>
                  <a:gd name="T38" fmla="*/ 3 w 74"/>
                  <a:gd name="T39" fmla="*/ 29 h 30"/>
                  <a:gd name="T40" fmla="*/ 7 w 74"/>
                  <a:gd name="T41" fmla="*/ 28 h 30"/>
                  <a:gd name="T42" fmla="*/ 9 w 74"/>
                  <a:gd name="T43" fmla="*/ 25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4"/>
                  <a:gd name="T67" fmla="*/ 0 h 30"/>
                  <a:gd name="T68" fmla="*/ 74 w 74"/>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4" h="30">
                    <a:moveTo>
                      <a:pt x="56" y="17"/>
                    </a:moveTo>
                    <a:lnTo>
                      <a:pt x="58" y="19"/>
                    </a:lnTo>
                    <a:lnTo>
                      <a:pt x="62" y="24"/>
                    </a:lnTo>
                    <a:lnTo>
                      <a:pt x="66" y="25"/>
                    </a:lnTo>
                    <a:lnTo>
                      <a:pt x="70" y="25"/>
                    </a:lnTo>
                    <a:lnTo>
                      <a:pt x="72" y="23"/>
                    </a:lnTo>
                    <a:lnTo>
                      <a:pt x="73" y="18"/>
                    </a:lnTo>
                    <a:lnTo>
                      <a:pt x="69" y="14"/>
                    </a:lnTo>
                    <a:lnTo>
                      <a:pt x="65" y="9"/>
                    </a:lnTo>
                    <a:lnTo>
                      <a:pt x="59" y="7"/>
                    </a:lnTo>
                    <a:lnTo>
                      <a:pt x="53" y="4"/>
                    </a:lnTo>
                    <a:lnTo>
                      <a:pt x="42" y="2"/>
                    </a:lnTo>
                    <a:lnTo>
                      <a:pt x="26" y="0"/>
                    </a:lnTo>
                    <a:lnTo>
                      <a:pt x="19" y="1"/>
                    </a:lnTo>
                    <a:lnTo>
                      <a:pt x="12" y="4"/>
                    </a:lnTo>
                    <a:lnTo>
                      <a:pt x="6" y="12"/>
                    </a:lnTo>
                    <a:lnTo>
                      <a:pt x="2" y="17"/>
                    </a:lnTo>
                    <a:lnTo>
                      <a:pt x="1" y="21"/>
                    </a:lnTo>
                    <a:lnTo>
                      <a:pt x="0" y="26"/>
                    </a:lnTo>
                    <a:lnTo>
                      <a:pt x="3" y="29"/>
                    </a:lnTo>
                    <a:lnTo>
                      <a:pt x="7" y="28"/>
                    </a:lnTo>
                    <a:lnTo>
                      <a:pt x="9" y="25"/>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05" name="Freeform 106"/>
              <p:cNvSpPr>
                <a:spLocks/>
              </p:cNvSpPr>
              <p:nvPr/>
            </p:nvSpPr>
            <p:spPr bwMode="auto">
              <a:xfrm>
                <a:off x="1163" y="2025"/>
                <a:ext cx="30" cy="17"/>
              </a:xfrm>
              <a:custGeom>
                <a:avLst/>
                <a:gdLst>
                  <a:gd name="T0" fmla="*/ 0 w 30"/>
                  <a:gd name="T1" fmla="*/ 0 h 17"/>
                  <a:gd name="T2" fmla="*/ 0 w 30"/>
                  <a:gd name="T3" fmla="*/ 6 h 17"/>
                  <a:gd name="T4" fmla="*/ 0 w 30"/>
                  <a:gd name="T5" fmla="*/ 10 h 17"/>
                  <a:gd name="T6" fmla="*/ 1 w 30"/>
                  <a:gd name="T7" fmla="*/ 14 h 17"/>
                  <a:gd name="T8" fmla="*/ 2 w 30"/>
                  <a:gd name="T9" fmla="*/ 16 h 17"/>
                  <a:gd name="T10" fmla="*/ 8 w 30"/>
                  <a:gd name="T11" fmla="*/ 15 h 17"/>
                  <a:gd name="T12" fmla="*/ 8 w 30"/>
                  <a:gd name="T13" fmla="*/ 12 h 17"/>
                  <a:gd name="T14" fmla="*/ 7 w 30"/>
                  <a:gd name="T15" fmla="*/ 9 h 17"/>
                  <a:gd name="T16" fmla="*/ 8 w 30"/>
                  <a:gd name="T17" fmla="*/ 7 h 17"/>
                  <a:gd name="T18" fmla="*/ 12 w 30"/>
                  <a:gd name="T19" fmla="*/ 5 h 17"/>
                  <a:gd name="T20" fmla="*/ 19 w 30"/>
                  <a:gd name="T21" fmla="*/ 5 h 17"/>
                  <a:gd name="T22" fmla="*/ 24 w 30"/>
                  <a:gd name="T23" fmla="*/ 3 h 17"/>
                  <a:gd name="T24" fmla="*/ 29 w 30"/>
                  <a:gd name="T25" fmla="*/ 2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7"/>
                  <a:gd name="T41" fmla="*/ 30 w 3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7">
                    <a:moveTo>
                      <a:pt x="0" y="0"/>
                    </a:moveTo>
                    <a:lnTo>
                      <a:pt x="0" y="6"/>
                    </a:lnTo>
                    <a:lnTo>
                      <a:pt x="0" y="10"/>
                    </a:lnTo>
                    <a:lnTo>
                      <a:pt x="1" y="14"/>
                    </a:lnTo>
                    <a:lnTo>
                      <a:pt x="2" y="16"/>
                    </a:lnTo>
                    <a:lnTo>
                      <a:pt x="8" y="15"/>
                    </a:lnTo>
                    <a:lnTo>
                      <a:pt x="8" y="12"/>
                    </a:lnTo>
                    <a:lnTo>
                      <a:pt x="7" y="9"/>
                    </a:lnTo>
                    <a:lnTo>
                      <a:pt x="8" y="7"/>
                    </a:lnTo>
                    <a:lnTo>
                      <a:pt x="12" y="5"/>
                    </a:lnTo>
                    <a:lnTo>
                      <a:pt x="19" y="5"/>
                    </a:lnTo>
                    <a:lnTo>
                      <a:pt x="24" y="3"/>
                    </a:lnTo>
                    <a:lnTo>
                      <a:pt x="29" y="2"/>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06" name="Freeform 107"/>
              <p:cNvSpPr>
                <a:spLocks/>
              </p:cNvSpPr>
              <p:nvPr/>
            </p:nvSpPr>
            <p:spPr bwMode="auto">
              <a:xfrm>
                <a:off x="1171" y="2029"/>
                <a:ext cx="25" cy="17"/>
              </a:xfrm>
              <a:custGeom>
                <a:avLst/>
                <a:gdLst>
                  <a:gd name="T0" fmla="*/ 0 w 25"/>
                  <a:gd name="T1" fmla="*/ 10 h 17"/>
                  <a:gd name="T2" fmla="*/ 12 w 25"/>
                  <a:gd name="T3" fmla="*/ 16 h 17"/>
                  <a:gd name="T4" fmla="*/ 20 w 25"/>
                  <a:gd name="T5" fmla="*/ 16 h 17"/>
                  <a:gd name="T6" fmla="*/ 24 w 25"/>
                  <a:gd name="T7" fmla="*/ 8 h 17"/>
                  <a:gd name="T8" fmla="*/ 24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10"/>
                    </a:moveTo>
                    <a:lnTo>
                      <a:pt x="12" y="16"/>
                    </a:lnTo>
                    <a:lnTo>
                      <a:pt x="20" y="16"/>
                    </a:lnTo>
                    <a:lnTo>
                      <a:pt x="24" y="8"/>
                    </a:lnTo>
                    <a:lnTo>
                      <a:pt x="24"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07" name="Freeform 108"/>
              <p:cNvSpPr>
                <a:spLocks/>
              </p:cNvSpPr>
              <p:nvPr/>
            </p:nvSpPr>
            <p:spPr bwMode="auto">
              <a:xfrm>
                <a:off x="1153" y="1863"/>
                <a:ext cx="167" cy="249"/>
              </a:xfrm>
              <a:custGeom>
                <a:avLst/>
                <a:gdLst>
                  <a:gd name="T0" fmla="*/ 79 w 167"/>
                  <a:gd name="T1" fmla="*/ 0 h 249"/>
                  <a:gd name="T2" fmla="*/ 98 w 167"/>
                  <a:gd name="T3" fmla="*/ 21 h 249"/>
                  <a:gd name="T4" fmla="*/ 119 w 167"/>
                  <a:gd name="T5" fmla="*/ 52 h 249"/>
                  <a:gd name="T6" fmla="*/ 135 w 167"/>
                  <a:gd name="T7" fmla="*/ 81 h 249"/>
                  <a:gd name="T8" fmla="*/ 154 w 167"/>
                  <a:gd name="T9" fmla="*/ 111 h 249"/>
                  <a:gd name="T10" fmla="*/ 162 w 167"/>
                  <a:gd name="T11" fmla="*/ 135 h 249"/>
                  <a:gd name="T12" fmla="*/ 166 w 167"/>
                  <a:gd name="T13" fmla="*/ 161 h 249"/>
                  <a:gd name="T14" fmla="*/ 166 w 167"/>
                  <a:gd name="T15" fmla="*/ 176 h 249"/>
                  <a:gd name="T16" fmla="*/ 162 w 167"/>
                  <a:gd name="T17" fmla="*/ 184 h 249"/>
                  <a:gd name="T18" fmla="*/ 156 w 167"/>
                  <a:gd name="T19" fmla="*/ 206 h 249"/>
                  <a:gd name="T20" fmla="*/ 151 w 167"/>
                  <a:gd name="T21" fmla="*/ 227 h 249"/>
                  <a:gd name="T22" fmla="*/ 140 w 167"/>
                  <a:gd name="T23" fmla="*/ 238 h 249"/>
                  <a:gd name="T24" fmla="*/ 130 w 167"/>
                  <a:gd name="T25" fmla="*/ 246 h 249"/>
                  <a:gd name="T26" fmla="*/ 108 w 167"/>
                  <a:gd name="T27" fmla="*/ 248 h 249"/>
                  <a:gd name="T28" fmla="*/ 76 w 167"/>
                  <a:gd name="T29" fmla="*/ 248 h 249"/>
                  <a:gd name="T30" fmla="*/ 43 w 167"/>
                  <a:gd name="T31" fmla="*/ 243 h 249"/>
                  <a:gd name="T32" fmla="*/ 27 w 167"/>
                  <a:gd name="T33" fmla="*/ 240 h 249"/>
                  <a:gd name="T34" fmla="*/ 16 w 167"/>
                  <a:gd name="T35" fmla="*/ 238 h 249"/>
                  <a:gd name="T36" fmla="*/ 5 w 167"/>
                  <a:gd name="T37" fmla="*/ 243 h 249"/>
                  <a:gd name="T38" fmla="*/ 0 w 167"/>
                  <a:gd name="T39" fmla="*/ 243 h 2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7"/>
                  <a:gd name="T61" fmla="*/ 0 h 249"/>
                  <a:gd name="T62" fmla="*/ 167 w 167"/>
                  <a:gd name="T63" fmla="*/ 249 h 2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7" h="249">
                    <a:moveTo>
                      <a:pt x="79" y="0"/>
                    </a:moveTo>
                    <a:lnTo>
                      <a:pt x="98" y="21"/>
                    </a:lnTo>
                    <a:lnTo>
                      <a:pt x="119" y="52"/>
                    </a:lnTo>
                    <a:lnTo>
                      <a:pt x="135" y="81"/>
                    </a:lnTo>
                    <a:lnTo>
                      <a:pt x="154" y="111"/>
                    </a:lnTo>
                    <a:lnTo>
                      <a:pt x="162" y="135"/>
                    </a:lnTo>
                    <a:lnTo>
                      <a:pt x="166" y="161"/>
                    </a:lnTo>
                    <a:lnTo>
                      <a:pt x="166" y="176"/>
                    </a:lnTo>
                    <a:lnTo>
                      <a:pt x="162" y="184"/>
                    </a:lnTo>
                    <a:lnTo>
                      <a:pt x="156" y="206"/>
                    </a:lnTo>
                    <a:lnTo>
                      <a:pt x="151" y="227"/>
                    </a:lnTo>
                    <a:lnTo>
                      <a:pt x="140" y="238"/>
                    </a:lnTo>
                    <a:lnTo>
                      <a:pt x="130" y="246"/>
                    </a:lnTo>
                    <a:lnTo>
                      <a:pt x="108" y="248"/>
                    </a:lnTo>
                    <a:lnTo>
                      <a:pt x="76" y="248"/>
                    </a:lnTo>
                    <a:lnTo>
                      <a:pt x="43" y="243"/>
                    </a:lnTo>
                    <a:lnTo>
                      <a:pt x="27" y="240"/>
                    </a:lnTo>
                    <a:lnTo>
                      <a:pt x="16" y="238"/>
                    </a:lnTo>
                    <a:lnTo>
                      <a:pt x="5" y="243"/>
                    </a:lnTo>
                    <a:lnTo>
                      <a:pt x="0" y="243"/>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08" name="Freeform 109"/>
              <p:cNvSpPr>
                <a:spLocks/>
              </p:cNvSpPr>
              <p:nvPr/>
            </p:nvSpPr>
            <p:spPr bwMode="auto">
              <a:xfrm>
                <a:off x="1085" y="2032"/>
                <a:ext cx="230" cy="239"/>
              </a:xfrm>
              <a:custGeom>
                <a:avLst/>
                <a:gdLst>
                  <a:gd name="T0" fmla="*/ 80 w 230"/>
                  <a:gd name="T1" fmla="*/ 71 h 239"/>
                  <a:gd name="T2" fmla="*/ 80 w 230"/>
                  <a:gd name="T3" fmla="*/ 87 h 239"/>
                  <a:gd name="T4" fmla="*/ 86 w 230"/>
                  <a:gd name="T5" fmla="*/ 109 h 239"/>
                  <a:gd name="T6" fmla="*/ 98 w 230"/>
                  <a:gd name="T7" fmla="*/ 145 h 239"/>
                  <a:gd name="T8" fmla="*/ 112 w 230"/>
                  <a:gd name="T9" fmla="*/ 169 h 239"/>
                  <a:gd name="T10" fmla="*/ 125 w 230"/>
                  <a:gd name="T11" fmla="*/ 190 h 239"/>
                  <a:gd name="T12" fmla="*/ 133 w 230"/>
                  <a:gd name="T13" fmla="*/ 209 h 239"/>
                  <a:gd name="T14" fmla="*/ 127 w 230"/>
                  <a:gd name="T15" fmla="*/ 212 h 239"/>
                  <a:gd name="T16" fmla="*/ 141 w 230"/>
                  <a:gd name="T17" fmla="*/ 230 h 239"/>
                  <a:gd name="T18" fmla="*/ 135 w 230"/>
                  <a:gd name="T19" fmla="*/ 236 h 239"/>
                  <a:gd name="T20" fmla="*/ 110 w 230"/>
                  <a:gd name="T21" fmla="*/ 236 h 239"/>
                  <a:gd name="T22" fmla="*/ 86 w 230"/>
                  <a:gd name="T23" fmla="*/ 236 h 239"/>
                  <a:gd name="T24" fmla="*/ 54 w 230"/>
                  <a:gd name="T25" fmla="*/ 238 h 239"/>
                  <a:gd name="T26" fmla="*/ 22 w 230"/>
                  <a:gd name="T27" fmla="*/ 238 h 239"/>
                  <a:gd name="T28" fmla="*/ 6 w 230"/>
                  <a:gd name="T29" fmla="*/ 238 h 239"/>
                  <a:gd name="T30" fmla="*/ 0 w 230"/>
                  <a:gd name="T31" fmla="*/ 236 h 239"/>
                  <a:gd name="T32" fmla="*/ 0 w 230"/>
                  <a:gd name="T33" fmla="*/ 228 h 239"/>
                  <a:gd name="T34" fmla="*/ 3 w 230"/>
                  <a:gd name="T35" fmla="*/ 217 h 239"/>
                  <a:gd name="T36" fmla="*/ 14 w 230"/>
                  <a:gd name="T37" fmla="*/ 209 h 239"/>
                  <a:gd name="T38" fmla="*/ 24 w 230"/>
                  <a:gd name="T39" fmla="*/ 209 h 239"/>
                  <a:gd name="T40" fmla="*/ 38 w 230"/>
                  <a:gd name="T41" fmla="*/ 206 h 239"/>
                  <a:gd name="T42" fmla="*/ 48 w 230"/>
                  <a:gd name="T43" fmla="*/ 206 h 239"/>
                  <a:gd name="T44" fmla="*/ 59 w 230"/>
                  <a:gd name="T45" fmla="*/ 206 h 239"/>
                  <a:gd name="T46" fmla="*/ 48 w 230"/>
                  <a:gd name="T47" fmla="*/ 185 h 239"/>
                  <a:gd name="T48" fmla="*/ 30 w 230"/>
                  <a:gd name="T49" fmla="*/ 142 h 239"/>
                  <a:gd name="T50" fmla="*/ 19 w 230"/>
                  <a:gd name="T51" fmla="*/ 111 h 239"/>
                  <a:gd name="T52" fmla="*/ 14 w 230"/>
                  <a:gd name="T53" fmla="*/ 85 h 239"/>
                  <a:gd name="T54" fmla="*/ 11 w 230"/>
                  <a:gd name="T55" fmla="*/ 71 h 239"/>
                  <a:gd name="T56" fmla="*/ 14 w 230"/>
                  <a:gd name="T57" fmla="*/ 58 h 239"/>
                  <a:gd name="T58" fmla="*/ 16 w 230"/>
                  <a:gd name="T59" fmla="*/ 50 h 239"/>
                  <a:gd name="T60" fmla="*/ 24 w 230"/>
                  <a:gd name="T61" fmla="*/ 42 h 239"/>
                  <a:gd name="T62" fmla="*/ 46 w 230"/>
                  <a:gd name="T63" fmla="*/ 31 h 239"/>
                  <a:gd name="T64" fmla="*/ 83 w 230"/>
                  <a:gd name="T65" fmla="*/ 15 h 239"/>
                  <a:gd name="T66" fmla="*/ 112 w 230"/>
                  <a:gd name="T67" fmla="*/ 7 h 239"/>
                  <a:gd name="T68" fmla="*/ 127 w 230"/>
                  <a:gd name="T69" fmla="*/ 2 h 239"/>
                  <a:gd name="T70" fmla="*/ 149 w 230"/>
                  <a:gd name="T71" fmla="*/ 0 h 239"/>
                  <a:gd name="T72" fmla="*/ 175 w 230"/>
                  <a:gd name="T73" fmla="*/ 6 h 239"/>
                  <a:gd name="T74" fmla="*/ 189 w 230"/>
                  <a:gd name="T75" fmla="*/ 7 h 239"/>
                  <a:gd name="T76" fmla="*/ 205 w 230"/>
                  <a:gd name="T77" fmla="*/ 10 h 239"/>
                  <a:gd name="T78" fmla="*/ 218 w 230"/>
                  <a:gd name="T79" fmla="*/ 15 h 239"/>
                  <a:gd name="T80" fmla="*/ 229 w 230"/>
                  <a:gd name="T81" fmla="*/ 18 h 2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239"/>
                  <a:gd name="T125" fmla="*/ 230 w 230"/>
                  <a:gd name="T126" fmla="*/ 239 h 2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239">
                    <a:moveTo>
                      <a:pt x="80" y="71"/>
                    </a:moveTo>
                    <a:lnTo>
                      <a:pt x="80" y="87"/>
                    </a:lnTo>
                    <a:lnTo>
                      <a:pt x="86" y="109"/>
                    </a:lnTo>
                    <a:lnTo>
                      <a:pt x="98" y="145"/>
                    </a:lnTo>
                    <a:lnTo>
                      <a:pt x="112" y="169"/>
                    </a:lnTo>
                    <a:lnTo>
                      <a:pt x="125" y="190"/>
                    </a:lnTo>
                    <a:lnTo>
                      <a:pt x="133" y="209"/>
                    </a:lnTo>
                    <a:lnTo>
                      <a:pt x="127" y="212"/>
                    </a:lnTo>
                    <a:lnTo>
                      <a:pt x="141" y="230"/>
                    </a:lnTo>
                    <a:lnTo>
                      <a:pt x="135" y="236"/>
                    </a:lnTo>
                    <a:lnTo>
                      <a:pt x="110" y="236"/>
                    </a:lnTo>
                    <a:lnTo>
                      <a:pt x="86" y="236"/>
                    </a:lnTo>
                    <a:lnTo>
                      <a:pt x="54" y="238"/>
                    </a:lnTo>
                    <a:lnTo>
                      <a:pt x="22" y="238"/>
                    </a:lnTo>
                    <a:lnTo>
                      <a:pt x="6" y="238"/>
                    </a:lnTo>
                    <a:lnTo>
                      <a:pt x="0" y="236"/>
                    </a:lnTo>
                    <a:lnTo>
                      <a:pt x="0" y="228"/>
                    </a:lnTo>
                    <a:lnTo>
                      <a:pt x="3" y="217"/>
                    </a:lnTo>
                    <a:lnTo>
                      <a:pt x="14" y="209"/>
                    </a:lnTo>
                    <a:lnTo>
                      <a:pt x="24" y="209"/>
                    </a:lnTo>
                    <a:lnTo>
                      <a:pt x="38" y="206"/>
                    </a:lnTo>
                    <a:lnTo>
                      <a:pt x="48" y="206"/>
                    </a:lnTo>
                    <a:lnTo>
                      <a:pt x="59" y="206"/>
                    </a:lnTo>
                    <a:lnTo>
                      <a:pt x="48" y="185"/>
                    </a:lnTo>
                    <a:lnTo>
                      <a:pt x="30" y="142"/>
                    </a:lnTo>
                    <a:lnTo>
                      <a:pt x="19" y="111"/>
                    </a:lnTo>
                    <a:lnTo>
                      <a:pt x="14" y="85"/>
                    </a:lnTo>
                    <a:lnTo>
                      <a:pt x="11" y="71"/>
                    </a:lnTo>
                    <a:lnTo>
                      <a:pt x="14" y="58"/>
                    </a:lnTo>
                    <a:lnTo>
                      <a:pt x="16" y="50"/>
                    </a:lnTo>
                    <a:lnTo>
                      <a:pt x="24" y="42"/>
                    </a:lnTo>
                    <a:lnTo>
                      <a:pt x="46" y="31"/>
                    </a:lnTo>
                    <a:lnTo>
                      <a:pt x="83" y="15"/>
                    </a:lnTo>
                    <a:lnTo>
                      <a:pt x="112" y="7"/>
                    </a:lnTo>
                    <a:lnTo>
                      <a:pt x="127" y="2"/>
                    </a:lnTo>
                    <a:lnTo>
                      <a:pt x="149" y="0"/>
                    </a:lnTo>
                    <a:lnTo>
                      <a:pt x="175" y="6"/>
                    </a:lnTo>
                    <a:lnTo>
                      <a:pt x="189" y="7"/>
                    </a:lnTo>
                    <a:lnTo>
                      <a:pt x="205" y="10"/>
                    </a:lnTo>
                    <a:lnTo>
                      <a:pt x="218" y="15"/>
                    </a:lnTo>
                    <a:lnTo>
                      <a:pt x="229" y="18"/>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09" name="Freeform 110"/>
              <p:cNvSpPr>
                <a:spLocks/>
              </p:cNvSpPr>
              <p:nvPr/>
            </p:nvSpPr>
            <p:spPr bwMode="auto">
              <a:xfrm>
                <a:off x="1062" y="2045"/>
                <a:ext cx="113" cy="213"/>
              </a:xfrm>
              <a:custGeom>
                <a:avLst/>
                <a:gdLst>
                  <a:gd name="T0" fmla="*/ 112 w 113"/>
                  <a:gd name="T1" fmla="*/ 0 h 213"/>
                  <a:gd name="T2" fmla="*/ 75 w 113"/>
                  <a:gd name="T3" fmla="*/ 8 h 213"/>
                  <a:gd name="T4" fmla="*/ 46 w 113"/>
                  <a:gd name="T5" fmla="*/ 16 h 213"/>
                  <a:gd name="T6" fmla="*/ 27 w 113"/>
                  <a:gd name="T7" fmla="*/ 24 h 213"/>
                  <a:gd name="T8" fmla="*/ 19 w 113"/>
                  <a:gd name="T9" fmla="*/ 34 h 213"/>
                  <a:gd name="T10" fmla="*/ 17 w 113"/>
                  <a:gd name="T11" fmla="*/ 50 h 213"/>
                  <a:gd name="T12" fmla="*/ 19 w 113"/>
                  <a:gd name="T13" fmla="*/ 72 h 213"/>
                  <a:gd name="T14" fmla="*/ 24 w 113"/>
                  <a:gd name="T15" fmla="*/ 114 h 213"/>
                  <a:gd name="T16" fmla="*/ 30 w 113"/>
                  <a:gd name="T17" fmla="*/ 143 h 213"/>
                  <a:gd name="T18" fmla="*/ 38 w 113"/>
                  <a:gd name="T19" fmla="*/ 172 h 213"/>
                  <a:gd name="T20" fmla="*/ 19 w 113"/>
                  <a:gd name="T21" fmla="*/ 183 h 213"/>
                  <a:gd name="T22" fmla="*/ 3 w 113"/>
                  <a:gd name="T23" fmla="*/ 191 h 213"/>
                  <a:gd name="T24" fmla="*/ 0 w 113"/>
                  <a:gd name="T25" fmla="*/ 196 h 213"/>
                  <a:gd name="T26" fmla="*/ 0 w 113"/>
                  <a:gd name="T27" fmla="*/ 204 h 213"/>
                  <a:gd name="T28" fmla="*/ 3 w 113"/>
                  <a:gd name="T29" fmla="*/ 212 h 213"/>
                  <a:gd name="T30" fmla="*/ 15 w 113"/>
                  <a:gd name="T31" fmla="*/ 212 h 2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3"/>
                  <a:gd name="T49" fmla="*/ 0 h 213"/>
                  <a:gd name="T50" fmla="*/ 113 w 113"/>
                  <a:gd name="T51" fmla="*/ 213 h 2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3" h="213">
                    <a:moveTo>
                      <a:pt x="112" y="0"/>
                    </a:moveTo>
                    <a:lnTo>
                      <a:pt x="75" y="8"/>
                    </a:lnTo>
                    <a:lnTo>
                      <a:pt x="46" y="16"/>
                    </a:lnTo>
                    <a:lnTo>
                      <a:pt x="27" y="24"/>
                    </a:lnTo>
                    <a:lnTo>
                      <a:pt x="19" y="34"/>
                    </a:lnTo>
                    <a:lnTo>
                      <a:pt x="17" y="50"/>
                    </a:lnTo>
                    <a:lnTo>
                      <a:pt x="19" y="72"/>
                    </a:lnTo>
                    <a:lnTo>
                      <a:pt x="24" y="114"/>
                    </a:lnTo>
                    <a:lnTo>
                      <a:pt x="30" y="143"/>
                    </a:lnTo>
                    <a:lnTo>
                      <a:pt x="38" y="172"/>
                    </a:lnTo>
                    <a:lnTo>
                      <a:pt x="19" y="183"/>
                    </a:lnTo>
                    <a:lnTo>
                      <a:pt x="3" y="191"/>
                    </a:lnTo>
                    <a:lnTo>
                      <a:pt x="0" y="196"/>
                    </a:lnTo>
                    <a:lnTo>
                      <a:pt x="0" y="204"/>
                    </a:lnTo>
                    <a:lnTo>
                      <a:pt x="3" y="212"/>
                    </a:lnTo>
                    <a:lnTo>
                      <a:pt x="15" y="212"/>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10" name="Freeform 111"/>
              <p:cNvSpPr>
                <a:spLocks/>
              </p:cNvSpPr>
              <p:nvPr/>
            </p:nvSpPr>
            <p:spPr bwMode="auto">
              <a:xfrm>
                <a:off x="1169" y="2103"/>
                <a:ext cx="131" cy="36"/>
              </a:xfrm>
              <a:custGeom>
                <a:avLst/>
                <a:gdLst>
                  <a:gd name="T0" fmla="*/ 0 w 131"/>
                  <a:gd name="T1" fmla="*/ 24 h 36"/>
                  <a:gd name="T2" fmla="*/ 19 w 131"/>
                  <a:gd name="T3" fmla="*/ 30 h 36"/>
                  <a:gd name="T4" fmla="*/ 44 w 131"/>
                  <a:gd name="T5" fmla="*/ 32 h 36"/>
                  <a:gd name="T6" fmla="*/ 71 w 131"/>
                  <a:gd name="T7" fmla="*/ 35 h 36"/>
                  <a:gd name="T8" fmla="*/ 95 w 131"/>
                  <a:gd name="T9" fmla="*/ 32 h 36"/>
                  <a:gd name="T10" fmla="*/ 119 w 131"/>
                  <a:gd name="T11" fmla="*/ 32 h 36"/>
                  <a:gd name="T12" fmla="*/ 127 w 131"/>
                  <a:gd name="T13" fmla="*/ 27 h 36"/>
                  <a:gd name="T14" fmla="*/ 130 w 131"/>
                  <a:gd name="T15" fmla="*/ 19 h 36"/>
                  <a:gd name="T16" fmla="*/ 127 w 131"/>
                  <a:gd name="T17" fmla="*/ 11 h 36"/>
                  <a:gd name="T18" fmla="*/ 124 w 131"/>
                  <a:gd name="T19" fmla="*/ 3 h 36"/>
                  <a:gd name="T20" fmla="*/ 122 w 131"/>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
                  <a:gd name="T34" fmla="*/ 0 h 36"/>
                  <a:gd name="T35" fmla="*/ 131 w 131"/>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 h="36">
                    <a:moveTo>
                      <a:pt x="0" y="24"/>
                    </a:moveTo>
                    <a:lnTo>
                      <a:pt x="19" y="30"/>
                    </a:lnTo>
                    <a:lnTo>
                      <a:pt x="44" y="32"/>
                    </a:lnTo>
                    <a:lnTo>
                      <a:pt x="71" y="35"/>
                    </a:lnTo>
                    <a:lnTo>
                      <a:pt x="95" y="32"/>
                    </a:lnTo>
                    <a:lnTo>
                      <a:pt x="119" y="32"/>
                    </a:lnTo>
                    <a:lnTo>
                      <a:pt x="127" y="27"/>
                    </a:lnTo>
                    <a:lnTo>
                      <a:pt x="130" y="19"/>
                    </a:lnTo>
                    <a:lnTo>
                      <a:pt x="127" y="11"/>
                    </a:lnTo>
                    <a:lnTo>
                      <a:pt x="124" y="3"/>
                    </a:lnTo>
                    <a:lnTo>
                      <a:pt x="122"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11" name="Freeform 112"/>
              <p:cNvSpPr>
                <a:spLocks/>
              </p:cNvSpPr>
              <p:nvPr/>
            </p:nvSpPr>
            <p:spPr bwMode="auto">
              <a:xfrm>
                <a:off x="1304" y="1960"/>
                <a:ext cx="66" cy="112"/>
              </a:xfrm>
              <a:custGeom>
                <a:avLst/>
                <a:gdLst>
                  <a:gd name="T0" fmla="*/ 0 w 66"/>
                  <a:gd name="T1" fmla="*/ 8 h 112"/>
                  <a:gd name="T2" fmla="*/ 4 w 66"/>
                  <a:gd name="T3" fmla="*/ 3 h 112"/>
                  <a:gd name="T4" fmla="*/ 12 w 66"/>
                  <a:gd name="T5" fmla="*/ 0 h 112"/>
                  <a:gd name="T6" fmla="*/ 25 w 66"/>
                  <a:gd name="T7" fmla="*/ 3 h 112"/>
                  <a:gd name="T8" fmla="*/ 38 w 66"/>
                  <a:gd name="T9" fmla="*/ 6 h 112"/>
                  <a:gd name="T10" fmla="*/ 54 w 66"/>
                  <a:gd name="T11" fmla="*/ 11 h 112"/>
                  <a:gd name="T12" fmla="*/ 62 w 66"/>
                  <a:gd name="T13" fmla="*/ 16 h 112"/>
                  <a:gd name="T14" fmla="*/ 65 w 66"/>
                  <a:gd name="T15" fmla="*/ 27 h 112"/>
                  <a:gd name="T16" fmla="*/ 59 w 66"/>
                  <a:gd name="T17" fmla="*/ 48 h 112"/>
                  <a:gd name="T18" fmla="*/ 49 w 66"/>
                  <a:gd name="T19" fmla="*/ 78 h 112"/>
                  <a:gd name="T20" fmla="*/ 41 w 66"/>
                  <a:gd name="T21" fmla="*/ 95 h 112"/>
                  <a:gd name="T22" fmla="*/ 30 w 66"/>
                  <a:gd name="T23" fmla="*/ 109 h 112"/>
                  <a:gd name="T24" fmla="*/ 22 w 66"/>
                  <a:gd name="T25" fmla="*/ 111 h 112"/>
                  <a:gd name="T26" fmla="*/ 12 w 66"/>
                  <a:gd name="T27" fmla="*/ 111 h 112"/>
                  <a:gd name="T28" fmla="*/ 6 w 66"/>
                  <a:gd name="T29" fmla="*/ 111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112"/>
                  <a:gd name="T47" fmla="*/ 66 w 66"/>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112">
                    <a:moveTo>
                      <a:pt x="0" y="8"/>
                    </a:moveTo>
                    <a:lnTo>
                      <a:pt x="4" y="3"/>
                    </a:lnTo>
                    <a:lnTo>
                      <a:pt x="12" y="0"/>
                    </a:lnTo>
                    <a:lnTo>
                      <a:pt x="25" y="3"/>
                    </a:lnTo>
                    <a:lnTo>
                      <a:pt x="38" y="6"/>
                    </a:lnTo>
                    <a:lnTo>
                      <a:pt x="54" y="11"/>
                    </a:lnTo>
                    <a:lnTo>
                      <a:pt x="62" y="16"/>
                    </a:lnTo>
                    <a:lnTo>
                      <a:pt x="65" y="27"/>
                    </a:lnTo>
                    <a:lnTo>
                      <a:pt x="59" y="48"/>
                    </a:lnTo>
                    <a:lnTo>
                      <a:pt x="49" y="78"/>
                    </a:lnTo>
                    <a:lnTo>
                      <a:pt x="41" y="95"/>
                    </a:lnTo>
                    <a:lnTo>
                      <a:pt x="30" y="109"/>
                    </a:lnTo>
                    <a:lnTo>
                      <a:pt x="22" y="111"/>
                    </a:lnTo>
                    <a:lnTo>
                      <a:pt x="12" y="111"/>
                    </a:lnTo>
                    <a:lnTo>
                      <a:pt x="6" y="111"/>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12" name="Freeform 113"/>
              <p:cNvSpPr>
                <a:spLocks/>
              </p:cNvSpPr>
              <p:nvPr/>
            </p:nvSpPr>
            <p:spPr bwMode="auto">
              <a:xfrm>
                <a:off x="1317" y="1979"/>
                <a:ext cx="27" cy="69"/>
              </a:xfrm>
              <a:custGeom>
                <a:avLst/>
                <a:gdLst>
                  <a:gd name="T0" fmla="*/ 26 w 27"/>
                  <a:gd name="T1" fmla="*/ 0 h 69"/>
                  <a:gd name="T2" fmla="*/ 18 w 27"/>
                  <a:gd name="T3" fmla="*/ 19 h 69"/>
                  <a:gd name="T4" fmla="*/ 8 w 27"/>
                  <a:gd name="T5" fmla="*/ 43 h 69"/>
                  <a:gd name="T6" fmla="*/ 0 w 27"/>
                  <a:gd name="T7" fmla="*/ 68 h 69"/>
                  <a:gd name="T8" fmla="*/ 0 60000 65536"/>
                  <a:gd name="T9" fmla="*/ 0 60000 65536"/>
                  <a:gd name="T10" fmla="*/ 0 60000 65536"/>
                  <a:gd name="T11" fmla="*/ 0 60000 65536"/>
                  <a:gd name="T12" fmla="*/ 0 w 27"/>
                  <a:gd name="T13" fmla="*/ 0 h 69"/>
                  <a:gd name="T14" fmla="*/ 27 w 27"/>
                  <a:gd name="T15" fmla="*/ 69 h 69"/>
                </a:gdLst>
                <a:ahLst/>
                <a:cxnLst>
                  <a:cxn ang="T8">
                    <a:pos x="T0" y="T1"/>
                  </a:cxn>
                  <a:cxn ang="T9">
                    <a:pos x="T2" y="T3"/>
                  </a:cxn>
                  <a:cxn ang="T10">
                    <a:pos x="T4" y="T5"/>
                  </a:cxn>
                  <a:cxn ang="T11">
                    <a:pos x="T6" y="T7"/>
                  </a:cxn>
                </a:cxnLst>
                <a:rect l="T12" t="T13" r="T14" b="T15"/>
                <a:pathLst>
                  <a:path w="27" h="69">
                    <a:moveTo>
                      <a:pt x="26" y="0"/>
                    </a:moveTo>
                    <a:lnTo>
                      <a:pt x="18" y="19"/>
                    </a:lnTo>
                    <a:lnTo>
                      <a:pt x="8" y="43"/>
                    </a:lnTo>
                    <a:lnTo>
                      <a:pt x="0" y="68"/>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13" name="Freeform 114"/>
              <p:cNvSpPr>
                <a:spLocks/>
              </p:cNvSpPr>
              <p:nvPr/>
            </p:nvSpPr>
            <p:spPr bwMode="auto">
              <a:xfrm>
                <a:off x="1219" y="2136"/>
                <a:ext cx="65" cy="103"/>
              </a:xfrm>
              <a:custGeom>
                <a:avLst/>
                <a:gdLst>
                  <a:gd name="T0" fmla="*/ 13 w 65"/>
                  <a:gd name="T1" fmla="*/ 0 h 103"/>
                  <a:gd name="T2" fmla="*/ 13 w 65"/>
                  <a:gd name="T3" fmla="*/ 23 h 103"/>
                  <a:gd name="T4" fmla="*/ 13 w 65"/>
                  <a:gd name="T5" fmla="*/ 49 h 103"/>
                  <a:gd name="T6" fmla="*/ 16 w 65"/>
                  <a:gd name="T7" fmla="*/ 68 h 103"/>
                  <a:gd name="T8" fmla="*/ 18 w 65"/>
                  <a:gd name="T9" fmla="*/ 76 h 103"/>
                  <a:gd name="T10" fmla="*/ 32 w 65"/>
                  <a:gd name="T11" fmla="*/ 78 h 103"/>
                  <a:gd name="T12" fmla="*/ 48 w 65"/>
                  <a:gd name="T13" fmla="*/ 78 h 103"/>
                  <a:gd name="T14" fmla="*/ 58 w 65"/>
                  <a:gd name="T15" fmla="*/ 84 h 103"/>
                  <a:gd name="T16" fmla="*/ 64 w 65"/>
                  <a:gd name="T17" fmla="*/ 89 h 103"/>
                  <a:gd name="T18" fmla="*/ 64 w 65"/>
                  <a:gd name="T19" fmla="*/ 97 h 103"/>
                  <a:gd name="T20" fmla="*/ 58 w 65"/>
                  <a:gd name="T21" fmla="*/ 102 h 103"/>
                  <a:gd name="T22" fmla="*/ 48 w 65"/>
                  <a:gd name="T23" fmla="*/ 100 h 103"/>
                  <a:gd name="T24" fmla="*/ 29 w 65"/>
                  <a:gd name="T25" fmla="*/ 100 h 103"/>
                  <a:gd name="T26" fmla="*/ 18 w 65"/>
                  <a:gd name="T27" fmla="*/ 100 h 103"/>
                  <a:gd name="T28" fmla="*/ 0 w 65"/>
                  <a:gd name="T29" fmla="*/ 100 h 1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103"/>
                  <a:gd name="T47" fmla="*/ 65 w 65"/>
                  <a:gd name="T48" fmla="*/ 103 h 1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103">
                    <a:moveTo>
                      <a:pt x="13" y="0"/>
                    </a:moveTo>
                    <a:lnTo>
                      <a:pt x="13" y="23"/>
                    </a:lnTo>
                    <a:lnTo>
                      <a:pt x="13" y="49"/>
                    </a:lnTo>
                    <a:lnTo>
                      <a:pt x="16" y="68"/>
                    </a:lnTo>
                    <a:lnTo>
                      <a:pt x="18" y="76"/>
                    </a:lnTo>
                    <a:lnTo>
                      <a:pt x="32" y="78"/>
                    </a:lnTo>
                    <a:lnTo>
                      <a:pt x="48" y="78"/>
                    </a:lnTo>
                    <a:lnTo>
                      <a:pt x="58" y="84"/>
                    </a:lnTo>
                    <a:lnTo>
                      <a:pt x="64" y="89"/>
                    </a:lnTo>
                    <a:lnTo>
                      <a:pt x="64" y="97"/>
                    </a:lnTo>
                    <a:lnTo>
                      <a:pt x="58" y="102"/>
                    </a:lnTo>
                    <a:lnTo>
                      <a:pt x="48" y="100"/>
                    </a:lnTo>
                    <a:lnTo>
                      <a:pt x="29" y="100"/>
                    </a:lnTo>
                    <a:lnTo>
                      <a:pt x="18" y="100"/>
                    </a:lnTo>
                    <a:lnTo>
                      <a:pt x="0" y="10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14" name="Freeform 115"/>
              <p:cNvSpPr>
                <a:spLocks/>
              </p:cNvSpPr>
              <p:nvPr/>
            </p:nvSpPr>
            <p:spPr bwMode="auto">
              <a:xfrm>
                <a:off x="1208" y="2138"/>
                <a:ext cx="24" cy="75"/>
              </a:xfrm>
              <a:custGeom>
                <a:avLst/>
                <a:gdLst>
                  <a:gd name="T0" fmla="*/ 23 w 24"/>
                  <a:gd name="T1" fmla="*/ 0 h 75"/>
                  <a:gd name="T2" fmla="*/ 23 w 24"/>
                  <a:gd name="T3" fmla="*/ 16 h 75"/>
                  <a:gd name="T4" fmla="*/ 19 w 24"/>
                  <a:gd name="T5" fmla="*/ 39 h 75"/>
                  <a:gd name="T6" fmla="*/ 8 w 24"/>
                  <a:gd name="T7" fmla="*/ 66 h 75"/>
                  <a:gd name="T8" fmla="*/ 0 w 24"/>
                  <a:gd name="T9" fmla="*/ 74 h 75"/>
                  <a:gd name="T10" fmla="*/ 0 60000 65536"/>
                  <a:gd name="T11" fmla="*/ 0 60000 65536"/>
                  <a:gd name="T12" fmla="*/ 0 60000 65536"/>
                  <a:gd name="T13" fmla="*/ 0 60000 65536"/>
                  <a:gd name="T14" fmla="*/ 0 60000 65536"/>
                  <a:gd name="T15" fmla="*/ 0 w 24"/>
                  <a:gd name="T16" fmla="*/ 0 h 75"/>
                  <a:gd name="T17" fmla="*/ 24 w 24"/>
                  <a:gd name="T18" fmla="*/ 75 h 75"/>
                </a:gdLst>
                <a:ahLst/>
                <a:cxnLst>
                  <a:cxn ang="T10">
                    <a:pos x="T0" y="T1"/>
                  </a:cxn>
                  <a:cxn ang="T11">
                    <a:pos x="T2" y="T3"/>
                  </a:cxn>
                  <a:cxn ang="T12">
                    <a:pos x="T4" y="T5"/>
                  </a:cxn>
                  <a:cxn ang="T13">
                    <a:pos x="T6" y="T7"/>
                  </a:cxn>
                  <a:cxn ang="T14">
                    <a:pos x="T8" y="T9"/>
                  </a:cxn>
                </a:cxnLst>
                <a:rect l="T15" t="T16" r="T17" b="T18"/>
                <a:pathLst>
                  <a:path w="24" h="75">
                    <a:moveTo>
                      <a:pt x="23" y="0"/>
                    </a:moveTo>
                    <a:lnTo>
                      <a:pt x="23" y="16"/>
                    </a:lnTo>
                    <a:lnTo>
                      <a:pt x="19" y="39"/>
                    </a:lnTo>
                    <a:lnTo>
                      <a:pt x="8" y="66"/>
                    </a:lnTo>
                    <a:lnTo>
                      <a:pt x="0" y="74"/>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15" name="Freeform 116"/>
              <p:cNvSpPr>
                <a:spLocks/>
              </p:cNvSpPr>
              <p:nvPr/>
            </p:nvSpPr>
            <p:spPr bwMode="auto">
              <a:xfrm>
                <a:off x="1144" y="2023"/>
                <a:ext cx="24" cy="29"/>
              </a:xfrm>
              <a:custGeom>
                <a:avLst/>
                <a:gdLst>
                  <a:gd name="T0" fmla="*/ 9 w 24"/>
                  <a:gd name="T1" fmla="*/ 0 h 29"/>
                  <a:gd name="T2" fmla="*/ 3 w 24"/>
                  <a:gd name="T3" fmla="*/ 8 h 29"/>
                  <a:gd name="T4" fmla="*/ 0 w 24"/>
                  <a:gd name="T5" fmla="*/ 15 h 29"/>
                  <a:gd name="T6" fmla="*/ 3 w 24"/>
                  <a:gd name="T7" fmla="*/ 21 h 29"/>
                  <a:gd name="T8" fmla="*/ 9 w 24"/>
                  <a:gd name="T9" fmla="*/ 25 h 29"/>
                  <a:gd name="T10" fmla="*/ 12 w 24"/>
                  <a:gd name="T11" fmla="*/ 28 h 29"/>
                  <a:gd name="T12" fmla="*/ 16 w 24"/>
                  <a:gd name="T13" fmla="*/ 27 h 29"/>
                  <a:gd name="T14" fmla="*/ 19 w 24"/>
                  <a:gd name="T15" fmla="*/ 26 h 29"/>
                  <a:gd name="T16" fmla="*/ 23 w 24"/>
                  <a:gd name="T17" fmla="*/ 23 h 29"/>
                  <a:gd name="T18" fmla="*/ 23 w 24"/>
                  <a:gd name="T19" fmla="*/ 21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9"/>
                  <a:gd name="T32" fmla="*/ 24 w 24"/>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9">
                    <a:moveTo>
                      <a:pt x="9" y="0"/>
                    </a:moveTo>
                    <a:lnTo>
                      <a:pt x="3" y="8"/>
                    </a:lnTo>
                    <a:lnTo>
                      <a:pt x="0" y="15"/>
                    </a:lnTo>
                    <a:lnTo>
                      <a:pt x="3" y="21"/>
                    </a:lnTo>
                    <a:lnTo>
                      <a:pt x="9" y="25"/>
                    </a:lnTo>
                    <a:lnTo>
                      <a:pt x="12" y="28"/>
                    </a:lnTo>
                    <a:lnTo>
                      <a:pt x="16" y="27"/>
                    </a:lnTo>
                    <a:lnTo>
                      <a:pt x="19" y="26"/>
                    </a:lnTo>
                    <a:lnTo>
                      <a:pt x="23" y="23"/>
                    </a:lnTo>
                    <a:lnTo>
                      <a:pt x="23" y="21"/>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16" name="Freeform 117"/>
              <p:cNvSpPr>
                <a:spLocks/>
              </p:cNvSpPr>
              <p:nvPr/>
            </p:nvSpPr>
            <p:spPr bwMode="auto">
              <a:xfrm>
                <a:off x="1156" y="2025"/>
                <a:ext cx="24" cy="20"/>
              </a:xfrm>
              <a:custGeom>
                <a:avLst/>
                <a:gdLst>
                  <a:gd name="T0" fmla="*/ 2 w 24"/>
                  <a:gd name="T1" fmla="*/ 0 h 20"/>
                  <a:gd name="T2" fmla="*/ 0 w 24"/>
                  <a:gd name="T3" fmla="*/ 5 h 20"/>
                  <a:gd name="T4" fmla="*/ 0 w 24"/>
                  <a:gd name="T5" fmla="*/ 8 h 20"/>
                  <a:gd name="T6" fmla="*/ 2 w 24"/>
                  <a:gd name="T7" fmla="*/ 11 h 20"/>
                  <a:gd name="T8" fmla="*/ 2 w 24"/>
                  <a:gd name="T9" fmla="*/ 15 h 20"/>
                  <a:gd name="T10" fmla="*/ 7 w 24"/>
                  <a:gd name="T11" fmla="*/ 18 h 20"/>
                  <a:gd name="T12" fmla="*/ 12 w 24"/>
                  <a:gd name="T13" fmla="*/ 19 h 20"/>
                  <a:gd name="T14" fmla="*/ 17 w 24"/>
                  <a:gd name="T15" fmla="*/ 19 h 20"/>
                  <a:gd name="T16" fmla="*/ 20 w 24"/>
                  <a:gd name="T17" fmla="*/ 17 h 20"/>
                  <a:gd name="T18" fmla="*/ 23 w 24"/>
                  <a:gd name="T19" fmla="*/ 15 h 20"/>
                  <a:gd name="T20" fmla="*/ 23 w 24"/>
                  <a:gd name="T21" fmla="*/ 14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0"/>
                  <a:gd name="T35" fmla="*/ 24 w 24"/>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0">
                    <a:moveTo>
                      <a:pt x="2" y="0"/>
                    </a:moveTo>
                    <a:lnTo>
                      <a:pt x="0" y="5"/>
                    </a:lnTo>
                    <a:lnTo>
                      <a:pt x="0" y="8"/>
                    </a:lnTo>
                    <a:lnTo>
                      <a:pt x="2" y="11"/>
                    </a:lnTo>
                    <a:lnTo>
                      <a:pt x="2" y="15"/>
                    </a:lnTo>
                    <a:lnTo>
                      <a:pt x="7" y="18"/>
                    </a:lnTo>
                    <a:lnTo>
                      <a:pt x="12" y="19"/>
                    </a:lnTo>
                    <a:lnTo>
                      <a:pt x="17" y="19"/>
                    </a:lnTo>
                    <a:lnTo>
                      <a:pt x="20" y="17"/>
                    </a:lnTo>
                    <a:lnTo>
                      <a:pt x="23" y="15"/>
                    </a:lnTo>
                    <a:lnTo>
                      <a:pt x="23" y="14"/>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17" name="Freeform 118"/>
              <p:cNvSpPr>
                <a:spLocks/>
              </p:cNvSpPr>
              <p:nvPr/>
            </p:nvSpPr>
            <p:spPr bwMode="auto">
              <a:xfrm>
                <a:off x="1265" y="2239"/>
                <a:ext cx="24" cy="18"/>
              </a:xfrm>
              <a:custGeom>
                <a:avLst/>
                <a:gdLst>
                  <a:gd name="T0" fmla="*/ 15 w 24"/>
                  <a:gd name="T1" fmla="*/ 0 h 18"/>
                  <a:gd name="T2" fmla="*/ 6 w 24"/>
                  <a:gd name="T3" fmla="*/ 0 h 18"/>
                  <a:gd name="T4" fmla="*/ 0 w 24"/>
                  <a:gd name="T5" fmla="*/ 4 h 18"/>
                  <a:gd name="T6" fmla="*/ 0 w 24"/>
                  <a:gd name="T7" fmla="*/ 8 h 18"/>
                  <a:gd name="T8" fmla="*/ 0 w 24"/>
                  <a:gd name="T9" fmla="*/ 12 h 18"/>
                  <a:gd name="T10" fmla="*/ 6 w 24"/>
                  <a:gd name="T11" fmla="*/ 17 h 18"/>
                  <a:gd name="T12" fmla="*/ 13 w 24"/>
                  <a:gd name="T13" fmla="*/ 17 h 18"/>
                  <a:gd name="T14" fmla="*/ 21 w 24"/>
                  <a:gd name="T15" fmla="*/ 14 h 18"/>
                  <a:gd name="T16" fmla="*/ 23 w 24"/>
                  <a:gd name="T17" fmla="*/ 8 h 18"/>
                  <a:gd name="T18" fmla="*/ 23 w 24"/>
                  <a:gd name="T19" fmla="*/ 4 h 18"/>
                  <a:gd name="T20" fmla="*/ 19 w 24"/>
                  <a:gd name="T21" fmla="*/ 1 h 18"/>
                  <a:gd name="T22" fmla="*/ 16 w 24"/>
                  <a:gd name="T23" fmla="*/ 0 h 18"/>
                  <a:gd name="T24" fmla="*/ 12 w 24"/>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8"/>
                  <a:gd name="T41" fmla="*/ 24 w 2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8">
                    <a:moveTo>
                      <a:pt x="15" y="0"/>
                    </a:moveTo>
                    <a:lnTo>
                      <a:pt x="6" y="0"/>
                    </a:lnTo>
                    <a:lnTo>
                      <a:pt x="0" y="4"/>
                    </a:lnTo>
                    <a:lnTo>
                      <a:pt x="0" y="8"/>
                    </a:lnTo>
                    <a:lnTo>
                      <a:pt x="0" y="12"/>
                    </a:lnTo>
                    <a:lnTo>
                      <a:pt x="6" y="17"/>
                    </a:lnTo>
                    <a:lnTo>
                      <a:pt x="13" y="17"/>
                    </a:lnTo>
                    <a:lnTo>
                      <a:pt x="21" y="14"/>
                    </a:lnTo>
                    <a:lnTo>
                      <a:pt x="23" y="8"/>
                    </a:lnTo>
                    <a:lnTo>
                      <a:pt x="23" y="4"/>
                    </a:lnTo>
                    <a:lnTo>
                      <a:pt x="19" y="1"/>
                    </a:lnTo>
                    <a:lnTo>
                      <a:pt x="16" y="0"/>
                    </a:lnTo>
                    <a:lnTo>
                      <a:pt x="12"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18" name="Freeform 119"/>
              <p:cNvSpPr>
                <a:spLocks/>
              </p:cNvSpPr>
              <p:nvPr/>
            </p:nvSpPr>
            <p:spPr bwMode="auto">
              <a:xfrm>
                <a:off x="1205" y="1995"/>
                <a:ext cx="69" cy="40"/>
              </a:xfrm>
              <a:custGeom>
                <a:avLst/>
                <a:gdLst>
                  <a:gd name="T0" fmla="*/ 68 w 69"/>
                  <a:gd name="T1" fmla="*/ 0 h 40"/>
                  <a:gd name="T2" fmla="*/ 56 w 69"/>
                  <a:gd name="T3" fmla="*/ 5 h 40"/>
                  <a:gd name="T4" fmla="*/ 24 w 69"/>
                  <a:gd name="T5" fmla="*/ 22 h 40"/>
                  <a:gd name="T6" fmla="*/ 0 w 69"/>
                  <a:gd name="T7" fmla="*/ 39 h 40"/>
                  <a:gd name="T8" fmla="*/ 0 60000 65536"/>
                  <a:gd name="T9" fmla="*/ 0 60000 65536"/>
                  <a:gd name="T10" fmla="*/ 0 60000 65536"/>
                  <a:gd name="T11" fmla="*/ 0 60000 65536"/>
                  <a:gd name="T12" fmla="*/ 0 w 69"/>
                  <a:gd name="T13" fmla="*/ 0 h 40"/>
                  <a:gd name="T14" fmla="*/ 69 w 69"/>
                  <a:gd name="T15" fmla="*/ 40 h 40"/>
                </a:gdLst>
                <a:ahLst/>
                <a:cxnLst>
                  <a:cxn ang="T8">
                    <a:pos x="T0" y="T1"/>
                  </a:cxn>
                  <a:cxn ang="T9">
                    <a:pos x="T2" y="T3"/>
                  </a:cxn>
                  <a:cxn ang="T10">
                    <a:pos x="T4" y="T5"/>
                  </a:cxn>
                  <a:cxn ang="T11">
                    <a:pos x="T6" y="T7"/>
                  </a:cxn>
                </a:cxnLst>
                <a:rect l="T12" t="T13" r="T14" b="T15"/>
                <a:pathLst>
                  <a:path w="69" h="40">
                    <a:moveTo>
                      <a:pt x="68" y="0"/>
                    </a:moveTo>
                    <a:lnTo>
                      <a:pt x="56" y="5"/>
                    </a:lnTo>
                    <a:lnTo>
                      <a:pt x="24" y="22"/>
                    </a:lnTo>
                    <a:lnTo>
                      <a:pt x="0" y="39"/>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19" name="Freeform 120"/>
              <p:cNvSpPr>
                <a:spLocks/>
              </p:cNvSpPr>
              <p:nvPr/>
            </p:nvSpPr>
            <p:spPr bwMode="auto">
              <a:xfrm>
                <a:off x="1208" y="1879"/>
                <a:ext cx="24" cy="96"/>
              </a:xfrm>
              <a:custGeom>
                <a:avLst/>
                <a:gdLst>
                  <a:gd name="T0" fmla="*/ 23 w 24"/>
                  <a:gd name="T1" fmla="*/ 95 h 96"/>
                  <a:gd name="T2" fmla="*/ 19 w 24"/>
                  <a:gd name="T3" fmla="*/ 68 h 96"/>
                  <a:gd name="T4" fmla="*/ 14 w 24"/>
                  <a:gd name="T5" fmla="*/ 36 h 96"/>
                  <a:gd name="T6" fmla="*/ 0 w 24"/>
                  <a:gd name="T7" fmla="*/ 0 h 96"/>
                  <a:gd name="T8" fmla="*/ 0 60000 65536"/>
                  <a:gd name="T9" fmla="*/ 0 60000 65536"/>
                  <a:gd name="T10" fmla="*/ 0 60000 65536"/>
                  <a:gd name="T11" fmla="*/ 0 60000 65536"/>
                  <a:gd name="T12" fmla="*/ 0 w 24"/>
                  <a:gd name="T13" fmla="*/ 0 h 96"/>
                  <a:gd name="T14" fmla="*/ 24 w 24"/>
                  <a:gd name="T15" fmla="*/ 96 h 96"/>
                </a:gdLst>
                <a:ahLst/>
                <a:cxnLst>
                  <a:cxn ang="T8">
                    <a:pos x="T0" y="T1"/>
                  </a:cxn>
                  <a:cxn ang="T9">
                    <a:pos x="T2" y="T3"/>
                  </a:cxn>
                  <a:cxn ang="T10">
                    <a:pos x="T4" y="T5"/>
                  </a:cxn>
                  <a:cxn ang="T11">
                    <a:pos x="T6" y="T7"/>
                  </a:cxn>
                </a:cxnLst>
                <a:rect l="T12" t="T13" r="T14" b="T15"/>
                <a:pathLst>
                  <a:path w="24" h="96">
                    <a:moveTo>
                      <a:pt x="23" y="95"/>
                    </a:moveTo>
                    <a:lnTo>
                      <a:pt x="19" y="68"/>
                    </a:lnTo>
                    <a:lnTo>
                      <a:pt x="14" y="36"/>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20" name="Freeform 121"/>
              <p:cNvSpPr>
                <a:spLocks/>
              </p:cNvSpPr>
              <p:nvPr/>
            </p:nvSpPr>
            <p:spPr bwMode="auto">
              <a:xfrm>
                <a:off x="1202" y="1844"/>
                <a:ext cx="74" cy="152"/>
              </a:xfrm>
              <a:custGeom>
                <a:avLst/>
                <a:gdLst>
                  <a:gd name="T0" fmla="*/ 5 w 74"/>
                  <a:gd name="T1" fmla="*/ 35 h 152"/>
                  <a:gd name="T2" fmla="*/ 3 w 74"/>
                  <a:gd name="T3" fmla="*/ 21 h 152"/>
                  <a:gd name="T4" fmla="*/ 0 w 74"/>
                  <a:gd name="T5" fmla="*/ 13 h 152"/>
                  <a:gd name="T6" fmla="*/ 0 w 74"/>
                  <a:gd name="T7" fmla="*/ 5 h 152"/>
                  <a:gd name="T8" fmla="*/ 8 w 74"/>
                  <a:gd name="T9" fmla="*/ 0 h 152"/>
                  <a:gd name="T10" fmla="*/ 18 w 74"/>
                  <a:gd name="T11" fmla="*/ 5 h 152"/>
                  <a:gd name="T12" fmla="*/ 26 w 74"/>
                  <a:gd name="T13" fmla="*/ 13 h 152"/>
                  <a:gd name="T14" fmla="*/ 32 w 74"/>
                  <a:gd name="T15" fmla="*/ 29 h 152"/>
                  <a:gd name="T16" fmla="*/ 40 w 74"/>
                  <a:gd name="T17" fmla="*/ 45 h 152"/>
                  <a:gd name="T18" fmla="*/ 50 w 74"/>
                  <a:gd name="T19" fmla="*/ 66 h 152"/>
                  <a:gd name="T20" fmla="*/ 58 w 74"/>
                  <a:gd name="T21" fmla="*/ 87 h 152"/>
                  <a:gd name="T22" fmla="*/ 66 w 74"/>
                  <a:gd name="T23" fmla="*/ 111 h 152"/>
                  <a:gd name="T24" fmla="*/ 73 w 74"/>
                  <a:gd name="T25" fmla="*/ 130 h 152"/>
                  <a:gd name="T26" fmla="*/ 73 w 74"/>
                  <a:gd name="T27" fmla="*/ 143 h 152"/>
                  <a:gd name="T28" fmla="*/ 69 w 74"/>
                  <a:gd name="T29" fmla="*/ 151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4"/>
                  <a:gd name="T46" fmla="*/ 0 h 152"/>
                  <a:gd name="T47" fmla="*/ 74 w 74"/>
                  <a:gd name="T48" fmla="*/ 152 h 1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4" h="152">
                    <a:moveTo>
                      <a:pt x="5" y="35"/>
                    </a:moveTo>
                    <a:lnTo>
                      <a:pt x="3" y="21"/>
                    </a:lnTo>
                    <a:lnTo>
                      <a:pt x="0" y="13"/>
                    </a:lnTo>
                    <a:lnTo>
                      <a:pt x="0" y="5"/>
                    </a:lnTo>
                    <a:lnTo>
                      <a:pt x="8" y="0"/>
                    </a:lnTo>
                    <a:lnTo>
                      <a:pt x="18" y="5"/>
                    </a:lnTo>
                    <a:lnTo>
                      <a:pt x="26" y="13"/>
                    </a:lnTo>
                    <a:lnTo>
                      <a:pt x="32" y="29"/>
                    </a:lnTo>
                    <a:lnTo>
                      <a:pt x="40" y="45"/>
                    </a:lnTo>
                    <a:lnTo>
                      <a:pt x="50" y="66"/>
                    </a:lnTo>
                    <a:lnTo>
                      <a:pt x="58" y="87"/>
                    </a:lnTo>
                    <a:lnTo>
                      <a:pt x="66" y="111"/>
                    </a:lnTo>
                    <a:lnTo>
                      <a:pt x="73" y="130"/>
                    </a:lnTo>
                    <a:lnTo>
                      <a:pt x="73" y="143"/>
                    </a:lnTo>
                    <a:lnTo>
                      <a:pt x="69" y="151"/>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21" name="Freeform 122"/>
              <p:cNvSpPr>
                <a:spLocks/>
              </p:cNvSpPr>
              <p:nvPr/>
            </p:nvSpPr>
            <p:spPr bwMode="auto">
              <a:xfrm>
                <a:off x="1140" y="1831"/>
                <a:ext cx="69" cy="47"/>
              </a:xfrm>
              <a:custGeom>
                <a:avLst/>
                <a:gdLst>
                  <a:gd name="T0" fmla="*/ 68 w 69"/>
                  <a:gd name="T1" fmla="*/ 40 h 47"/>
                  <a:gd name="T2" fmla="*/ 54 w 69"/>
                  <a:gd name="T3" fmla="*/ 26 h 47"/>
                  <a:gd name="T4" fmla="*/ 45 w 69"/>
                  <a:gd name="T5" fmla="*/ 19 h 47"/>
                  <a:gd name="T6" fmla="*/ 41 w 69"/>
                  <a:gd name="T7" fmla="*/ 20 h 47"/>
                  <a:gd name="T8" fmla="*/ 32 w 69"/>
                  <a:gd name="T9" fmla="*/ 33 h 47"/>
                  <a:gd name="T10" fmla="*/ 23 w 69"/>
                  <a:gd name="T11" fmla="*/ 45 h 47"/>
                  <a:gd name="T12" fmla="*/ 12 w 69"/>
                  <a:gd name="T13" fmla="*/ 46 h 47"/>
                  <a:gd name="T14" fmla="*/ 6 w 69"/>
                  <a:gd name="T15" fmla="*/ 35 h 47"/>
                  <a:gd name="T16" fmla="*/ 1 w 69"/>
                  <a:gd name="T17" fmla="*/ 18 h 47"/>
                  <a:gd name="T18" fmla="*/ 0 w 69"/>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47"/>
                  <a:gd name="T32" fmla="*/ 69 w 69"/>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47">
                    <a:moveTo>
                      <a:pt x="68" y="40"/>
                    </a:moveTo>
                    <a:lnTo>
                      <a:pt x="54" y="26"/>
                    </a:lnTo>
                    <a:lnTo>
                      <a:pt x="45" y="19"/>
                    </a:lnTo>
                    <a:lnTo>
                      <a:pt x="41" y="20"/>
                    </a:lnTo>
                    <a:lnTo>
                      <a:pt x="32" y="33"/>
                    </a:lnTo>
                    <a:lnTo>
                      <a:pt x="23" y="45"/>
                    </a:lnTo>
                    <a:lnTo>
                      <a:pt x="12" y="46"/>
                    </a:lnTo>
                    <a:lnTo>
                      <a:pt x="6" y="35"/>
                    </a:lnTo>
                    <a:lnTo>
                      <a:pt x="1" y="18"/>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22" name="Freeform 123"/>
              <p:cNvSpPr>
                <a:spLocks/>
              </p:cNvSpPr>
              <p:nvPr/>
            </p:nvSpPr>
            <p:spPr bwMode="auto">
              <a:xfrm>
                <a:off x="1131" y="1750"/>
                <a:ext cx="31" cy="82"/>
              </a:xfrm>
              <a:custGeom>
                <a:avLst/>
                <a:gdLst>
                  <a:gd name="T0" fmla="*/ 21 w 31"/>
                  <a:gd name="T1" fmla="*/ 76 h 82"/>
                  <a:gd name="T2" fmla="*/ 23 w 31"/>
                  <a:gd name="T3" fmla="*/ 81 h 82"/>
                  <a:gd name="T4" fmla="*/ 9 w 31"/>
                  <a:gd name="T5" fmla="*/ 81 h 82"/>
                  <a:gd name="T6" fmla="*/ 0 w 31"/>
                  <a:gd name="T7" fmla="*/ 79 h 82"/>
                  <a:gd name="T8" fmla="*/ 2 w 31"/>
                  <a:gd name="T9" fmla="*/ 71 h 82"/>
                  <a:gd name="T10" fmla="*/ 12 w 31"/>
                  <a:gd name="T11" fmla="*/ 51 h 82"/>
                  <a:gd name="T12" fmla="*/ 9 w 31"/>
                  <a:gd name="T13" fmla="*/ 43 h 82"/>
                  <a:gd name="T14" fmla="*/ 3 w 31"/>
                  <a:gd name="T15" fmla="*/ 36 h 82"/>
                  <a:gd name="T16" fmla="*/ 8 w 31"/>
                  <a:gd name="T17" fmla="*/ 25 h 82"/>
                  <a:gd name="T18" fmla="*/ 11 w 31"/>
                  <a:gd name="T19" fmla="*/ 14 h 82"/>
                  <a:gd name="T20" fmla="*/ 17 w 31"/>
                  <a:gd name="T21" fmla="*/ 5 h 82"/>
                  <a:gd name="T22" fmla="*/ 30 w 31"/>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82"/>
                  <a:gd name="T38" fmla="*/ 31 w 31"/>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82">
                    <a:moveTo>
                      <a:pt x="21" y="76"/>
                    </a:moveTo>
                    <a:lnTo>
                      <a:pt x="23" y="81"/>
                    </a:lnTo>
                    <a:lnTo>
                      <a:pt x="9" y="81"/>
                    </a:lnTo>
                    <a:lnTo>
                      <a:pt x="0" y="79"/>
                    </a:lnTo>
                    <a:lnTo>
                      <a:pt x="2" y="71"/>
                    </a:lnTo>
                    <a:lnTo>
                      <a:pt x="12" y="51"/>
                    </a:lnTo>
                    <a:lnTo>
                      <a:pt x="9" y="43"/>
                    </a:lnTo>
                    <a:lnTo>
                      <a:pt x="3" y="36"/>
                    </a:lnTo>
                    <a:lnTo>
                      <a:pt x="8" y="25"/>
                    </a:lnTo>
                    <a:lnTo>
                      <a:pt x="11" y="14"/>
                    </a:lnTo>
                    <a:lnTo>
                      <a:pt x="17" y="5"/>
                    </a:lnTo>
                    <a:lnTo>
                      <a:pt x="3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23" name="Freeform 124"/>
              <p:cNvSpPr>
                <a:spLocks/>
              </p:cNvSpPr>
              <p:nvPr/>
            </p:nvSpPr>
            <p:spPr bwMode="auto">
              <a:xfrm>
                <a:off x="1147" y="1725"/>
                <a:ext cx="86" cy="50"/>
              </a:xfrm>
              <a:custGeom>
                <a:avLst/>
                <a:gdLst>
                  <a:gd name="T0" fmla="*/ 0 w 86"/>
                  <a:gd name="T1" fmla="*/ 32 h 50"/>
                  <a:gd name="T2" fmla="*/ 1 w 86"/>
                  <a:gd name="T3" fmla="*/ 24 h 50"/>
                  <a:gd name="T4" fmla="*/ 5 w 86"/>
                  <a:gd name="T5" fmla="*/ 19 h 50"/>
                  <a:gd name="T6" fmla="*/ 7 w 86"/>
                  <a:gd name="T7" fmla="*/ 10 h 50"/>
                  <a:gd name="T8" fmla="*/ 16 w 86"/>
                  <a:gd name="T9" fmla="*/ 3 h 50"/>
                  <a:gd name="T10" fmla="*/ 25 w 86"/>
                  <a:gd name="T11" fmla="*/ 6 h 50"/>
                  <a:gd name="T12" fmla="*/ 31 w 86"/>
                  <a:gd name="T13" fmla="*/ 0 h 50"/>
                  <a:gd name="T14" fmla="*/ 41 w 86"/>
                  <a:gd name="T15" fmla="*/ 7 h 50"/>
                  <a:gd name="T16" fmla="*/ 47 w 86"/>
                  <a:gd name="T17" fmla="*/ 17 h 50"/>
                  <a:gd name="T18" fmla="*/ 55 w 86"/>
                  <a:gd name="T19" fmla="*/ 22 h 50"/>
                  <a:gd name="T20" fmla="*/ 70 w 86"/>
                  <a:gd name="T21" fmla="*/ 24 h 50"/>
                  <a:gd name="T22" fmla="*/ 79 w 86"/>
                  <a:gd name="T23" fmla="*/ 31 h 50"/>
                  <a:gd name="T24" fmla="*/ 84 w 86"/>
                  <a:gd name="T25" fmla="*/ 38 h 50"/>
                  <a:gd name="T26" fmla="*/ 85 w 86"/>
                  <a:gd name="T27" fmla="*/ 49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
                  <a:gd name="T43" fmla="*/ 0 h 50"/>
                  <a:gd name="T44" fmla="*/ 86 w 86"/>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 h="50">
                    <a:moveTo>
                      <a:pt x="0" y="32"/>
                    </a:moveTo>
                    <a:lnTo>
                      <a:pt x="1" y="24"/>
                    </a:lnTo>
                    <a:lnTo>
                      <a:pt x="5" y="19"/>
                    </a:lnTo>
                    <a:lnTo>
                      <a:pt x="7" y="10"/>
                    </a:lnTo>
                    <a:lnTo>
                      <a:pt x="16" y="3"/>
                    </a:lnTo>
                    <a:lnTo>
                      <a:pt x="25" y="6"/>
                    </a:lnTo>
                    <a:lnTo>
                      <a:pt x="31" y="0"/>
                    </a:lnTo>
                    <a:lnTo>
                      <a:pt x="41" y="7"/>
                    </a:lnTo>
                    <a:lnTo>
                      <a:pt x="47" y="17"/>
                    </a:lnTo>
                    <a:lnTo>
                      <a:pt x="55" y="22"/>
                    </a:lnTo>
                    <a:lnTo>
                      <a:pt x="70" y="24"/>
                    </a:lnTo>
                    <a:lnTo>
                      <a:pt x="79" y="31"/>
                    </a:lnTo>
                    <a:lnTo>
                      <a:pt x="84" y="38"/>
                    </a:lnTo>
                    <a:lnTo>
                      <a:pt x="85" y="49"/>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24" name="Freeform 125"/>
              <p:cNvSpPr>
                <a:spLocks/>
              </p:cNvSpPr>
              <p:nvPr/>
            </p:nvSpPr>
            <p:spPr bwMode="auto">
              <a:xfrm>
                <a:off x="1223" y="1764"/>
                <a:ext cx="25" cy="49"/>
              </a:xfrm>
              <a:custGeom>
                <a:avLst/>
                <a:gdLst>
                  <a:gd name="T0" fmla="*/ 3 w 25"/>
                  <a:gd name="T1" fmla="*/ 0 h 49"/>
                  <a:gd name="T2" fmla="*/ 8 w 25"/>
                  <a:gd name="T3" fmla="*/ 8 h 49"/>
                  <a:gd name="T4" fmla="*/ 22 w 25"/>
                  <a:gd name="T5" fmla="*/ 22 h 49"/>
                  <a:gd name="T6" fmla="*/ 24 w 25"/>
                  <a:gd name="T7" fmla="*/ 32 h 49"/>
                  <a:gd name="T8" fmla="*/ 14 w 25"/>
                  <a:gd name="T9" fmla="*/ 41 h 49"/>
                  <a:gd name="T10" fmla="*/ 6 w 25"/>
                  <a:gd name="T11" fmla="*/ 48 h 49"/>
                  <a:gd name="T12" fmla="*/ 0 w 25"/>
                  <a:gd name="T13" fmla="*/ 48 h 49"/>
                  <a:gd name="T14" fmla="*/ 0 60000 65536"/>
                  <a:gd name="T15" fmla="*/ 0 60000 65536"/>
                  <a:gd name="T16" fmla="*/ 0 60000 65536"/>
                  <a:gd name="T17" fmla="*/ 0 60000 65536"/>
                  <a:gd name="T18" fmla="*/ 0 60000 65536"/>
                  <a:gd name="T19" fmla="*/ 0 60000 65536"/>
                  <a:gd name="T20" fmla="*/ 0 60000 65536"/>
                  <a:gd name="T21" fmla="*/ 0 w 25"/>
                  <a:gd name="T22" fmla="*/ 0 h 49"/>
                  <a:gd name="T23" fmla="*/ 25 w 25"/>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9">
                    <a:moveTo>
                      <a:pt x="3" y="0"/>
                    </a:moveTo>
                    <a:lnTo>
                      <a:pt x="8" y="8"/>
                    </a:lnTo>
                    <a:lnTo>
                      <a:pt x="22" y="22"/>
                    </a:lnTo>
                    <a:lnTo>
                      <a:pt x="24" y="32"/>
                    </a:lnTo>
                    <a:lnTo>
                      <a:pt x="14" y="41"/>
                    </a:lnTo>
                    <a:lnTo>
                      <a:pt x="6" y="48"/>
                    </a:lnTo>
                    <a:lnTo>
                      <a:pt x="0" y="48"/>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25" name="Freeform 126"/>
              <p:cNvSpPr>
                <a:spLocks/>
              </p:cNvSpPr>
              <p:nvPr/>
            </p:nvSpPr>
            <p:spPr bwMode="auto">
              <a:xfrm>
                <a:off x="1200" y="1824"/>
                <a:ext cx="24" cy="21"/>
              </a:xfrm>
              <a:custGeom>
                <a:avLst/>
                <a:gdLst>
                  <a:gd name="T0" fmla="*/ 0 w 24"/>
                  <a:gd name="T1" fmla="*/ 0 h 21"/>
                  <a:gd name="T2" fmla="*/ 5 w 24"/>
                  <a:gd name="T3" fmla="*/ 8 h 21"/>
                  <a:gd name="T4" fmla="*/ 10 w 24"/>
                  <a:gd name="T5" fmla="*/ 15 h 21"/>
                  <a:gd name="T6" fmla="*/ 23 w 24"/>
                  <a:gd name="T7" fmla="*/ 20 h 21"/>
                  <a:gd name="T8" fmla="*/ 0 60000 65536"/>
                  <a:gd name="T9" fmla="*/ 0 60000 65536"/>
                  <a:gd name="T10" fmla="*/ 0 60000 65536"/>
                  <a:gd name="T11" fmla="*/ 0 60000 65536"/>
                  <a:gd name="T12" fmla="*/ 0 w 24"/>
                  <a:gd name="T13" fmla="*/ 0 h 21"/>
                  <a:gd name="T14" fmla="*/ 24 w 24"/>
                  <a:gd name="T15" fmla="*/ 21 h 21"/>
                </a:gdLst>
                <a:ahLst/>
                <a:cxnLst>
                  <a:cxn ang="T8">
                    <a:pos x="T0" y="T1"/>
                  </a:cxn>
                  <a:cxn ang="T9">
                    <a:pos x="T2" y="T3"/>
                  </a:cxn>
                  <a:cxn ang="T10">
                    <a:pos x="T4" y="T5"/>
                  </a:cxn>
                  <a:cxn ang="T11">
                    <a:pos x="T6" y="T7"/>
                  </a:cxn>
                </a:cxnLst>
                <a:rect l="T12" t="T13" r="T14" b="T15"/>
                <a:pathLst>
                  <a:path w="24" h="21">
                    <a:moveTo>
                      <a:pt x="0" y="0"/>
                    </a:moveTo>
                    <a:lnTo>
                      <a:pt x="5" y="8"/>
                    </a:lnTo>
                    <a:lnTo>
                      <a:pt x="10" y="15"/>
                    </a:lnTo>
                    <a:lnTo>
                      <a:pt x="23" y="2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26" name="Freeform 127"/>
              <p:cNvSpPr>
                <a:spLocks/>
              </p:cNvSpPr>
              <p:nvPr/>
            </p:nvSpPr>
            <p:spPr bwMode="auto">
              <a:xfrm>
                <a:off x="1141" y="1772"/>
                <a:ext cx="23" cy="17"/>
              </a:xfrm>
              <a:custGeom>
                <a:avLst/>
                <a:gdLst>
                  <a:gd name="T0" fmla="*/ 22 w 23"/>
                  <a:gd name="T1" fmla="*/ 16 h 17"/>
                  <a:gd name="T2" fmla="*/ 9 w 23"/>
                  <a:gd name="T3" fmla="*/ 3 h 17"/>
                  <a:gd name="T4" fmla="*/ 0 w 23"/>
                  <a:gd name="T5" fmla="*/ 0 h 17"/>
                  <a:gd name="T6" fmla="*/ 0 60000 65536"/>
                  <a:gd name="T7" fmla="*/ 0 60000 65536"/>
                  <a:gd name="T8" fmla="*/ 0 60000 65536"/>
                  <a:gd name="T9" fmla="*/ 0 w 23"/>
                  <a:gd name="T10" fmla="*/ 0 h 17"/>
                  <a:gd name="T11" fmla="*/ 23 w 23"/>
                  <a:gd name="T12" fmla="*/ 17 h 17"/>
                </a:gdLst>
                <a:ahLst/>
                <a:cxnLst>
                  <a:cxn ang="T6">
                    <a:pos x="T0" y="T1"/>
                  </a:cxn>
                  <a:cxn ang="T7">
                    <a:pos x="T2" y="T3"/>
                  </a:cxn>
                  <a:cxn ang="T8">
                    <a:pos x="T4" y="T5"/>
                  </a:cxn>
                </a:cxnLst>
                <a:rect l="T9" t="T10" r="T11" b="T12"/>
                <a:pathLst>
                  <a:path w="23" h="17">
                    <a:moveTo>
                      <a:pt x="22" y="16"/>
                    </a:moveTo>
                    <a:lnTo>
                      <a:pt x="9" y="3"/>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27" name="Freeform 128"/>
              <p:cNvSpPr>
                <a:spLocks/>
              </p:cNvSpPr>
              <p:nvPr/>
            </p:nvSpPr>
            <p:spPr bwMode="auto">
              <a:xfrm>
                <a:off x="1153" y="1777"/>
                <a:ext cx="24" cy="17"/>
              </a:xfrm>
              <a:custGeom>
                <a:avLst/>
                <a:gdLst>
                  <a:gd name="T0" fmla="*/ 0 w 24"/>
                  <a:gd name="T1" fmla="*/ 4 h 17"/>
                  <a:gd name="T2" fmla="*/ 3 w 24"/>
                  <a:gd name="T3" fmla="*/ 0 h 17"/>
                  <a:gd name="T4" fmla="*/ 9 w 24"/>
                  <a:gd name="T5" fmla="*/ 0 h 17"/>
                  <a:gd name="T6" fmla="*/ 23 w 24"/>
                  <a:gd name="T7" fmla="*/ 16 h 17"/>
                  <a:gd name="T8" fmla="*/ 0 60000 65536"/>
                  <a:gd name="T9" fmla="*/ 0 60000 65536"/>
                  <a:gd name="T10" fmla="*/ 0 60000 65536"/>
                  <a:gd name="T11" fmla="*/ 0 60000 65536"/>
                  <a:gd name="T12" fmla="*/ 0 w 24"/>
                  <a:gd name="T13" fmla="*/ 0 h 17"/>
                  <a:gd name="T14" fmla="*/ 24 w 24"/>
                  <a:gd name="T15" fmla="*/ 17 h 17"/>
                </a:gdLst>
                <a:ahLst/>
                <a:cxnLst>
                  <a:cxn ang="T8">
                    <a:pos x="T0" y="T1"/>
                  </a:cxn>
                  <a:cxn ang="T9">
                    <a:pos x="T2" y="T3"/>
                  </a:cxn>
                  <a:cxn ang="T10">
                    <a:pos x="T4" y="T5"/>
                  </a:cxn>
                  <a:cxn ang="T11">
                    <a:pos x="T6" y="T7"/>
                  </a:cxn>
                </a:cxnLst>
                <a:rect l="T12" t="T13" r="T14" b="T15"/>
                <a:pathLst>
                  <a:path w="24" h="17">
                    <a:moveTo>
                      <a:pt x="0" y="4"/>
                    </a:moveTo>
                    <a:lnTo>
                      <a:pt x="3" y="0"/>
                    </a:lnTo>
                    <a:lnTo>
                      <a:pt x="9" y="0"/>
                    </a:lnTo>
                    <a:lnTo>
                      <a:pt x="23"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28" name="Freeform 129"/>
              <p:cNvSpPr>
                <a:spLocks/>
              </p:cNvSpPr>
              <p:nvPr/>
            </p:nvSpPr>
            <p:spPr bwMode="auto">
              <a:xfrm>
                <a:off x="1145" y="1794"/>
                <a:ext cx="25" cy="17"/>
              </a:xfrm>
              <a:custGeom>
                <a:avLst/>
                <a:gdLst>
                  <a:gd name="T0" fmla="*/ 9 w 25"/>
                  <a:gd name="T1" fmla="*/ 0 h 17"/>
                  <a:gd name="T2" fmla="*/ 4 w 25"/>
                  <a:gd name="T3" fmla="*/ 8 h 17"/>
                  <a:gd name="T4" fmla="*/ 0 w 25"/>
                  <a:gd name="T5" fmla="*/ 12 h 17"/>
                  <a:gd name="T6" fmla="*/ 24 w 25"/>
                  <a:gd name="T7" fmla="*/ 16 h 17"/>
                  <a:gd name="T8" fmla="*/ 0 60000 65536"/>
                  <a:gd name="T9" fmla="*/ 0 60000 65536"/>
                  <a:gd name="T10" fmla="*/ 0 60000 65536"/>
                  <a:gd name="T11" fmla="*/ 0 60000 65536"/>
                  <a:gd name="T12" fmla="*/ 0 w 25"/>
                  <a:gd name="T13" fmla="*/ 0 h 17"/>
                  <a:gd name="T14" fmla="*/ 25 w 25"/>
                  <a:gd name="T15" fmla="*/ 17 h 17"/>
                </a:gdLst>
                <a:ahLst/>
                <a:cxnLst>
                  <a:cxn ang="T8">
                    <a:pos x="T0" y="T1"/>
                  </a:cxn>
                  <a:cxn ang="T9">
                    <a:pos x="T2" y="T3"/>
                  </a:cxn>
                  <a:cxn ang="T10">
                    <a:pos x="T4" y="T5"/>
                  </a:cxn>
                  <a:cxn ang="T11">
                    <a:pos x="T6" y="T7"/>
                  </a:cxn>
                </a:cxnLst>
                <a:rect l="T12" t="T13" r="T14" b="T15"/>
                <a:pathLst>
                  <a:path w="25" h="17">
                    <a:moveTo>
                      <a:pt x="9" y="0"/>
                    </a:moveTo>
                    <a:lnTo>
                      <a:pt x="4" y="8"/>
                    </a:lnTo>
                    <a:lnTo>
                      <a:pt x="0" y="12"/>
                    </a:lnTo>
                    <a:lnTo>
                      <a:pt x="24"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29" name="Freeform 130"/>
              <p:cNvSpPr>
                <a:spLocks/>
              </p:cNvSpPr>
              <p:nvPr/>
            </p:nvSpPr>
            <p:spPr bwMode="auto">
              <a:xfrm>
                <a:off x="1135" y="1797"/>
                <a:ext cx="24" cy="17"/>
              </a:xfrm>
              <a:custGeom>
                <a:avLst/>
                <a:gdLst>
                  <a:gd name="T0" fmla="*/ 9 w 24"/>
                  <a:gd name="T1" fmla="*/ 0 h 17"/>
                  <a:gd name="T2" fmla="*/ 0 w 24"/>
                  <a:gd name="T3" fmla="*/ 16 h 17"/>
                  <a:gd name="T4" fmla="*/ 23 w 24"/>
                  <a:gd name="T5" fmla="*/ 16 h 17"/>
                  <a:gd name="T6" fmla="*/ 0 60000 65536"/>
                  <a:gd name="T7" fmla="*/ 0 60000 65536"/>
                  <a:gd name="T8" fmla="*/ 0 60000 65536"/>
                  <a:gd name="T9" fmla="*/ 0 w 24"/>
                  <a:gd name="T10" fmla="*/ 0 h 17"/>
                  <a:gd name="T11" fmla="*/ 24 w 24"/>
                  <a:gd name="T12" fmla="*/ 17 h 17"/>
                </a:gdLst>
                <a:ahLst/>
                <a:cxnLst>
                  <a:cxn ang="T6">
                    <a:pos x="T0" y="T1"/>
                  </a:cxn>
                  <a:cxn ang="T7">
                    <a:pos x="T2" y="T3"/>
                  </a:cxn>
                  <a:cxn ang="T8">
                    <a:pos x="T4" y="T5"/>
                  </a:cxn>
                </a:cxnLst>
                <a:rect l="T9" t="T10" r="T11" b="T12"/>
                <a:pathLst>
                  <a:path w="24" h="17">
                    <a:moveTo>
                      <a:pt x="9" y="0"/>
                    </a:moveTo>
                    <a:lnTo>
                      <a:pt x="0" y="16"/>
                    </a:lnTo>
                    <a:lnTo>
                      <a:pt x="23"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30" name="Line 131"/>
              <p:cNvSpPr>
                <a:spLocks noChangeShapeType="1"/>
              </p:cNvSpPr>
              <p:nvPr/>
            </p:nvSpPr>
            <p:spPr bwMode="auto">
              <a:xfrm>
                <a:off x="1140" y="1844"/>
                <a:ext cx="13" cy="14"/>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531" name="Freeform 132" descr="Large grid"/>
              <p:cNvSpPr>
                <a:spLocks/>
              </p:cNvSpPr>
              <p:nvPr/>
            </p:nvSpPr>
            <p:spPr bwMode="auto">
              <a:xfrm>
                <a:off x="1150" y="1805"/>
                <a:ext cx="24" cy="17"/>
              </a:xfrm>
              <a:custGeom>
                <a:avLst/>
                <a:gdLst>
                  <a:gd name="T0" fmla="*/ 0 w 24"/>
                  <a:gd name="T1" fmla="*/ 0 h 17"/>
                  <a:gd name="T2" fmla="*/ 11 w 24"/>
                  <a:gd name="T3" fmla="*/ 16 h 17"/>
                  <a:gd name="T4" fmla="*/ 23 w 24"/>
                  <a:gd name="T5" fmla="*/ 0 h 17"/>
                  <a:gd name="T6" fmla="*/ 17 w 24"/>
                  <a:gd name="T7" fmla="*/ 4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11" y="16"/>
                    </a:lnTo>
                    <a:lnTo>
                      <a:pt x="23" y="0"/>
                    </a:lnTo>
                    <a:lnTo>
                      <a:pt x="17" y="4"/>
                    </a:lnTo>
                    <a:lnTo>
                      <a:pt x="0" y="0"/>
                    </a:lnTo>
                  </a:path>
                </a:pathLst>
              </a:custGeom>
              <a:pattFill prst="lgGrid">
                <a:fgClr>
                  <a:srgbClr val="0000FF"/>
                </a:fgClr>
                <a:bgClr>
                  <a:srgbClr val="FFFFFF"/>
                </a:bgClr>
              </a:pattFill>
              <a:ln w="12700" cap="rnd">
                <a:solidFill>
                  <a:srgbClr val="0033CC"/>
                </a:solidFill>
                <a:round/>
                <a:headEnd/>
                <a:tailEnd/>
              </a:ln>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32" name="Freeform 133"/>
              <p:cNvSpPr>
                <a:spLocks/>
              </p:cNvSpPr>
              <p:nvPr/>
            </p:nvSpPr>
            <p:spPr bwMode="auto">
              <a:xfrm>
                <a:off x="1189" y="1799"/>
                <a:ext cx="25" cy="17"/>
              </a:xfrm>
              <a:custGeom>
                <a:avLst/>
                <a:gdLst>
                  <a:gd name="T0" fmla="*/ 0 w 25"/>
                  <a:gd name="T1" fmla="*/ 16 h 17"/>
                  <a:gd name="T2" fmla="*/ 9 w 25"/>
                  <a:gd name="T3" fmla="*/ 0 h 17"/>
                  <a:gd name="T4" fmla="*/ 18 w 25"/>
                  <a:gd name="T5" fmla="*/ 0 h 17"/>
                  <a:gd name="T6" fmla="*/ 24 w 25"/>
                  <a:gd name="T7" fmla="*/ 12 h 17"/>
                  <a:gd name="T8" fmla="*/ 0 60000 65536"/>
                  <a:gd name="T9" fmla="*/ 0 60000 65536"/>
                  <a:gd name="T10" fmla="*/ 0 60000 65536"/>
                  <a:gd name="T11" fmla="*/ 0 60000 65536"/>
                  <a:gd name="T12" fmla="*/ 0 w 25"/>
                  <a:gd name="T13" fmla="*/ 0 h 17"/>
                  <a:gd name="T14" fmla="*/ 25 w 25"/>
                  <a:gd name="T15" fmla="*/ 17 h 17"/>
                </a:gdLst>
                <a:ahLst/>
                <a:cxnLst>
                  <a:cxn ang="T8">
                    <a:pos x="T0" y="T1"/>
                  </a:cxn>
                  <a:cxn ang="T9">
                    <a:pos x="T2" y="T3"/>
                  </a:cxn>
                  <a:cxn ang="T10">
                    <a:pos x="T4" y="T5"/>
                  </a:cxn>
                  <a:cxn ang="T11">
                    <a:pos x="T6" y="T7"/>
                  </a:cxn>
                </a:cxnLst>
                <a:rect l="T12" t="T13" r="T14" b="T15"/>
                <a:pathLst>
                  <a:path w="25" h="17">
                    <a:moveTo>
                      <a:pt x="0" y="16"/>
                    </a:moveTo>
                    <a:lnTo>
                      <a:pt x="9" y="0"/>
                    </a:lnTo>
                    <a:lnTo>
                      <a:pt x="18" y="0"/>
                    </a:lnTo>
                    <a:lnTo>
                      <a:pt x="24" y="12"/>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33" name="Freeform 134"/>
              <p:cNvSpPr>
                <a:spLocks/>
              </p:cNvSpPr>
              <p:nvPr/>
            </p:nvSpPr>
            <p:spPr bwMode="auto">
              <a:xfrm>
                <a:off x="1186" y="1786"/>
                <a:ext cx="30" cy="37"/>
              </a:xfrm>
              <a:custGeom>
                <a:avLst/>
                <a:gdLst>
                  <a:gd name="T0" fmla="*/ 0 w 30"/>
                  <a:gd name="T1" fmla="*/ 5 h 37"/>
                  <a:gd name="T2" fmla="*/ 3 w 30"/>
                  <a:gd name="T3" fmla="*/ 2 h 37"/>
                  <a:gd name="T4" fmla="*/ 11 w 30"/>
                  <a:gd name="T5" fmla="*/ 0 h 37"/>
                  <a:gd name="T6" fmla="*/ 19 w 30"/>
                  <a:gd name="T7" fmla="*/ 0 h 37"/>
                  <a:gd name="T8" fmla="*/ 24 w 30"/>
                  <a:gd name="T9" fmla="*/ 2 h 37"/>
                  <a:gd name="T10" fmla="*/ 27 w 30"/>
                  <a:gd name="T11" fmla="*/ 6 h 37"/>
                  <a:gd name="T12" fmla="*/ 28 w 30"/>
                  <a:gd name="T13" fmla="*/ 11 h 37"/>
                  <a:gd name="T14" fmla="*/ 29 w 30"/>
                  <a:gd name="T15" fmla="*/ 18 h 37"/>
                  <a:gd name="T16" fmla="*/ 27 w 30"/>
                  <a:gd name="T17" fmla="*/ 25 h 37"/>
                  <a:gd name="T18" fmla="*/ 23 w 30"/>
                  <a:gd name="T19" fmla="*/ 30 h 37"/>
                  <a:gd name="T20" fmla="*/ 16 w 30"/>
                  <a:gd name="T21" fmla="*/ 34 h 37"/>
                  <a:gd name="T22" fmla="*/ 11 w 30"/>
                  <a:gd name="T23" fmla="*/ 36 h 37"/>
                  <a:gd name="T24" fmla="*/ 5 w 30"/>
                  <a:gd name="T25" fmla="*/ 35 h 37"/>
                  <a:gd name="T26" fmla="*/ 1 w 30"/>
                  <a:gd name="T27" fmla="*/ 36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37"/>
                  <a:gd name="T44" fmla="*/ 30 w 3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37">
                    <a:moveTo>
                      <a:pt x="0" y="5"/>
                    </a:moveTo>
                    <a:lnTo>
                      <a:pt x="3" y="2"/>
                    </a:lnTo>
                    <a:lnTo>
                      <a:pt x="11" y="0"/>
                    </a:lnTo>
                    <a:lnTo>
                      <a:pt x="19" y="0"/>
                    </a:lnTo>
                    <a:lnTo>
                      <a:pt x="24" y="2"/>
                    </a:lnTo>
                    <a:lnTo>
                      <a:pt x="27" y="6"/>
                    </a:lnTo>
                    <a:lnTo>
                      <a:pt x="28" y="11"/>
                    </a:lnTo>
                    <a:lnTo>
                      <a:pt x="29" y="18"/>
                    </a:lnTo>
                    <a:lnTo>
                      <a:pt x="27" y="25"/>
                    </a:lnTo>
                    <a:lnTo>
                      <a:pt x="23" y="30"/>
                    </a:lnTo>
                    <a:lnTo>
                      <a:pt x="16" y="34"/>
                    </a:lnTo>
                    <a:lnTo>
                      <a:pt x="11" y="36"/>
                    </a:lnTo>
                    <a:lnTo>
                      <a:pt x="5" y="35"/>
                    </a:lnTo>
                    <a:lnTo>
                      <a:pt x="1" y="3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34" name="Freeform 135"/>
              <p:cNvSpPr>
                <a:spLocks/>
              </p:cNvSpPr>
              <p:nvPr/>
            </p:nvSpPr>
            <p:spPr bwMode="auto">
              <a:xfrm>
                <a:off x="1174" y="1874"/>
                <a:ext cx="33" cy="144"/>
              </a:xfrm>
              <a:custGeom>
                <a:avLst/>
                <a:gdLst>
                  <a:gd name="T0" fmla="*/ 32 w 33"/>
                  <a:gd name="T1" fmla="*/ 0 h 144"/>
                  <a:gd name="T2" fmla="*/ 32 w 33"/>
                  <a:gd name="T3" fmla="*/ 65 h 144"/>
                  <a:gd name="T4" fmla="*/ 16 w 33"/>
                  <a:gd name="T5" fmla="*/ 106 h 144"/>
                  <a:gd name="T6" fmla="*/ 0 w 33"/>
                  <a:gd name="T7" fmla="*/ 143 h 144"/>
                  <a:gd name="T8" fmla="*/ 0 60000 65536"/>
                  <a:gd name="T9" fmla="*/ 0 60000 65536"/>
                  <a:gd name="T10" fmla="*/ 0 60000 65536"/>
                  <a:gd name="T11" fmla="*/ 0 60000 65536"/>
                  <a:gd name="T12" fmla="*/ 0 w 33"/>
                  <a:gd name="T13" fmla="*/ 0 h 144"/>
                  <a:gd name="T14" fmla="*/ 33 w 33"/>
                  <a:gd name="T15" fmla="*/ 144 h 144"/>
                </a:gdLst>
                <a:ahLst/>
                <a:cxnLst>
                  <a:cxn ang="T8">
                    <a:pos x="T0" y="T1"/>
                  </a:cxn>
                  <a:cxn ang="T9">
                    <a:pos x="T2" y="T3"/>
                  </a:cxn>
                  <a:cxn ang="T10">
                    <a:pos x="T4" y="T5"/>
                  </a:cxn>
                  <a:cxn ang="T11">
                    <a:pos x="T6" y="T7"/>
                  </a:cxn>
                </a:cxnLst>
                <a:rect l="T12" t="T13" r="T14" b="T15"/>
                <a:pathLst>
                  <a:path w="33" h="144">
                    <a:moveTo>
                      <a:pt x="32" y="0"/>
                    </a:moveTo>
                    <a:lnTo>
                      <a:pt x="32" y="65"/>
                    </a:lnTo>
                    <a:lnTo>
                      <a:pt x="16" y="106"/>
                    </a:lnTo>
                    <a:lnTo>
                      <a:pt x="0" y="143"/>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grpSp>
        <p:grpSp>
          <p:nvGrpSpPr>
            <p:cNvPr id="23" name="Group 136"/>
            <p:cNvGrpSpPr>
              <a:grpSpLocks/>
            </p:cNvGrpSpPr>
            <p:nvPr/>
          </p:nvGrpSpPr>
          <p:grpSpPr bwMode="auto">
            <a:xfrm>
              <a:off x="2896" y="2770"/>
              <a:ext cx="535" cy="595"/>
              <a:chOff x="3137" y="2770"/>
              <a:chExt cx="580" cy="595"/>
            </a:xfrm>
          </p:grpSpPr>
          <p:sp>
            <p:nvSpPr>
              <p:cNvPr id="484" name="Freeform 137"/>
              <p:cNvSpPr>
                <a:spLocks/>
              </p:cNvSpPr>
              <p:nvPr/>
            </p:nvSpPr>
            <p:spPr bwMode="auto">
              <a:xfrm>
                <a:off x="3381" y="2770"/>
                <a:ext cx="111" cy="240"/>
              </a:xfrm>
              <a:custGeom>
                <a:avLst/>
                <a:gdLst>
                  <a:gd name="T0" fmla="*/ 0 w 111"/>
                  <a:gd name="T1" fmla="*/ 3 h 240"/>
                  <a:gd name="T2" fmla="*/ 8 w 111"/>
                  <a:gd name="T3" fmla="*/ 0 h 240"/>
                  <a:gd name="T4" fmla="*/ 16 w 111"/>
                  <a:gd name="T5" fmla="*/ 1 h 240"/>
                  <a:gd name="T6" fmla="*/ 22 w 111"/>
                  <a:gd name="T7" fmla="*/ 10 h 240"/>
                  <a:gd name="T8" fmla="*/ 42 w 111"/>
                  <a:gd name="T9" fmla="*/ 38 h 240"/>
                  <a:gd name="T10" fmla="*/ 78 w 111"/>
                  <a:gd name="T11" fmla="*/ 76 h 240"/>
                  <a:gd name="T12" fmla="*/ 97 w 111"/>
                  <a:gd name="T13" fmla="*/ 91 h 240"/>
                  <a:gd name="T14" fmla="*/ 110 w 111"/>
                  <a:gd name="T15" fmla="*/ 99 h 240"/>
                  <a:gd name="T16" fmla="*/ 108 w 111"/>
                  <a:gd name="T17" fmla="*/ 112 h 240"/>
                  <a:gd name="T18" fmla="*/ 107 w 111"/>
                  <a:gd name="T19" fmla="*/ 127 h 240"/>
                  <a:gd name="T20" fmla="*/ 79 w 111"/>
                  <a:gd name="T21" fmla="*/ 196 h 240"/>
                  <a:gd name="T22" fmla="*/ 74 w 111"/>
                  <a:gd name="T23" fmla="*/ 209 h 240"/>
                  <a:gd name="T24" fmla="*/ 77 w 111"/>
                  <a:gd name="T25" fmla="*/ 216 h 240"/>
                  <a:gd name="T26" fmla="*/ 66 w 111"/>
                  <a:gd name="T27" fmla="*/ 239 h 240"/>
                  <a:gd name="T28" fmla="*/ 63 w 111"/>
                  <a:gd name="T29" fmla="*/ 224 h 240"/>
                  <a:gd name="T30" fmla="*/ 50 w 111"/>
                  <a:gd name="T31" fmla="*/ 210 h 240"/>
                  <a:gd name="T32" fmla="*/ 41 w 111"/>
                  <a:gd name="T33" fmla="*/ 204 h 240"/>
                  <a:gd name="T34" fmla="*/ 39 w 111"/>
                  <a:gd name="T35" fmla="*/ 202 h 240"/>
                  <a:gd name="T36" fmla="*/ 28 w 111"/>
                  <a:gd name="T37" fmla="*/ 203 h 2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1"/>
                  <a:gd name="T58" fmla="*/ 0 h 240"/>
                  <a:gd name="T59" fmla="*/ 111 w 111"/>
                  <a:gd name="T60" fmla="*/ 240 h 2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1" h="240">
                    <a:moveTo>
                      <a:pt x="0" y="3"/>
                    </a:moveTo>
                    <a:lnTo>
                      <a:pt x="8" y="0"/>
                    </a:lnTo>
                    <a:lnTo>
                      <a:pt x="16" y="1"/>
                    </a:lnTo>
                    <a:lnTo>
                      <a:pt x="22" y="10"/>
                    </a:lnTo>
                    <a:lnTo>
                      <a:pt x="42" y="38"/>
                    </a:lnTo>
                    <a:lnTo>
                      <a:pt x="78" y="76"/>
                    </a:lnTo>
                    <a:lnTo>
                      <a:pt x="97" y="91"/>
                    </a:lnTo>
                    <a:lnTo>
                      <a:pt x="110" y="99"/>
                    </a:lnTo>
                    <a:lnTo>
                      <a:pt x="108" y="112"/>
                    </a:lnTo>
                    <a:lnTo>
                      <a:pt x="107" y="127"/>
                    </a:lnTo>
                    <a:lnTo>
                      <a:pt x="79" y="196"/>
                    </a:lnTo>
                    <a:lnTo>
                      <a:pt x="74" y="209"/>
                    </a:lnTo>
                    <a:lnTo>
                      <a:pt x="77" y="216"/>
                    </a:lnTo>
                    <a:lnTo>
                      <a:pt x="66" y="239"/>
                    </a:lnTo>
                    <a:lnTo>
                      <a:pt x="63" y="224"/>
                    </a:lnTo>
                    <a:lnTo>
                      <a:pt x="50" y="210"/>
                    </a:lnTo>
                    <a:lnTo>
                      <a:pt x="41" y="204"/>
                    </a:lnTo>
                    <a:lnTo>
                      <a:pt x="39" y="202"/>
                    </a:lnTo>
                    <a:lnTo>
                      <a:pt x="28" y="203"/>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grpSp>
            <p:nvGrpSpPr>
              <p:cNvPr id="485" name="Group 138"/>
              <p:cNvGrpSpPr>
                <a:grpSpLocks/>
              </p:cNvGrpSpPr>
              <p:nvPr/>
            </p:nvGrpSpPr>
            <p:grpSpPr bwMode="auto">
              <a:xfrm>
                <a:off x="3137" y="2857"/>
                <a:ext cx="580" cy="508"/>
                <a:chOff x="3137" y="2857"/>
                <a:chExt cx="580" cy="508"/>
              </a:xfrm>
            </p:grpSpPr>
            <p:sp>
              <p:nvSpPr>
                <p:cNvPr id="486" name="Line 139"/>
                <p:cNvSpPr>
                  <a:spLocks noChangeShapeType="1"/>
                </p:cNvSpPr>
                <p:nvPr/>
              </p:nvSpPr>
              <p:spPr bwMode="auto">
                <a:xfrm>
                  <a:off x="3449" y="3021"/>
                  <a:ext cx="268" cy="141"/>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grpSp>
              <p:nvGrpSpPr>
                <p:cNvPr id="487" name="Group 140"/>
                <p:cNvGrpSpPr>
                  <a:grpSpLocks/>
                </p:cNvGrpSpPr>
                <p:nvPr/>
              </p:nvGrpSpPr>
              <p:grpSpPr bwMode="auto">
                <a:xfrm>
                  <a:off x="3137" y="2857"/>
                  <a:ext cx="416" cy="508"/>
                  <a:chOff x="3137" y="2857"/>
                  <a:chExt cx="416" cy="508"/>
                </a:xfrm>
              </p:grpSpPr>
              <p:sp>
                <p:nvSpPr>
                  <p:cNvPr id="488" name="Line 141"/>
                  <p:cNvSpPr>
                    <a:spLocks noChangeShapeType="1"/>
                  </p:cNvSpPr>
                  <p:nvPr/>
                </p:nvSpPr>
                <p:spPr bwMode="auto">
                  <a:xfrm>
                    <a:off x="3181" y="2875"/>
                    <a:ext cx="0" cy="303"/>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489" name="Line 142"/>
                  <p:cNvSpPr>
                    <a:spLocks noChangeShapeType="1"/>
                  </p:cNvSpPr>
                  <p:nvPr/>
                </p:nvSpPr>
                <p:spPr bwMode="auto">
                  <a:xfrm>
                    <a:off x="3195" y="2887"/>
                    <a:ext cx="0" cy="291"/>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grpSp>
                <p:nvGrpSpPr>
                  <p:cNvPr id="490" name="Group 143"/>
                  <p:cNvGrpSpPr>
                    <a:grpSpLocks/>
                  </p:cNvGrpSpPr>
                  <p:nvPr/>
                </p:nvGrpSpPr>
                <p:grpSpPr bwMode="auto">
                  <a:xfrm>
                    <a:off x="3137" y="2857"/>
                    <a:ext cx="416" cy="508"/>
                    <a:chOff x="3137" y="2857"/>
                    <a:chExt cx="416" cy="508"/>
                  </a:xfrm>
                </p:grpSpPr>
                <p:sp>
                  <p:nvSpPr>
                    <p:cNvPr id="491" name="Freeform 144"/>
                    <p:cNvSpPr>
                      <a:spLocks/>
                    </p:cNvSpPr>
                    <p:nvPr/>
                  </p:nvSpPr>
                  <p:spPr bwMode="auto">
                    <a:xfrm>
                      <a:off x="3454" y="2990"/>
                      <a:ext cx="25" cy="17"/>
                    </a:xfrm>
                    <a:custGeom>
                      <a:avLst/>
                      <a:gdLst>
                        <a:gd name="T0" fmla="*/ 24 w 25"/>
                        <a:gd name="T1" fmla="*/ 0 h 17"/>
                        <a:gd name="T2" fmla="*/ 8 w 25"/>
                        <a:gd name="T3" fmla="*/ 9 h 17"/>
                        <a:gd name="T4" fmla="*/ 0 w 25"/>
                        <a:gd name="T5" fmla="*/ 16 h 17"/>
                        <a:gd name="T6" fmla="*/ 0 60000 65536"/>
                        <a:gd name="T7" fmla="*/ 0 60000 65536"/>
                        <a:gd name="T8" fmla="*/ 0 60000 65536"/>
                        <a:gd name="T9" fmla="*/ 0 w 25"/>
                        <a:gd name="T10" fmla="*/ 0 h 17"/>
                        <a:gd name="T11" fmla="*/ 25 w 25"/>
                        <a:gd name="T12" fmla="*/ 17 h 17"/>
                      </a:gdLst>
                      <a:ahLst/>
                      <a:cxnLst>
                        <a:cxn ang="T6">
                          <a:pos x="T0" y="T1"/>
                        </a:cxn>
                        <a:cxn ang="T7">
                          <a:pos x="T2" y="T3"/>
                        </a:cxn>
                        <a:cxn ang="T8">
                          <a:pos x="T4" y="T5"/>
                        </a:cxn>
                      </a:cxnLst>
                      <a:rect l="T9" t="T10" r="T11" b="T12"/>
                      <a:pathLst>
                        <a:path w="25" h="17">
                          <a:moveTo>
                            <a:pt x="24" y="0"/>
                          </a:moveTo>
                          <a:lnTo>
                            <a:pt x="8" y="9"/>
                          </a:lnTo>
                          <a:lnTo>
                            <a:pt x="0"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92" name="Line 145"/>
                    <p:cNvSpPr>
                      <a:spLocks noChangeShapeType="1"/>
                    </p:cNvSpPr>
                    <p:nvPr/>
                  </p:nvSpPr>
                  <p:spPr bwMode="auto">
                    <a:xfrm>
                      <a:off x="3553" y="3072"/>
                      <a:ext cx="0" cy="289"/>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493" name="Line 146"/>
                    <p:cNvSpPr>
                      <a:spLocks noChangeShapeType="1"/>
                    </p:cNvSpPr>
                    <p:nvPr/>
                  </p:nvSpPr>
                  <p:spPr bwMode="auto">
                    <a:xfrm>
                      <a:off x="3539" y="3074"/>
                      <a:ext cx="0" cy="282"/>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494" name="Line 147"/>
                    <p:cNvSpPr>
                      <a:spLocks noChangeShapeType="1"/>
                    </p:cNvSpPr>
                    <p:nvPr/>
                  </p:nvSpPr>
                  <p:spPr bwMode="auto">
                    <a:xfrm>
                      <a:off x="3137" y="2857"/>
                      <a:ext cx="268" cy="141"/>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495" name="Freeform 148"/>
                    <p:cNvSpPr>
                      <a:spLocks/>
                    </p:cNvSpPr>
                    <p:nvPr/>
                  </p:nvSpPr>
                  <p:spPr bwMode="auto">
                    <a:xfrm>
                      <a:off x="3409" y="3327"/>
                      <a:ext cx="70" cy="37"/>
                    </a:xfrm>
                    <a:custGeom>
                      <a:avLst/>
                      <a:gdLst>
                        <a:gd name="T0" fmla="*/ 69 w 70"/>
                        <a:gd name="T1" fmla="*/ 34 h 37"/>
                        <a:gd name="T2" fmla="*/ 59 w 70"/>
                        <a:gd name="T3" fmla="*/ 34 h 37"/>
                        <a:gd name="T4" fmla="*/ 35 w 70"/>
                        <a:gd name="T5" fmla="*/ 36 h 37"/>
                        <a:gd name="T6" fmla="*/ 21 w 70"/>
                        <a:gd name="T7" fmla="*/ 34 h 37"/>
                        <a:gd name="T8" fmla="*/ 7 w 70"/>
                        <a:gd name="T9" fmla="*/ 28 h 37"/>
                        <a:gd name="T10" fmla="*/ 0 w 70"/>
                        <a:gd name="T11" fmla="*/ 19 h 37"/>
                        <a:gd name="T12" fmla="*/ 7 w 70"/>
                        <a:gd name="T13" fmla="*/ 11 h 37"/>
                        <a:gd name="T14" fmla="*/ 12 w 70"/>
                        <a:gd name="T15" fmla="*/ 11 h 37"/>
                        <a:gd name="T16" fmla="*/ 21 w 70"/>
                        <a:gd name="T17" fmla="*/ 17 h 37"/>
                        <a:gd name="T18" fmla="*/ 29 w 70"/>
                        <a:gd name="T19" fmla="*/ 19 h 37"/>
                        <a:gd name="T20" fmla="*/ 43 w 70"/>
                        <a:gd name="T21" fmla="*/ 14 h 37"/>
                        <a:gd name="T22" fmla="*/ 55 w 70"/>
                        <a:gd name="T23" fmla="*/ 6 h 37"/>
                        <a:gd name="T24" fmla="*/ 61 w 7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37"/>
                        <a:gd name="T41" fmla="*/ 70 w 70"/>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37">
                          <a:moveTo>
                            <a:pt x="69" y="34"/>
                          </a:moveTo>
                          <a:lnTo>
                            <a:pt x="59" y="34"/>
                          </a:lnTo>
                          <a:lnTo>
                            <a:pt x="35" y="36"/>
                          </a:lnTo>
                          <a:lnTo>
                            <a:pt x="21" y="34"/>
                          </a:lnTo>
                          <a:lnTo>
                            <a:pt x="7" y="28"/>
                          </a:lnTo>
                          <a:lnTo>
                            <a:pt x="0" y="19"/>
                          </a:lnTo>
                          <a:lnTo>
                            <a:pt x="7" y="11"/>
                          </a:lnTo>
                          <a:lnTo>
                            <a:pt x="12" y="11"/>
                          </a:lnTo>
                          <a:lnTo>
                            <a:pt x="21" y="17"/>
                          </a:lnTo>
                          <a:lnTo>
                            <a:pt x="29" y="19"/>
                          </a:lnTo>
                          <a:lnTo>
                            <a:pt x="43" y="14"/>
                          </a:lnTo>
                          <a:lnTo>
                            <a:pt x="55" y="6"/>
                          </a:lnTo>
                          <a:lnTo>
                            <a:pt x="61"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96" name="Freeform 149"/>
                    <p:cNvSpPr>
                      <a:spLocks/>
                    </p:cNvSpPr>
                    <p:nvPr/>
                  </p:nvSpPr>
                  <p:spPr bwMode="auto">
                    <a:xfrm>
                      <a:off x="3468" y="3307"/>
                      <a:ext cx="26" cy="35"/>
                    </a:xfrm>
                    <a:custGeom>
                      <a:avLst/>
                      <a:gdLst>
                        <a:gd name="T0" fmla="*/ 25 w 26"/>
                        <a:gd name="T1" fmla="*/ 34 h 35"/>
                        <a:gd name="T2" fmla="*/ 17 w 26"/>
                        <a:gd name="T3" fmla="*/ 31 h 35"/>
                        <a:gd name="T4" fmla="*/ 10 w 26"/>
                        <a:gd name="T5" fmla="*/ 26 h 35"/>
                        <a:gd name="T6" fmla="*/ 5 w 26"/>
                        <a:gd name="T7" fmla="*/ 20 h 35"/>
                        <a:gd name="T8" fmla="*/ 2 w 26"/>
                        <a:gd name="T9" fmla="*/ 17 h 35"/>
                        <a:gd name="T10" fmla="*/ 0 w 26"/>
                        <a:gd name="T11" fmla="*/ 12 h 35"/>
                        <a:gd name="T12" fmla="*/ 2 w 26"/>
                        <a:gd name="T13" fmla="*/ 8 h 35"/>
                        <a:gd name="T14" fmla="*/ 2 w 26"/>
                        <a:gd name="T15" fmla="*/ 3 h 35"/>
                        <a:gd name="T16" fmla="*/ 5 w 26"/>
                        <a:gd name="T17" fmla="*/ 0 h 35"/>
                        <a:gd name="T18" fmla="*/ 13 w 26"/>
                        <a:gd name="T19" fmla="*/ 5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35"/>
                        <a:gd name="T32" fmla="*/ 26 w 26"/>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35">
                          <a:moveTo>
                            <a:pt x="25" y="34"/>
                          </a:moveTo>
                          <a:lnTo>
                            <a:pt x="17" y="31"/>
                          </a:lnTo>
                          <a:lnTo>
                            <a:pt x="10" y="26"/>
                          </a:lnTo>
                          <a:lnTo>
                            <a:pt x="5" y="20"/>
                          </a:lnTo>
                          <a:lnTo>
                            <a:pt x="2" y="17"/>
                          </a:lnTo>
                          <a:lnTo>
                            <a:pt x="0" y="12"/>
                          </a:lnTo>
                          <a:lnTo>
                            <a:pt x="2" y="8"/>
                          </a:lnTo>
                          <a:lnTo>
                            <a:pt x="2" y="3"/>
                          </a:lnTo>
                          <a:lnTo>
                            <a:pt x="5" y="0"/>
                          </a:lnTo>
                          <a:lnTo>
                            <a:pt x="13" y="5"/>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97" name="Freeform 150"/>
                    <p:cNvSpPr>
                      <a:spLocks/>
                    </p:cNvSpPr>
                    <p:nvPr/>
                  </p:nvSpPr>
                  <p:spPr bwMode="auto">
                    <a:xfrm>
                      <a:off x="3409" y="3043"/>
                      <a:ext cx="64" cy="263"/>
                    </a:xfrm>
                    <a:custGeom>
                      <a:avLst/>
                      <a:gdLst>
                        <a:gd name="T0" fmla="*/ 0 w 64"/>
                        <a:gd name="T1" fmla="*/ 0 h 263"/>
                        <a:gd name="T2" fmla="*/ 11 w 64"/>
                        <a:gd name="T3" fmla="*/ 112 h 263"/>
                        <a:gd name="T4" fmla="*/ 63 w 64"/>
                        <a:gd name="T5" fmla="*/ 262 h 263"/>
                        <a:gd name="T6" fmla="*/ 0 60000 65536"/>
                        <a:gd name="T7" fmla="*/ 0 60000 65536"/>
                        <a:gd name="T8" fmla="*/ 0 60000 65536"/>
                        <a:gd name="T9" fmla="*/ 0 w 64"/>
                        <a:gd name="T10" fmla="*/ 0 h 263"/>
                        <a:gd name="T11" fmla="*/ 64 w 64"/>
                        <a:gd name="T12" fmla="*/ 263 h 263"/>
                      </a:gdLst>
                      <a:ahLst/>
                      <a:cxnLst>
                        <a:cxn ang="T6">
                          <a:pos x="T0" y="T1"/>
                        </a:cxn>
                        <a:cxn ang="T7">
                          <a:pos x="T2" y="T3"/>
                        </a:cxn>
                        <a:cxn ang="T8">
                          <a:pos x="T4" y="T5"/>
                        </a:cxn>
                      </a:cxnLst>
                      <a:rect l="T9" t="T10" r="T11" b="T12"/>
                      <a:pathLst>
                        <a:path w="64" h="263">
                          <a:moveTo>
                            <a:pt x="0" y="0"/>
                          </a:moveTo>
                          <a:lnTo>
                            <a:pt x="11" y="112"/>
                          </a:lnTo>
                          <a:lnTo>
                            <a:pt x="63" y="262"/>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98" name="Line 151"/>
                    <p:cNvSpPr>
                      <a:spLocks noChangeShapeType="1"/>
                    </p:cNvSpPr>
                    <p:nvPr/>
                  </p:nvSpPr>
                  <p:spPr bwMode="auto">
                    <a:xfrm>
                      <a:off x="3474" y="2992"/>
                      <a:ext cx="17" cy="49"/>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499" name="Freeform 152"/>
                    <p:cNvSpPr>
                      <a:spLocks/>
                    </p:cNvSpPr>
                    <p:nvPr/>
                  </p:nvSpPr>
                  <p:spPr bwMode="auto">
                    <a:xfrm>
                      <a:off x="3485" y="3037"/>
                      <a:ext cx="30" cy="284"/>
                    </a:xfrm>
                    <a:custGeom>
                      <a:avLst/>
                      <a:gdLst>
                        <a:gd name="T0" fmla="*/ 0 w 30"/>
                        <a:gd name="T1" fmla="*/ 0 h 284"/>
                        <a:gd name="T2" fmla="*/ 3 w 30"/>
                        <a:gd name="T3" fmla="*/ 35 h 284"/>
                        <a:gd name="T4" fmla="*/ 1 w 30"/>
                        <a:gd name="T5" fmla="*/ 116 h 284"/>
                        <a:gd name="T6" fmla="*/ 29 w 30"/>
                        <a:gd name="T7" fmla="*/ 283 h 284"/>
                        <a:gd name="T8" fmla="*/ 3 w 30"/>
                        <a:gd name="T9" fmla="*/ 273 h 284"/>
                        <a:gd name="T10" fmla="*/ 0 60000 65536"/>
                        <a:gd name="T11" fmla="*/ 0 60000 65536"/>
                        <a:gd name="T12" fmla="*/ 0 60000 65536"/>
                        <a:gd name="T13" fmla="*/ 0 60000 65536"/>
                        <a:gd name="T14" fmla="*/ 0 60000 65536"/>
                        <a:gd name="T15" fmla="*/ 0 w 30"/>
                        <a:gd name="T16" fmla="*/ 0 h 284"/>
                        <a:gd name="T17" fmla="*/ 30 w 30"/>
                        <a:gd name="T18" fmla="*/ 284 h 284"/>
                      </a:gdLst>
                      <a:ahLst/>
                      <a:cxnLst>
                        <a:cxn ang="T10">
                          <a:pos x="T0" y="T1"/>
                        </a:cxn>
                        <a:cxn ang="T11">
                          <a:pos x="T2" y="T3"/>
                        </a:cxn>
                        <a:cxn ang="T12">
                          <a:pos x="T4" y="T5"/>
                        </a:cxn>
                        <a:cxn ang="T13">
                          <a:pos x="T6" y="T7"/>
                        </a:cxn>
                        <a:cxn ang="T14">
                          <a:pos x="T8" y="T9"/>
                        </a:cxn>
                      </a:cxnLst>
                      <a:rect l="T15" t="T16" r="T17" b="T18"/>
                      <a:pathLst>
                        <a:path w="30" h="284">
                          <a:moveTo>
                            <a:pt x="0" y="0"/>
                          </a:moveTo>
                          <a:lnTo>
                            <a:pt x="3" y="35"/>
                          </a:lnTo>
                          <a:lnTo>
                            <a:pt x="1" y="116"/>
                          </a:lnTo>
                          <a:lnTo>
                            <a:pt x="29" y="283"/>
                          </a:lnTo>
                          <a:lnTo>
                            <a:pt x="3" y="273"/>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00" name="Freeform 153"/>
                    <p:cNvSpPr>
                      <a:spLocks/>
                    </p:cNvSpPr>
                    <p:nvPr/>
                  </p:nvSpPr>
                  <p:spPr bwMode="auto">
                    <a:xfrm>
                      <a:off x="3493" y="3316"/>
                      <a:ext cx="25" cy="25"/>
                    </a:xfrm>
                    <a:custGeom>
                      <a:avLst/>
                      <a:gdLst>
                        <a:gd name="T0" fmla="*/ 0 w 25"/>
                        <a:gd name="T1" fmla="*/ 24 h 25"/>
                        <a:gd name="T2" fmla="*/ 24 w 25"/>
                        <a:gd name="T3" fmla="*/ 23 h 25"/>
                        <a:gd name="T4" fmla="*/ 22 w 25"/>
                        <a:gd name="T5" fmla="*/ 0 h 25"/>
                        <a:gd name="T6" fmla="*/ 0 60000 65536"/>
                        <a:gd name="T7" fmla="*/ 0 60000 65536"/>
                        <a:gd name="T8" fmla="*/ 0 60000 65536"/>
                        <a:gd name="T9" fmla="*/ 0 w 25"/>
                        <a:gd name="T10" fmla="*/ 0 h 25"/>
                        <a:gd name="T11" fmla="*/ 25 w 25"/>
                        <a:gd name="T12" fmla="*/ 25 h 25"/>
                      </a:gdLst>
                      <a:ahLst/>
                      <a:cxnLst>
                        <a:cxn ang="T6">
                          <a:pos x="T0" y="T1"/>
                        </a:cxn>
                        <a:cxn ang="T7">
                          <a:pos x="T2" y="T3"/>
                        </a:cxn>
                        <a:cxn ang="T8">
                          <a:pos x="T4" y="T5"/>
                        </a:cxn>
                      </a:cxnLst>
                      <a:rect l="T9" t="T10" r="T11" b="T12"/>
                      <a:pathLst>
                        <a:path w="25" h="25">
                          <a:moveTo>
                            <a:pt x="0" y="24"/>
                          </a:moveTo>
                          <a:lnTo>
                            <a:pt x="24" y="23"/>
                          </a:lnTo>
                          <a:lnTo>
                            <a:pt x="22"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01" name="Freeform 154"/>
                    <p:cNvSpPr>
                      <a:spLocks/>
                    </p:cNvSpPr>
                    <p:nvPr/>
                  </p:nvSpPr>
                  <p:spPr bwMode="auto">
                    <a:xfrm>
                      <a:off x="3481" y="3340"/>
                      <a:ext cx="31" cy="25"/>
                    </a:xfrm>
                    <a:custGeom>
                      <a:avLst/>
                      <a:gdLst>
                        <a:gd name="T0" fmla="*/ 0 w 31"/>
                        <a:gd name="T1" fmla="*/ 19 h 25"/>
                        <a:gd name="T2" fmla="*/ 30 w 31"/>
                        <a:gd name="T3" fmla="*/ 24 h 25"/>
                        <a:gd name="T4" fmla="*/ 30 w 31"/>
                        <a:gd name="T5" fmla="*/ 0 h 25"/>
                        <a:gd name="T6" fmla="*/ 0 60000 65536"/>
                        <a:gd name="T7" fmla="*/ 0 60000 65536"/>
                        <a:gd name="T8" fmla="*/ 0 60000 65536"/>
                        <a:gd name="T9" fmla="*/ 0 w 31"/>
                        <a:gd name="T10" fmla="*/ 0 h 25"/>
                        <a:gd name="T11" fmla="*/ 31 w 31"/>
                        <a:gd name="T12" fmla="*/ 25 h 25"/>
                      </a:gdLst>
                      <a:ahLst/>
                      <a:cxnLst>
                        <a:cxn ang="T6">
                          <a:pos x="T0" y="T1"/>
                        </a:cxn>
                        <a:cxn ang="T7">
                          <a:pos x="T2" y="T3"/>
                        </a:cxn>
                        <a:cxn ang="T8">
                          <a:pos x="T4" y="T5"/>
                        </a:cxn>
                      </a:cxnLst>
                      <a:rect l="T9" t="T10" r="T11" b="T12"/>
                      <a:pathLst>
                        <a:path w="31" h="25">
                          <a:moveTo>
                            <a:pt x="0" y="19"/>
                          </a:moveTo>
                          <a:lnTo>
                            <a:pt x="30" y="24"/>
                          </a:lnTo>
                          <a:lnTo>
                            <a:pt x="3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502" name="Line 155"/>
                    <p:cNvSpPr>
                      <a:spLocks noChangeShapeType="1"/>
                    </p:cNvSpPr>
                    <p:nvPr/>
                  </p:nvSpPr>
                  <p:spPr bwMode="auto">
                    <a:xfrm flipV="1">
                      <a:off x="3472" y="2931"/>
                      <a:ext cx="2" cy="57"/>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grpSp>
            </p:grpSp>
          </p:grpSp>
        </p:grpSp>
        <p:sp>
          <p:nvSpPr>
            <p:cNvPr id="24" name="Line 156"/>
            <p:cNvSpPr>
              <a:spLocks noChangeShapeType="1"/>
            </p:cNvSpPr>
            <p:nvPr/>
          </p:nvSpPr>
          <p:spPr bwMode="auto">
            <a:xfrm flipV="1">
              <a:off x="4477" y="3110"/>
              <a:ext cx="15" cy="3"/>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grpSp>
          <p:nvGrpSpPr>
            <p:cNvPr id="25" name="Group 157"/>
            <p:cNvGrpSpPr>
              <a:grpSpLocks/>
            </p:cNvGrpSpPr>
            <p:nvPr/>
          </p:nvGrpSpPr>
          <p:grpSpPr bwMode="auto">
            <a:xfrm>
              <a:off x="4064" y="2731"/>
              <a:ext cx="630" cy="630"/>
              <a:chOff x="4403" y="2731"/>
              <a:chExt cx="682" cy="630"/>
            </a:xfrm>
          </p:grpSpPr>
          <p:sp>
            <p:nvSpPr>
              <p:cNvPr id="462" name="Freeform 158"/>
              <p:cNvSpPr>
                <a:spLocks/>
              </p:cNvSpPr>
              <p:nvPr/>
            </p:nvSpPr>
            <p:spPr bwMode="auto">
              <a:xfrm>
                <a:off x="4593" y="2939"/>
                <a:ext cx="97" cy="89"/>
              </a:xfrm>
              <a:custGeom>
                <a:avLst/>
                <a:gdLst>
                  <a:gd name="T0" fmla="*/ 0 w 97"/>
                  <a:gd name="T1" fmla="*/ 34 h 89"/>
                  <a:gd name="T2" fmla="*/ 24 w 97"/>
                  <a:gd name="T3" fmla="*/ 62 h 89"/>
                  <a:gd name="T4" fmla="*/ 47 w 97"/>
                  <a:gd name="T5" fmla="*/ 79 h 89"/>
                  <a:gd name="T6" fmla="*/ 65 w 97"/>
                  <a:gd name="T7" fmla="*/ 84 h 89"/>
                  <a:gd name="T8" fmla="*/ 74 w 97"/>
                  <a:gd name="T9" fmla="*/ 86 h 89"/>
                  <a:gd name="T10" fmla="*/ 85 w 97"/>
                  <a:gd name="T11" fmla="*/ 88 h 89"/>
                  <a:gd name="T12" fmla="*/ 96 w 97"/>
                  <a:gd name="T13" fmla="*/ 79 h 89"/>
                  <a:gd name="T14" fmla="*/ 87 w 97"/>
                  <a:gd name="T15" fmla="*/ 56 h 89"/>
                  <a:gd name="T16" fmla="*/ 80 w 97"/>
                  <a:gd name="T17" fmla="*/ 11 h 89"/>
                  <a:gd name="T18" fmla="*/ 85 w 97"/>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89"/>
                  <a:gd name="T32" fmla="*/ 97 w 97"/>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89">
                    <a:moveTo>
                      <a:pt x="0" y="34"/>
                    </a:moveTo>
                    <a:lnTo>
                      <a:pt x="24" y="62"/>
                    </a:lnTo>
                    <a:lnTo>
                      <a:pt x="47" y="79"/>
                    </a:lnTo>
                    <a:lnTo>
                      <a:pt x="65" y="84"/>
                    </a:lnTo>
                    <a:lnTo>
                      <a:pt x="74" y="86"/>
                    </a:lnTo>
                    <a:lnTo>
                      <a:pt x="85" y="88"/>
                    </a:lnTo>
                    <a:lnTo>
                      <a:pt x="96" y="79"/>
                    </a:lnTo>
                    <a:lnTo>
                      <a:pt x="87" y="56"/>
                    </a:lnTo>
                    <a:lnTo>
                      <a:pt x="80" y="11"/>
                    </a:lnTo>
                    <a:lnTo>
                      <a:pt x="85"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63" name="Freeform 159"/>
              <p:cNvSpPr>
                <a:spLocks/>
              </p:cNvSpPr>
              <p:nvPr/>
            </p:nvSpPr>
            <p:spPr bwMode="auto">
              <a:xfrm>
                <a:off x="4762" y="2995"/>
                <a:ext cx="100" cy="206"/>
              </a:xfrm>
              <a:custGeom>
                <a:avLst/>
                <a:gdLst>
                  <a:gd name="T0" fmla="*/ 99 w 100"/>
                  <a:gd name="T1" fmla="*/ 205 h 206"/>
                  <a:gd name="T2" fmla="*/ 67 w 100"/>
                  <a:gd name="T3" fmla="*/ 161 h 206"/>
                  <a:gd name="T4" fmla="*/ 38 w 100"/>
                  <a:gd name="T5" fmla="*/ 125 h 206"/>
                  <a:gd name="T6" fmla="*/ 22 w 100"/>
                  <a:gd name="T7" fmla="*/ 115 h 206"/>
                  <a:gd name="T8" fmla="*/ 16 w 100"/>
                  <a:gd name="T9" fmla="*/ 61 h 206"/>
                  <a:gd name="T10" fmla="*/ 0 w 100"/>
                  <a:gd name="T11" fmla="*/ 0 h 206"/>
                  <a:gd name="T12" fmla="*/ 0 60000 65536"/>
                  <a:gd name="T13" fmla="*/ 0 60000 65536"/>
                  <a:gd name="T14" fmla="*/ 0 60000 65536"/>
                  <a:gd name="T15" fmla="*/ 0 60000 65536"/>
                  <a:gd name="T16" fmla="*/ 0 60000 65536"/>
                  <a:gd name="T17" fmla="*/ 0 60000 65536"/>
                  <a:gd name="T18" fmla="*/ 0 w 100"/>
                  <a:gd name="T19" fmla="*/ 0 h 206"/>
                  <a:gd name="T20" fmla="*/ 100 w 100"/>
                  <a:gd name="T21" fmla="*/ 206 h 206"/>
                </a:gdLst>
                <a:ahLst/>
                <a:cxnLst>
                  <a:cxn ang="T12">
                    <a:pos x="T0" y="T1"/>
                  </a:cxn>
                  <a:cxn ang="T13">
                    <a:pos x="T2" y="T3"/>
                  </a:cxn>
                  <a:cxn ang="T14">
                    <a:pos x="T4" y="T5"/>
                  </a:cxn>
                  <a:cxn ang="T15">
                    <a:pos x="T6" y="T7"/>
                  </a:cxn>
                  <a:cxn ang="T16">
                    <a:pos x="T8" y="T9"/>
                  </a:cxn>
                  <a:cxn ang="T17">
                    <a:pos x="T10" y="T11"/>
                  </a:cxn>
                </a:cxnLst>
                <a:rect l="T18" t="T19" r="T20" b="T21"/>
                <a:pathLst>
                  <a:path w="100" h="206">
                    <a:moveTo>
                      <a:pt x="99" y="205"/>
                    </a:moveTo>
                    <a:lnTo>
                      <a:pt x="67" y="161"/>
                    </a:lnTo>
                    <a:lnTo>
                      <a:pt x="38" y="125"/>
                    </a:lnTo>
                    <a:lnTo>
                      <a:pt x="22" y="115"/>
                    </a:lnTo>
                    <a:lnTo>
                      <a:pt x="16" y="61"/>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64" name="Freeform 160"/>
              <p:cNvSpPr>
                <a:spLocks/>
              </p:cNvSpPr>
              <p:nvPr/>
            </p:nvSpPr>
            <p:spPr bwMode="auto">
              <a:xfrm>
                <a:off x="4771" y="2980"/>
                <a:ext cx="79" cy="106"/>
              </a:xfrm>
              <a:custGeom>
                <a:avLst/>
                <a:gdLst>
                  <a:gd name="T0" fmla="*/ 78 w 79"/>
                  <a:gd name="T1" fmla="*/ 105 h 106"/>
                  <a:gd name="T2" fmla="*/ 72 w 79"/>
                  <a:gd name="T3" fmla="*/ 97 h 106"/>
                  <a:gd name="T4" fmla="*/ 57 w 79"/>
                  <a:gd name="T5" fmla="*/ 95 h 106"/>
                  <a:gd name="T6" fmla="*/ 41 w 79"/>
                  <a:gd name="T7" fmla="*/ 85 h 106"/>
                  <a:gd name="T8" fmla="*/ 20 w 79"/>
                  <a:gd name="T9" fmla="*/ 68 h 106"/>
                  <a:gd name="T10" fmla="*/ 4 w 79"/>
                  <a:gd name="T11" fmla="*/ 51 h 106"/>
                  <a:gd name="T12" fmla="*/ 0 w 79"/>
                  <a:gd name="T13" fmla="*/ 19 h 106"/>
                  <a:gd name="T14" fmla="*/ 4 w 79"/>
                  <a:gd name="T15" fmla="*/ 0 h 106"/>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106"/>
                  <a:gd name="T26" fmla="*/ 79 w 79"/>
                  <a:gd name="T27" fmla="*/ 106 h 1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106">
                    <a:moveTo>
                      <a:pt x="78" y="105"/>
                    </a:moveTo>
                    <a:lnTo>
                      <a:pt x="72" y="97"/>
                    </a:lnTo>
                    <a:lnTo>
                      <a:pt x="57" y="95"/>
                    </a:lnTo>
                    <a:lnTo>
                      <a:pt x="41" y="85"/>
                    </a:lnTo>
                    <a:lnTo>
                      <a:pt x="20" y="68"/>
                    </a:lnTo>
                    <a:lnTo>
                      <a:pt x="4" y="51"/>
                    </a:lnTo>
                    <a:lnTo>
                      <a:pt x="0" y="19"/>
                    </a:lnTo>
                    <a:lnTo>
                      <a:pt x="4"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65" name="Freeform 161"/>
              <p:cNvSpPr>
                <a:spLocks/>
              </p:cNvSpPr>
              <p:nvPr/>
            </p:nvSpPr>
            <p:spPr bwMode="auto">
              <a:xfrm>
                <a:off x="4900" y="3004"/>
                <a:ext cx="38" cy="23"/>
              </a:xfrm>
              <a:custGeom>
                <a:avLst/>
                <a:gdLst>
                  <a:gd name="T0" fmla="*/ 37 w 38"/>
                  <a:gd name="T1" fmla="*/ 0 h 23"/>
                  <a:gd name="T2" fmla="*/ 21 w 38"/>
                  <a:gd name="T3" fmla="*/ 10 h 23"/>
                  <a:gd name="T4" fmla="*/ 0 w 38"/>
                  <a:gd name="T5" fmla="*/ 22 h 23"/>
                  <a:gd name="T6" fmla="*/ 2 w 38"/>
                  <a:gd name="T7" fmla="*/ 15 h 23"/>
                  <a:gd name="T8" fmla="*/ 0 60000 65536"/>
                  <a:gd name="T9" fmla="*/ 0 60000 65536"/>
                  <a:gd name="T10" fmla="*/ 0 60000 65536"/>
                  <a:gd name="T11" fmla="*/ 0 60000 65536"/>
                  <a:gd name="T12" fmla="*/ 0 w 38"/>
                  <a:gd name="T13" fmla="*/ 0 h 23"/>
                  <a:gd name="T14" fmla="*/ 38 w 38"/>
                  <a:gd name="T15" fmla="*/ 23 h 23"/>
                </a:gdLst>
                <a:ahLst/>
                <a:cxnLst>
                  <a:cxn ang="T8">
                    <a:pos x="T0" y="T1"/>
                  </a:cxn>
                  <a:cxn ang="T9">
                    <a:pos x="T2" y="T3"/>
                  </a:cxn>
                  <a:cxn ang="T10">
                    <a:pos x="T4" y="T5"/>
                  </a:cxn>
                  <a:cxn ang="T11">
                    <a:pos x="T6" y="T7"/>
                  </a:cxn>
                </a:cxnLst>
                <a:rect l="T12" t="T13" r="T14" b="T15"/>
                <a:pathLst>
                  <a:path w="38" h="23">
                    <a:moveTo>
                      <a:pt x="37" y="0"/>
                    </a:moveTo>
                    <a:lnTo>
                      <a:pt x="21" y="10"/>
                    </a:lnTo>
                    <a:lnTo>
                      <a:pt x="0" y="22"/>
                    </a:lnTo>
                    <a:lnTo>
                      <a:pt x="2" y="15"/>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66" name="Freeform 162"/>
              <p:cNvSpPr>
                <a:spLocks/>
              </p:cNvSpPr>
              <p:nvPr/>
            </p:nvSpPr>
            <p:spPr bwMode="auto">
              <a:xfrm>
                <a:off x="4993" y="3209"/>
                <a:ext cx="64" cy="118"/>
              </a:xfrm>
              <a:custGeom>
                <a:avLst/>
                <a:gdLst>
                  <a:gd name="T0" fmla="*/ 0 w 64"/>
                  <a:gd name="T1" fmla="*/ 0 h 118"/>
                  <a:gd name="T2" fmla="*/ 16 w 64"/>
                  <a:gd name="T3" fmla="*/ 29 h 118"/>
                  <a:gd name="T4" fmla="*/ 47 w 64"/>
                  <a:gd name="T5" fmla="*/ 90 h 118"/>
                  <a:gd name="T6" fmla="*/ 63 w 64"/>
                  <a:gd name="T7" fmla="*/ 117 h 118"/>
                  <a:gd name="T8" fmla="*/ 0 60000 65536"/>
                  <a:gd name="T9" fmla="*/ 0 60000 65536"/>
                  <a:gd name="T10" fmla="*/ 0 60000 65536"/>
                  <a:gd name="T11" fmla="*/ 0 60000 65536"/>
                  <a:gd name="T12" fmla="*/ 0 w 64"/>
                  <a:gd name="T13" fmla="*/ 0 h 118"/>
                  <a:gd name="T14" fmla="*/ 64 w 64"/>
                  <a:gd name="T15" fmla="*/ 118 h 118"/>
                </a:gdLst>
                <a:ahLst/>
                <a:cxnLst>
                  <a:cxn ang="T8">
                    <a:pos x="T0" y="T1"/>
                  </a:cxn>
                  <a:cxn ang="T9">
                    <a:pos x="T2" y="T3"/>
                  </a:cxn>
                  <a:cxn ang="T10">
                    <a:pos x="T4" y="T5"/>
                  </a:cxn>
                  <a:cxn ang="T11">
                    <a:pos x="T6" y="T7"/>
                  </a:cxn>
                </a:cxnLst>
                <a:rect l="T12" t="T13" r="T14" b="T15"/>
                <a:pathLst>
                  <a:path w="64" h="118">
                    <a:moveTo>
                      <a:pt x="0" y="0"/>
                    </a:moveTo>
                    <a:lnTo>
                      <a:pt x="16" y="29"/>
                    </a:lnTo>
                    <a:lnTo>
                      <a:pt x="47" y="90"/>
                    </a:lnTo>
                    <a:lnTo>
                      <a:pt x="63" y="117"/>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67" name="Freeform 163"/>
              <p:cNvSpPr>
                <a:spLocks/>
              </p:cNvSpPr>
              <p:nvPr/>
            </p:nvSpPr>
            <p:spPr bwMode="auto">
              <a:xfrm>
                <a:off x="4874" y="3080"/>
                <a:ext cx="71" cy="147"/>
              </a:xfrm>
              <a:custGeom>
                <a:avLst/>
                <a:gdLst>
                  <a:gd name="T0" fmla="*/ 70 w 71"/>
                  <a:gd name="T1" fmla="*/ 146 h 147"/>
                  <a:gd name="T2" fmla="*/ 56 w 71"/>
                  <a:gd name="T3" fmla="*/ 135 h 147"/>
                  <a:gd name="T4" fmla="*/ 31 w 71"/>
                  <a:gd name="T5" fmla="*/ 70 h 147"/>
                  <a:gd name="T6" fmla="*/ 12 w 71"/>
                  <a:gd name="T7" fmla="*/ 38 h 147"/>
                  <a:gd name="T8" fmla="*/ 0 w 71"/>
                  <a:gd name="T9" fmla="*/ 0 h 147"/>
                  <a:gd name="T10" fmla="*/ 0 60000 65536"/>
                  <a:gd name="T11" fmla="*/ 0 60000 65536"/>
                  <a:gd name="T12" fmla="*/ 0 60000 65536"/>
                  <a:gd name="T13" fmla="*/ 0 60000 65536"/>
                  <a:gd name="T14" fmla="*/ 0 60000 65536"/>
                  <a:gd name="T15" fmla="*/ 0 w 71"/>
                  <a:gd name="T16" fmla="*/ 0 h 147"/>
                  <a:gd name="T17" fmla="*/ 71 w 71"/>
                  <a:gd name="T18" fmla="*/ 147 h 147"/>
                </a:gdLst>
                <a:ahLst/>
                <a:cxnLst>
                  <a:cxn ang="T10">
                    <a:pos x="T0" y="T1"/>
                  </a:cxn>
                  <a:cxn ang="T11">
                    <a:pos x="T2" y="T3"/>
                  </a:cxn>
                  <a:cxn ang="T12">
                    <a:pos x="T4" y="T5"/>
                  </a:cxn>
                  <a:cxn ang="T13">
                    <a:pos x="T6" y="T7"/>
                  </a:cxn>
                  <a:cxn ang="T14">
                    <a:pos x="T8" y="T9"/>
                  </a:cxn>
                </a:cxnLst>
                <a:rect l="T15" t="T16" r="T17" b="T18"/>
                <a:pathLst>
                  <a:path w="71" h="147">
                    <a:moveTo>
                      <a:pt x="70" y="146"/>
                    </a:moveTo>
                    <a:lnTo>
                      <a:pt x="56" y="135"/>
                    </a:lnTo>
                    <a:lnTo>
                      <a:pt x="31" y="70"/>
                    </a:lnTo>
                    <a:lnTo>
                      <a:pt x="12" y="38"/>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68" name="Freeform 164"/>
              <p:cNvSpPr>
                <a:spLocks/>
              </p:cNvSpPr>
              <p:nvPr/>
            </p:nvSpPr>
            <p:spPr bwMode="auto">
              <a:xfrm>
                <a:off x="4476" y="3221"/>
                <a:ext cx="53" cy="21"/>
              </a:xfrm>
              <a:custGeom>
                <a:avLst/>
                <a:gdLst>
                  <a:gd name="T0" fmla="*/ 0 w 53"/>
                  <a:gd name="T1" fmla="*/ 0 h 21"/>
                  <a:gd name="T2" fmla="*/ 23 w 53"/>
                  <a:gd name="T3" fmla="*/ 17 h 21"/>
                  <a:gd name="T4" fmla="*/ 52 w 53"/>
                  <a:gd name="T5" fmla="*/ 20 h 21"/>
                  <a:gd name="T6" fmla="*/ 0 60000 65536"/>
                  <a:gd name="T7" fmla="*/ 0 60000 65536"/>
                  <a:gd name="T8" fmla="*/ 0 60000 65536"/>
                  <a:gd name="T9" fmla="*/ 0 w 53"/>
                  <a:gd name="T10" fmla="*/ 0 h 21"/>
                  <a:gd name="T11" fmla="*/ 53 w 53"/>
                  <a:gd name="T12" fmla="*/ 21 h 21"/>
                </a:gdLst>
                <a:ahLst/>
                <a:cxnLst>
                  <a:cxn ang="T6">
                    <a:pos x="T0" y="T1"/>
                  </a:cxn>
                  <a:cxn ang="T7">
                    <a:pos x="T2" y="T3"/>
                  </a:cxn>
                  <a:cxn ang="T8">
                    <a:pos x="T4" y="T5"/>
                  </a:cxn>
                </a:cxnLst>
                <a:rect l="T9" t="T10" r="T11" b="T12"/>
                <a:pathLst>
                  <a:path w="53" h="21">
                    <a:moveTo>
                      <a:pt x="0" y="0"/>
                    </a:moveTo>
                    <a:lnTo>
                      <a:pt x="23" y="17"/>
                    </a:lnTo>
                    <a:lnTo>
                      <a:pt x="52" y="2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grpSp>
            <p:nvGrpSpPr>
              <p:cNvPr id="469" name="Group 165"/>
              <p:cNvGrpSpPr>
                <a:grpSpLocks/>
              </p:cNvGrpSpPr>
              <p:nvPr/>
            </p:nvGrpSpPr>
            <p:grpSpPr bwMode="auto">
              <a:xfrm>
                <a:off x="4403" y="2731"/>
                <a:ext cx="682" cy="630"/>
                <a:chOff x="4403" y="2731"/>
                <a:chExt cx="682" cy="630"/>
              </a:xfrm>
            </p:grpSpPr>
            <p:sp>
              <p:nvSpPr>
                <p:cNvPr id="470" name="Freeform 166"/>
                <p:cNvSpPr>
                  <a:spLocks/>
                </p:cNvSpPr>
                <p:nvPr/>
              </p:nvSpPr>
              <p:spPr bwMode="auto">
                <a:xfrm>
                  <a:off x="4598" y="2850"/>
                  <a:ext cx="344" cy="122"/>
                </a:xfrm>
                <a:custGeom>
                  <a:avLst/>
                  <a:gdLst>
                    <a:gd name="T0" fmla="*/ 0 w 344"/>
                    <a:gd name="T1" fmla="*/ 121 h 122"/>
                    <a:gd name="T2" fmla="*/ 11 w 344"/>
                    <a:gd name="T3" fmla="*/ 96 h 122"/>
                    <a:gd name="T4" fmla="*/ 36 w 344"/>
                    <a:gd name="T5" fmla="*/ 62 h 122"/>
                    <a:gd name="T6" fmla="*/ 74 w 344"/>
                    <a:gd name="T7" fmla="*/ 32 h 122"/>
                    <a:gd name="T8" fmla="*/ 112 w 344"/>
                    <a:gd name="T9" fmla="*/ 9 h 122"/>
                    <a:gd name="T10" fmla="*/ 158 w 344"/>
                    <a:gd name="T11" fmla="*/ 0 h 122"/>
                    <a:gd name="T12" fmla="*/ 210 w 344"/>
                    <a:gd name="T13" fmla="*/ 2 h 122"/>
                    <a:gd name="T14" fmla="*/ 243 w 344"/>
                    <a:gd name="T15" fmla="*/ 9 h 122"/>
                    <a:gd name="T16" fmla="*/ 292 w 344"/>
                    <a:gd name="T17" fmla="*/ 28 h 122"/>
                    <a:gd name="T18" fmla="*/ 327 w 344"/>
                    <a:gd name="T19" fmla="*/ 49 h 122"/>
                    <a:gd name="T20" fmla="*/ 341 w 344"/>
                    <a:gd name="T21" fmla="*/ 60 h 122"/>
                    <a:gd name="T22" fmla="*/ 343 w 344"/>
                    <a:gd name="T23" fmla="*/ 64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4"/>
                    <a:gd name="T37" fmla="*/ 0 h 122"/>
                    <a:gd name="T38" fmla="*/ 344 w 344"/>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4" h="122">
                      <a:moveTo>
                        <a:pt x="0" y="121"/>
                      </a:moveTo>
                      <a:lnTo>
                        <a:pt x="11" y="96"/>
                      </a:lnTo>
                      <a:lnTo>
                        <a:pt x="36" y="62"/>
                      </a:lnTo>
                      <a:lnTo>
                        <a:pt x="74" y="32"/>
                      </a:lnTo>
                      <a:lnTo>
                        <a:pt x="112" y="9"/>
                      </a:lnTo>
                      <a:lnTo>
                        <a:pt x="158" y="0"/>
                      </a:lnTo>
                      <a:lnTo>
                        <a:pt x="210" y="2"/>
                      </a:lnTo>
                      <a:lnTo>
                        <a:pt x="243" y="9"/>
                      </a:lnTo>
                      <a:lnTo>
                        <a:pt x="292" y="28"/>
                      </a:lnTo>
                      <a:lnTo>
                        <a:pt x="327" y="49"/>
                      </a:lnTo>
                      <a:lnTo>
                        <a:pt x="341" y="60"/>
                      </a:lnTo>
                      <a:lnTo>
                        <a:pt x="343" y="64"/>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71" name="Freeform 167"/>
                <p:cNvSpPr>
                  <a:spLocks/>
                </p:cNvSpPr>
                <p:nvPr/>
              </p:nvSpPr>
              <p:spPr bwMode="auto">
                <a:xfrm>
                  <a:off x="4689" y="3020"/>
                  <a:ext cx="220" cy="252"/>
                </a:xfrm>
                <a:custGeom>
                  <a:avLst/>
                  <a:gdLst>
                    <a:gd name="T0" fmla="*/ 0 w 220"/>
                    <a:gd name="T1" fmla="*/ 0 h 252"/>
                    <a:gd name="T2" fmla="*/ 45 w 220"/>
                    <a:gd name="T3" fmla="*/ 92 h 252"/>
                    <a:gd name="T4" fmla="*/ 49 w 220"/>
                    <a:gd name="T5" fmla="*/ 109 h 252"/>
                    <a:gd name="T6" fmla="*/ 60 w 220"/>
                    <a:gd name="T7" fmla="*/ 115 h 252"/>
                    <a:gd name="T8" fmla="*/ 143 w 220"/>
                    <a:gd name="T9" fmla="*/ 194 h 252"/>
                    <a:gd name="T10" fmla="*/ 151 w 220"/>
                    <a:gd name="T11" fmla="*/ 213 h 252"/>
                    <a:gd name="T12" fmla="*/ 158 w 220"/>
                    <a:gd name="T13" fmla="*/ 230 h 252"/>
                    <a:gd name="T14" fmla="*/ 187 w 220"/>
                    <a:gd name="T15" fmla="*/ 243 h 252"/>
                    <a:gd name="T16" fmla="*/ 208 w 220"/>
                    <a:gd name="T17" fmla="*/ 251 h 252"/>
                    <a:gd name="T18" fmla="*/ 219 w 220"/>
                    <a:gd name="T19" fmla="*/ 228 h 252"/>
                    <a:gd name="T20" fmla="*/ 214 w 220"/>
                    <a:gd name="T21" fmla="*/ 226 h 252"/>
                    <a:gd name="T22" fmla="*/ 214 w 220"/>
                    <a:gd name="T23" fmla="*/ 223 h 252"/>
                    <a:gd name="T24" fmla="*/ 201 w 220"/>
                    <a:gd name="T25" fmla="*/ 204 h 252"/>
                    <a:gd name="T26" fmla="*/ 188 w 220"/>
                    <a:gd name="T27" fmla="*/ 198 h 252"/>
                    <a:gd name="T28" fmla="*/ 173 w 220"/>
                    <a:gd name="T29" fmla="*/ 180 h 2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0"/>
                    <a:gd name="T46" fmla="*/ 0 h 252"/>
                    <a:gd name="T47" fmla="*/ 220 w 220"/>
                    <a:gd name="T48" fmla="*/ 252 h 2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0" h="252">
                      <a:moveTo>
                        <a:pt x="0" y="0"/>
                      </a:moveTo>
                      <a:lnTo>
                        <a:pt x="45" y="92"/>
                      </a:lnTo>
                      <a:lnTo>
                        <a:pt x="49" y="109"/>
                      </a:lnTo>
                      <a:lnTo>
                        <a:pt x="60" y="115"/>
                      </a:lnTo>
                      <a:lnTo>
                        <a:pt x="143" y="194"/>
                      </a:lnTo>
                      <a:lnTo>
                        <a:pt x="151" y="213"/>
                      </a:lnTo>
                      <a:lnTo>
                        <a:pt x="158" y="230"/>
                      </a:lnTo>
                      <a:lnTo>
                        <a:pt x="187" y="243"/>
                      </a:lnTo>
                      <a:lnTo>
                        <a:pt x="208" y="251"/>
                      </a:lnTo>
                      <a:lnTo>
                        <a:pt x="219" y="228"/>
                      </a:lnTo>
                      <a:lnTo>
                        <a:pt x="214" y="226"/>
                      </a:lnTo>
                      <a:lnTo>
                        <a:pt x="214" y="223"/>
                      </a:lnTo>
                      <a:lnTo>
                        <a:pt x="201" y="204"/>
                      </a:lnTo>
                      <a:lnTo>
                        <a:pt x="188" y="198"/>
                      </a:lnTo>
                      <a:lnTo>
                        <a:pt x="173" y="18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72" name="Freeform 168"/>
                <p:cNvSpPr>
                  <a:spLocks/>
                </p:cNvSpPr>
                <p:nvPr/>
              </p:nvSpPr>
              <p:spPr bwMode="auto">
                <a:xfrm>
                  <a:off x="4762" y="2787"/>
                  <a:ext cx="199" cy="211"/>
                </a:xfrm>
                <a:custGeom>
                  <a:avLst/>
                  <a:gdLst>
                    <a:gd name="T0" fmla="*/ 0 w 199"/>
                    <a:gd name="T1" fmla="*/ 210 h 211"/>
                    <a:gd name="T2" fmla="*/ 6 w 199"/>
                    <a:gd name="T3" fmla="*/ 184 h 211"/>
                    <a:gd name="T4" fmla="*/ 30 w 199"/>
                    <a:gd name="T5" fmla="*/ 163 h 211"/>
                    <a:gd name="T6" fmla="*/ 76 w 199"/>
                    <a:gd name="T7" fmla="*/ 155 h 211"/>
                    <a:gd name="T8" fmla="*/ 106 w 199"/>
                    <a:gd name="T9" fmla="*/ 167 h 211"/>
                    <a:gd name="T10" fmla="*/ 130 w 199"/>
                    <a:gd name="T11" fmla="*/ 184 h 211"/>
                    <a:gd name="T12" fmla="*/ 135 w 199"/>
                    <a:gd name="T13" fmla="*/ 193 h 211"/>
                    <a:gd name="T14" fmla="*/ 174 w 199"/>
                    <a:gd name="T15" fmla="*/ 171 h 211"/>
                    <a:gd name="T16" fmla="*/ 189 w 199"/>
                    <a:gd name="T17" fmla="*/ 131 h 211"/>
                    <a:gd name="T18" fmla="*/ 198 w 199"/>
                    <a:gd name="T19" fmla="*/ 72 h 211"/>
                    <a:gd name="T20" fmla="*/ 191 w 199"/>
                    <a:gd name="T21" fmla="*/ 37 h 211"/>
                    <a:gd name="T22" fmla="*/ 173 w 199"/>
                    <a:gd name="T23" fmla="*/ 12 h 211"/>
                    <a:gd name="T24" fmla="*/ 171 w 199"/>
                    <a:gd name="T25" fmla="*/ 0 h 2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9"/>
                    <a:gd name="T40" fmla="*/ 0 h 211"/>
                    <a:gd name="T41" fmla="*/ 199 w 199"/>
                    <a:gd name="T42" fmla="*/ 211 h 2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9" h="211">
                      <a:moveTo>
                        <a:pt x="0" y="210"/>
                      </a:moveTo>
                      <a:lnTo>
                        <a:pt x="6" y="184"/>
                      </a:lnTo>
                      <a:lnTo>
                        <a:pt x="30" y="163"/>
                      </a:lnTo>
                      <a:lnTo>
                        <a:pt x="76" y="155"/>
                      </a:lnTo>
                      <a:lnTo>
                        <a:pt x="106" y="167"/>
                      </a:lnTo>
                      <a:lnTo>
                        <a:pt x="130" y="184"/>
                      </a:lnTo>
                      <a:lnTo>
                        <a:pt x="135" y="193"/>
                      </a:lnTo>
                      <a:lnTo>
                        <a:pt x="174" y="171"/>
                      </a:lnTo>
                      <a:lnTo>
                        <a:pt x="189" y="131"/>
                      </a:lnTo>
                      <a:lnTo>
                        <a:pt x="198" y="72"/>
                      </a:lnTo>
                      <a:lnTo>
                        <a:pt x="191" y="37"/>
                      </a:lnTo>
                      <a:lnTo>
                        <a:pt x="173" y="12"/>
                      </a:lnTo>
                      <a:lnTo>
                        <a:pt x="171"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73" name="Freeform 169"/>
                <p:cNvSpPr>
                  <a:spLocks/>
                </p:cNvSpPr>
                <p:nvPr/>
              </p:nvSpPr>
              <p:spPr bwMode="auto">
                <a:xfrm>
                  <a:off x="4924" y="2731"/>
                  <a:ext cx="81" cy="275"/>
                </a:xfrm>
                <a:custGeom>
                  <a:avLst/>
                  <a:gdLst>
                    <a:gd name="T0" fmla="*/ 11 w 81"/>
                    <a:gd name="T1" fmla="*/ 57 h 275"/>
                    <a:gd name="T2" fmla="*/ 1 w 81"/>
                    <a:gd name="T3" fmla="*/ 34 h 275"/>
                    <a:gd name="T4" fmla="*/ 0 w 81"/>
                    <a:gd name="T5" fmla="*/ 6 h 275"/>
                    <a:gd name="T6" fmla="*/ 13 w 81"/>
                    <a:gd name="T7" fmla="*/ 0 h 275"/>
                    <a:gd name="T8" fmla="*/ 32 w 81"/>
                    <a:gd name="T9" fmla="*/ 19 h 275"/>
                    <a:gd name="T10" fmla="*/ 39 w 81"/>
                    <a:gd name="T11" fmla="*/ 46 h 275"/>
                    <a:gd name="T12" fmla="*/ 41 w 81"/>
                    <a:gd name="T13" fmla="*/ 61 h 275"/>
                    <a:gd name="T14" fmla="*/ 65 w 81"/>
                    <a:gd name="T15" fmla="*/ 110 h 275"/>
                    <a:gd name="T16" fmla="*/ 73 w 81"/>
                    <a:gd name="T17" fmla="*/ 151 h 275"/>
                    <a:gd name="T18" fmla="*/ 80 w 81"/>
                    <a:gd name="T19" fmla="*/ 191 h 275"/>
                    <a:gd name="T20" fmla="*/ 80 w 81"/>
                    <a:gd name="T21" fmla="*/ 233 h 275"/>
                    <a:gd name="T22" fmla="*/ 75 w 81"/>
                    <a:gd name="T23" fmla="*/ 251 h 275"/>
                    <a:gd name="T24" fmla="*/ 57 w 81"/>
                    <a:gd name="T25" fmla="*/ 268 h 275"/>
                    <a:gd name="T26" fmla="*/ 36 w 81"/>
                    <a:gd name="T27" fmla="*/ 274 h 2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
                    <a:gd name="T43" fmla="*/ 0 h 275"/>
                    <a:gd name="T44" fmla="*/ 81 w 81"/>
                    <a:gd name="T45" fmla="*/ 275 h 2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 h="275">
                      <a:moveTo>
                        <a:pt x="11" y="57"/>
                      </a:moveTo>
                      <a:lnTo>
                        <a:pt x="1" y="34"/>
                      </a:lnTo>
                      <a:lnTo>
                        <a:pt x="0" y="6"/>
                      </a:lnTo>
                      <a:lnTo>
                        <a:pt x="13" y="0"/>
                      </a:lnTo>
                      <a:lnTo>
                        <a:pt x="32" y="19"/>
                      </a:lnTo>
                      <a:lnTo>
                        <a:pt x="39" y="46"/>
                      </a:lnTo>
                      <a:lnTo>
                        <a:pt x="41" y="61"/>
                      </a:lnTo>
                      <a:lnTo>
                        <a:pt x="65" y="110"/>
                      </a:lnTo>
                      <a:lnTo>
                        <a:pt x="73" y="151"/>
                      </a:lnTo>
                      <a:lnTo>
                        <a:pt x="80" y="191"/>
                      </a:lnTo>
                      <a:lnTo>
                        <a:pt x="80" y="233"/>
                      </a:lnTo>
                      <a:lnTo>
                        <a:pt x="75" y="251"/>
                      </a:lnTo>
                      <a:lnTo>
                        <a:pt x="57" y="268"/>
                      </a:lnTo>
                      <a:lnTo>
                        <a:pt x="36" y="274"/>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74" name="Freeform 170"/>
                <p:cNvSpPr>
                  <a:spLocks/>
                </p:cNvSpPr>
                <p:nvPr/>
              </p:nvSpPr>
              <p:spPr bwMode="auto">
                <a:xfrm>
                  <a:off x="4767" y="2960"/>
                  <a:ext cx="138" cy="121"/>
                </a:xfrm>
                <a:custGeom>
                  <a:avLst/>
                  <a:gdLst>
                    <a:gd name="T0" fmla="*/ 0 w 138"/>
                    <a:gd name="T1" fmla="*/ 32 h 121"/>
                    <a:gd name="T2" fmla="*/ 6 w 138"/>
                    <a:gd name="T3" fmla="*/ 25 h 121"/>
                    <a:gd name="T4" fmla="*/ 29 w 138"/>
                    <a:gd name="T5" fmla="*/ 3 h 121"/>
                    <a:gd name="T6" fmla="*/ 61 w 138"/>
                    <a:gd name="T7" fmla="*/ 3 h 121"/>
                    <a:gd name="T8" fmla="*/ 76 w 138"/>
                    <a:gd name="T9" fmla="*/ 0 h 121"/>
                    <a:gd name="T10" fmla="*/ 100 w 138"/>
                    <a:gd name="T11" fmla="*/ 7 h 121"/>
                    <a:gd name="T12" fmla="*/ 121 w 138"/>
                    <a:gd name="T13" fmla="*/ 22 h 121"/>
                    <a:gd name="T14" fmla="*/ 135 w 138"/>
                    <a:gd name="T15" fmla="*/ 51 h 121"/>
                    <a:gd name="T16" fmla="*/ 137 w 138"/>
                    <a:gd name="T17" fmla="*/ 83 h 121"/>
                    <a:gd name="T18" fmla="*/ 135 w 138"/>
                    <a:gd name="T19" fmla="*/ 105 h 121"/>
                    <a:gd name="T20" fmla="*/ 98 w 138"/>
                    <a:gd name="T21" fmla="*/ 120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21"/>
                    <a:gd name="T35" fmla="*/ 138 w 138"/>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21">
                      <a:moveTo>
                        <a:pt x="0" y="32"/>
                      </a:moveTo>
                      <a:lnTo>
                        <a:pt x="6" y="25"/>
                      </a:lnTo>
                      <a:lnTo>
                        <a:pt x="29" y="3"/>
                      </a:lnTo>
                      <a:lnTo>
                        <a:pt x="61" y="3"/>
                      </a:lnTo>
                      <a:lnTo>
                        <a:pt x="76" y="0"/>
                      </a:lnTo>
                      <a:lnTo>
                        <a:pt x="100" y="7"/>
                      </a:lnTo>
                      <a:lnTo>
                        <a:pt x="121" y="22"/>
                      </a:lnTo>
                      <a:lnTo>
                        <a:pt x="135" y="51"/>
                      </a:lnTo>
                      <a:lnTo>
                        <a:pt x="137" y="83"/>
                      </a:lnTo>
                      <a:lnTo>
                        <a:pt x="135" y="105"/>
                      </a:lnTo>
                      <a:lnTo>
                        <a:pt x="98" y="12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75" name="Freeform 171"/>
                <p:cNvSpPr>
                  <a:spLocks/>
                </p:cNvSpPr>
                <p:nvPr/>
              </p:nvSpPr>
              <p:spPr bwMode="auto">
                <a:xfrm>
                  <a:off x="4943" y="3004"/>
                  <a:ext cx="53" cy="209"/>
                </a:xfrm>
                <a:custGeom>
                  <a:avLst/>
                  <a:gdLst>
                    <a:gd name="T0" fmla="*/ 0 w 53"/>
                    <a:gd name="T1" fmla="*/ 0 h 209"/>
                    <a:gd name="T2" fmla="*/ 19 w 53"/>
                    <a:gd name="T3" fmla="*/ 44 h 209"/>
                    <a:gd name="T4" fmla="*/ 35 w 53"/>
                    <a:gd name="T5" fmla="*/ 105 h 209"/>
                    <a:gd name="T6" fmla="*/ 43 w 53"/>
                    <a:gd name="T7" fmla="*/ 146 h 209"/>
                    <a:gd name="T8" fmla="*/ 52 w 53"/>
                    <a:gd name="T9" fmla="*/ 191 h 209"/>
                    <a:gd name="T10" fmla="*/ 48 w 53"/>
                    <a:gd name="T11" fmla="*/ 208 h 209"/>
                    <a:gd name="T12" fmla="*/ 0 60000 65536"/>
                    <a:gd name="T13" fmla="*/ 0 60000 65536"/>
                    <a:gd name="T14" fmla="*/ 0 60000 65536"/>
                    <a:gd name="T15" fmla="*/ 0 60000 65536"/>
                    <a:gd name="T16" fmla="*/ 0 60000 65536"/>
                    <a:gd name="T17" fmla="*/ 0 60000 65536"/>
                    <a:gd name="T18" fmla="*/ 0 w 53"/>
                    <a:gd name="T19" fmla="*/ 0 h 209"/>
                    <a:gd name="T20" fmla="*/ 53 w 53"/>
                    <a:gd name="T21" fmla="*/ 209 h 209"/>
                  </a:gdLst>
                  <a:ahLst/>
                  <a:cxnLst>
                    <a:cxn ang="T12">
                      <a:pos x="T0" y="T1"/>
                    </a:cxn>
                    <a:cxn ang="T13">
                      <a:pos x="T2" y="T3"/>
                    </a:cxn>
                    <a:cxn ang="T14">
                      <a:pos x="T4" y="T5"/>
                    </a:cxn>
                    <a:cxn ang="T15">
                      <a:pos x="T6" y="T7"/>
                    </a:cxn>
                    <a:cxn ang="T16">
                      <a:pos x="T8" y="T9"/>
                    </a:cxn>
                    <a:cxn ang="T17">
                      <a:pos x="T10" y="T11"/>
                    </a:cxn>
                  </a:cxnLst>
                  <a:rect l="T18" t="T19" r="T20" b="T21"/>
                  <a:pathLst>
                    <a:path w="53" h="209">
                      <a:moveTo>
                        <a:pt x="0" y="0"/>
                      </a:moveTo>
                      <a:lnTo>
                        <a:pt x="19" y="44"/>
                      </a:lnTo>
                      <a:lnTo>
                        <a:pt x="35" y="105"/>
                      </a:lnTo>
                      <a:lnTo>
                        <a:pt x="43" y="146"/>
                      </a:lnTo>
                      <a:lnTo>
                        <a:pt x="52" y="191"/>
                      </a:lnTo>
                      <a:lnTo>
                        <a:pt x="48" y="208"/>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76" name="Freeform 172"/>
                <p:cNvSpPr>
                  <a:spLocks/>
                </p:cNvSpPr>
                <p:nvPr/>
              </p:nvSpPr>
              <p:spPr bwMode="auto">
                <a:xfrm>
                  <a:off x="5025" y="3321"/>
                  <a:ext cx="32" cy="17"/>
                </a:xfrm>
                <a:custGeom>
                  <a:avLst/>
                  <a:gdLst>
                    <a:gd name="T0" fmla="*/ 2 w 32"/>
                    <a:gd name="T1" fmla="*/ 16 h 17"/>
                    <a:gd name="T2" fmla="*/ 0 w 32"/>
                    <a:gd name="T3" fmla="*/ 10 h 17"/>
                    <a:gd name="T4" fmla="*/ 4 w 32"/>
                    <a:gd name="T5" fmla="*/ 8 h 17"/>
                    <a:gd name="T6" fmla="*/ 23 w 32"/>
                    <a:gd name="T7" fmla="*/ 10 h 17"/>
                    <a:gd name="T8" fmla="*/ 31 w 32"/>
                    <a:gd name="T9" fmla="*/ 5 h 17"/>
                    <a:gd name="T10" fmla="*/ 29 w 32"/>
                    <a:gd name="T11" fmla="*/ 0 h 17"/>
                    <a:gd name="T12" fmla="*/ 0 60000 65536"/>
                    <a:gd name="T13" fmla="*/ 0 60000 65536"/>
                    <a:gd name="T14" fmla="*/ 0 60000 65536"/>
                    <a:gd name="T15" fmla="*/ 0 60000 65536"/>
                    <a:gd name="T16" fmla="*/ 0 60000 65536"/>
                    <a:gd name="T17" fmla="*/ 0 60000 65536"/>
                    <a:gd name="T18" fmla="*/ 0 w 32"/>
                    <a:gd name="T19" fmla="*/ 0 h 17"/>
                    <a:gd name="T20" fmla="*/ 32 w 32"/>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2" h="17">
                      <a:moveTo>
                        <a:pt x="2" y="16"/>
                      </a:moveTo>
                      <a:lnTo>
                        <a:pt x="0" y="10"/>
                      </a:lnTo>
                      <a:lnTo>
                        <a:pt x="4" y="8"/>
                      </a:lnTo>
                      <a:lnTo>
                        <a:pt x="23" y="10"/>
                      </a:lnTo>
                      <a:lnTo>
                        <a:pt x="31" y="5"/>
                      </a:lnTo>
                      <a:lnTo>
                        <a:pt x="29"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77" name="Freeform 173"/>
                <p:cNvSpPr>
                  <a:spLocks/>
                </p:cNvSpPr>
                <p:nvPr/>
              </p:nvSpPr>
              <p:spPr bwMode="auto">
                <a:xfrm>
                  <a:off x="4547" y="3026"/>
                  <a:ext cx="133" cy="162"/>
                </a:xfrm>
                <a:custGeom>
                  <a:avLst/>
                  <a:gdLst>
                    <a:gd name="T0" fmla="*/ 132 w 133"/>
                    <a:gd name="T1" fmla="*/ 0 h 162"/>
                    <a:gd name="T2" fmla="*/ 88 w 133"/>
                    <a:gd name="T3" fmla="*/ 73 h 162"/>
                    <a:gd name="T4" fmla="*/ 45 w 133"/>
                    <a:gd name="T5" fmla="*/ 127 h 162"/>
                    <a:gd name="T6" fmla="*/ 12 w 133"/>
                    <a:gd name="T7" fmla="*/ 159 h 162"/>
                    <a:gd name="T8" fmla="*/ 0 w 133"/>
                    <a:gd name="T9" fmla="*/ 161 h 162"/>
                    <a:gd name="T10" fmla="*/ 0 60000 65536"/>
                    <a:gd name="T11" fmla="*/ 0 60000 65536"/>
                    <a:gd name="T12" fmla="*/ 0 60000 65536"/>
                    <a:gd name="T13" fmla="*/ 0 60000 65536"/>
                    <a:gd name="T14" fmla="*/ 0 60000 65536"/>
                    <a:gd name="T15" fmla="*/ 0 w 133"/>
                    <a:gd name="T16" fmla="*/ 0 h 162"/>
                    <a:gd name="T17" fmla="*/ 133 w 133"/>
                    <a:gd name="T18" fmla="*/ 162 h 162"/>
                  </a:gdLst>
                  <a:ahLst/>
                  <a:cxnLst>
                    <a:cxn ang="T10">
                      <a:pos x="T0" y="T1"/>
                    </a:cxn>
                    <a:cxn ang="T11">
                      <a:pos x="T2" y="T3"/>
                    </a:cxn>
                    <a:cxn ang="T12">
                      <a:pos x="T4" y="T5"/>
                    </a:cxn>
                    <a:cxn ang="T13">
                      <a:pos x="T6" y="T7"/>
                    </a:cxn>
                    <a:cxn ang="T14">
                      <a:pos x="T8" y="T9"/>
                    </a:cxn>
                  </a:cxnLst>
                  <a:rect l="T15" t="T16" r="T17" b="T18"/>
                  <a:pathLst>
                    <a:path w="133" h="162">
                      <a:moveTo>
                        <a:pt x="132" y="0"/>
                      </a:moveTo>
                      <a:lnTo>
                        <a:pt x="88" y="73"/>
                      </a:lnTo>
                      <a:lnTo>
                        <a:pt x="45" y="127"/>
                      </a:lnTo>
                      <a:lnTo>
                        <a:pt x="12" y="159"/>
                      </a:lnTo>
                      <a:lnTo>
                        <a:pt x="0" y="161"/>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78" name="Freeform 174"/>
                <p:cNvSpPr>
                  <a:spLocks/>
                </p:cNvSpPr>
                <p:nvPr/>
              </p:nvSpPr>
              <p:spPr bwMode="auto">
                <a:xfrm>
                  <a:off x="4512" y="2980"/>
                  <a:ext cx="82" cy="181"/>
                </a:xfrm>
                <a:custGeom>
                  <a:avLst/>
                  <a:gdLst>
                    <a:gd name="T0" fmla="*/ 81 w 82"/>
                    <a:gd name="T1" fmla="*/ 0 h 181"/>
                    <a:gd name="T2" fmla="*/ 40 w 82"/>
                    <a:gd name="T3" fmla="*/ 83 h 181"/>
                    <a:gd name="T4" fmla="*/ 17 w 82"/>
                    <a:gd name="T5" fmla="*/ 151 h 181"/>
                    <a:gd name="T6" fmla="*/ 0 w 82"/>
                    <a:gd name="T7" fmla="*/ 168 h 181"/>
                    <a:gd name="T8" fmla="*/ 0 w 82"/>
                    <a:gd name="T9" fmla="*/ 180 h 181"/>
                    <a:gd name="T10" fmla="*/ 0 60000 65536"/>
                    <a:gd name="T11" fmla="*/ 0 60000 65536"/>
                    <a:gd name="T12" fmla="*/ 0 60000 65536"/>
                    <a:gd name="T13" fmla="*/ 0 60000 65536"/>
                    <a:gd name="T14" fmla="*/ 0 60000 65536"/>
                    <a:gd name="T15" fmla="*/ 0 w 82"/>
                    <a:gd name="T16" fmla="*/ 0 h 181"/>
                    <a:gd name="T17" fmla="*/ 82 w 82"/>
                    <a:gd name="T18" fmla="*/ 181 h 181"/>
                  </a:gdLst>
                  <a:ahLst/>
                  <a:cxnLst>
                    <a:cxn ang="T10">
                      <a:pos x="T0" y="T1"/>
                    </a:cxn>
                    <a:cxn ang="T11">
                      <a:pos x="T2" y="T3"/>
                    </a:cxn>
                    <a:cxn ang="T12">
                      <a:pos x="T4" y="T5"/>
                    </a:cxn>
                    <a:cxn ang="T13">
                      <a:pos x="T6" y="T7"/>
                    </a:cxn>
                    <a:cxn ang="T14">
                      <a:pos x="T8" y="T9"/>
                    </a:cxn>
                  </a:cxnLst>
                  <a:rect l="T15" t="T16" r="T17" b="T18"/>
                  <a:pathLst>
                    <a:path w="82" h="181">
                      <a:moveTo>
                        <a:pt x="81" y="0"/>
                      </a:moveTo>
                      <a:lnTo>
                        <a:pt x="40" y="83"/>
                      </a:lnTo>
                      <a:lnTo>
                        <a:pt x="17" y="151"/>
                      </a:lnTo>
                      <a:lnTo>
                        <a:pt x="0" y="168"/>
                      </a:lnTo>
                      <a:lnTo>
                        <a:pt x="0" y="18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79" name="Freeform 175"/>
                <p:cNvSpPr>
                  <a:spLocks/>
                </p:cNvSpPr>
                <p:nvPr/>
              </p:nvSpPr>
              <p:spPr bwMode="auto">
                <a:xfrm>
                  <a:off x="4460" y="3150"/>
                  <a:ext cx="92" cy="128"/>
                </a:xfrm>
                <a:custGeom>
                  <a:avLst/>
                  <a:gdLst>
                    <a:gd name="T0" fmla="*/ 51 w 92"/>
                    <a:gd name="T1" fmla="*/ 0 h 128"/>
                    <a:gd name="T2" fmla="*/ 20 w 92"/>
                    <a:gd name="T3" fmla="*/ 52 h 128"/>
                    <a:gd name="T4" fmla="*/ 0 w 92"/>
                    <a:gd name="T5" fmla="*/ 113 h 128"/>
                    <a:gd name="T6" fmla="*/ 32 w 92"/>
                    <a:gd name="T7" fmla="*/ 127 h 128"/>
                    <a:gd name="T8" fmla="*/ 55 w 92"/>
                    <a:gd name="T9" fmla="*/ 110 h 128"/>
                    <a:gd name="T10" fmla="*/ 73 w 92"/>
                    <a:gd name="T11" fmla="*/ 86 h 128"/>
                    <a:gd name="T12" fmla="*/ 91 w 92"/>
                    <a:gd name="T13" fmla="*/ 35 h 128"/>
                    <a:gd name="T14" fmla="*/ 0 60000 65536"/>
                    <a:gd name="T15" fmla="*/ 0 60000 65536"/>
                    <a:gd name="T16" fmla="*/ 0 60000 65536"/>
                    <a:gd name="T17" fmla="*/ 0 60000 65536"/>
                    <a:gd name="T18" fmla="*/ 0 60000 65536"/>
                    <a:gd name="T19" fmla="*/ 0 60000 65536"/>
                    <a:gd name="T20" fmla="*/ 0 60000 65536"/>
                    <a:gd name="T21" fmla="*/ 0 w 92"/>
                    <a:gd name="T22" fmla="*/ 0 h 128"/>
                    <a:gd name="T23" fmla="*/ 92 w 92"/>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128">
                      <a:moveTo>
                        <a:pt x="51" y="0"/>
                      </a:moveTo>
                      <a:lnTo>
                        <a:pt x="20" y="52"/>
                      </a:lnTo>
                      <a:lnTo>
                        <a:pt x="0" y="113"/>
                      </a:lnTo>
                      <a:lnTo>
                        <a:pt x="32" y="127"/>
                      </a:lnTo>
                      <a:lnTo>
                        <a:pt x="55" y="110"/>
                      </a:lnTo>
                      <a:lnTo>
                        <a:pt x="73" y="86"/>
                      </a:lnTo>
                      <a:lnTo>
                        <a:pt x="91" y="35"/>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80" name="Freeform 176"/>
                <p:cNvSpPr>
                  <a:spLocks/>
                </p:cNvSpPr>
                <p:nvPr/>
              </p:nvSpPr>
              <p:spPr bwMode="auto">
                <a:xfrm>
                  <a:off x="4403" y="3263"/>
                  <a:ext cx="90" cy="59"/>
                </a:xfrm>
                <a:custGeom>
                  <a:avLst/>
                  <a:gdLst>
                    <a:gd name="T0" fmla="*/ 58 w 90"/>
                    <a:gd name="T1" fmla="*/ 0 h 59"/>
                    <a:gd name="T2" fmla="*/ 45 w 90"/>
                    <a:gd name="T3" fmla="*/ 19 h 59"/>
                    <a:gd name="T4" fmla="*/ 25 w 90"/>
                    <a:gd name="T5" fmla="*/ 26 h 59"/>
                    <a:gd name="T6" fmla="*/ 2 w 90"/>
                    <a:gd name="T7" fmla="*/ 41 h 59"/>
                    <a:gd name="T8" fmla="*/ 0 w 90"/>
                    <a:gd name="T9" fmla="*/ 46 h 59"/>
                    <a:gd name="T10" fmla="*/ 8 w 90"/>
                    <a:gd name="T11" fmla="*/ 58 h 59"/>
                    <a:gd name="T12" fmla="*/ 23 w 90"/>
                    <a:gd name="T13" fmla="*/ 58 h 59"/>
                    <a:gd name="T14" fmla="*/ 43 w 90"/>
                    <a:gd name="T15" fmla="*/ 58 h 59"/>
                    <a:gd name="T16" fmla="*/ 58 w 90"/>
                    <a:gd name="T17" fmla="*/ 51 h 59"/>
                    <a:gd name="T18" fmla="*/ 78 w 90"/>
                    <a:gd name="T19" fmla="*/ 38 h 59"/>
                    <a:gd name="T20" fmla="*/ 89 w 90"/>
                    <a:gd name="T21" fmla="*/ 26 h 59"/>
                    <a:gd name="T22" fmla="*/ 89 w 90"/>
                    <a:gd name="T23" fmla="*/ 12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
                    <a:gd name="T37" fmla="*/ 0 h 59"/>
                    <a:gd name="T38" fmla="*/ 90 w 90"/>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 h="59">
                      <a:moveTo>
                        <a:pt x="58" y="0"/>
                      </a:moveTo>
                      <a:lnTo>
                        <a:pt x="45" y="19"/>
                      </a:lnTo>
                      <a:lnTo>
                        <a:pt x="25" y="26"/>
                      </a:lnTo>
                      <a:lnTo>
                        <a:pt x="2" y="41"/>
                      </a:lnTo>
                      <a:lnTo>
                        <a:pt x="0" y="46"/>
                      </a:lnTo>
                      <a:lnTo>
                        <a:pt x="8" y="58"/>
                      </a:lnTo>
                      <a:lnTo>
                        <a:pt x="23" y="58"/>
                      </a:lnTo>
                      <a:lnTo>
                        <a:pt x="43" y="58"/>
                      </a:lnTo>
                      <a:lnTo>
                        <a:pt x="58" y="51"/>
                      </a:lnTo>
                      <a:lnTo>
                        <a:pt x="78" y="38"/>
                      </a:lnTo>
                      <a:lnTo>
                        <a:pt x="89" y="26"/>
                      </a:lnTo>
                      <a:lnTo>
                        <a:pt x="89" y="12"/>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81" name="Freeform 177"/>
                <p:cNvSpPr>
                  <a:spLocks/>
                </p:cNvSpPr>
                <p:nvPr/>
              </p:nvSpPr>
              <p:spPr bwMode="auto">
                <a:xfrm>
                  <a:off x="4937" y="3221"/>
                  <a:ext cx="95" cy="118"/>
                </a:xfrm>
                <a:custGeom>
                  <a:avLst/>
                  <a:gdLst>
                    <a:gd name="T0" fmla="*/ 0 w 95"/>
                    <a:gd name="T1" fmla="*/ 0 h 118"/>
                    <a:gd name="T2" fmla="*/ 6 w 95"/>
                    <a:gd name="T3" fmla="*/ 25 h 118"/>
                    <a:gd name="T4" fmla="*/ 23 w 95"/>
                    <a:gd name="T5" fmla="*/ 51 h 118"/>
                    <a:gd name="T6" fmla="*/ 33 w 95"/>
                    <a:gd name="T7" fmla="*/ 66 h 118"/>
                    <a:gd name="T8" fmla="*/ 51 w 95"/>
                    <a:gd name="T9" fmla="*/ 83 h 118"/>
                    <a:gd name="T10" fmla="*/ 58 w 95"/>
                    <a:gd name="T11" fmla="*/ 93 h 118"/>
                    <a:gd name="T12" fmla="*/ 70 w 95"/>
                    <a:gd name="T13" fmla="*/ 110 h 118"/>
                    <a:gd name="T14" fmla="*/ 82 w 95"/>
                    <a:gd name="T15" fmla="*/ 117 h 118"/>
                    <a:gd name="T16" fmla="*/ 94 w 95"/>
                    <a:gd name="T17" fmla="*/ 110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
                    <a:gd name="T28" fmla="*/ 0 h 118"/>
                    <a:gd name="T29" fmla="*/ 95 w 95"/>
                    <a:gd name="T30" fmla="*/ 118 h 1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 h="118">
                      <a:moveTo>
                        <a:pt x="0" y="0"/>
                      </a:moveTo>
                      <a:lnTo>
                        <a:pt x="6" y="25"/>
                      </a:lnTo>
                      <a:lnTo>
                        <a:pt x="23" y="51"/>
                      </a:lnTo>
                      <a:lnTo>
                        <a:pt x="33" y="66"/>
                      </a:lnTo>
                      <a:lnTo>
                        <a:pt x="51" y="83"/>
                      </a:lnTo>
                      <a:lnTo>
                        <a:pt x="58" y="93"/>
                      </a:lnTo>
                      <a:lnTo>
                        <a:pt x="70" y="110"/>
                      </a:lnTo>
                      <a:lnTo>
                        <a:pt x="82" y="117"/>
                      </a:lnTo>
                      <a:lnTo>
                        <a:pt x="94" y="11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82" name="Line 178"/>
                <p:cNvSpPr>
                  <a:spLocks noChangeShapeType="1"/>
                </p:cNvSpPr>
                <p:nvPr/>
              </p:nvSpPr>
              <p:spPr bwMode="auto">
                <a:xfrm flipH="1">
                  <a:off x="4993" y="3287"/>
                  <a:ext cx="42" cy="20"/>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483" name="Freeform 179"/>
                <p:cNvSpPr>
                  <a:spLocks/>
                </p:cNvSpPr>
                <p:nvPr/>
              </p:nvSpPr>
              <p:spPr bwMode="auto">
                <a:xfrm>
                  <a:off x="5017" y="3321"/>
                  <a:ext cx="68" cy="40"/>
                </a:xfrm>
                <a:custGeom>
                  <a:avLst/>
                  <a:gdLst>
                    <a:gd name="T0" fmla="*/ 32 w 68"/>
                    <a:gd name="T1" fmla="*/ 0 h 40"/>
                    <a:gd name="T2" fmla="*/ 65 w 68"/>
                    <a:gd name="T3" fmla="*/ 14 h 40"/>
                    <a:gd name="T4" fmla="*/ 67 w 68"/>
                    <a:gd name="T5" fmla="*/ 34 h 40"/>
                    <a:gd name="T6" fmla="*/ 34 w 68"/>
                    <a:gd name="T7" fmla="*/ 39 h 40"/>
                    <a:gd name="T8" fmla="*/ 13 w 68"/>
                    <a:gd name="T9" fmla="*/ 34 h 40"/>
                    <a:gd name="T10" fmla="*/ 0 w 68"/>
                    <a:gd name="T11" fmla="*/ 14 h 40"/>
                    <a:gd name="T12" fmla="*/ 0 60000 65536"/>
                    <a:gd name="T13" fmla="*/ 0 60000 65536"/>
                    <a:gd name="T14" fmla="*/ 0 60000 65536"/>
                    <a:gd name="T15" fmla="*/ 0 60000 65536"/>
                    <a:gd name="T16" fmla="*/ 0 60000 65536"/>
                    <a:gd name="T17" fmla="*/ 0 60000 65536"/>
                    <a:gd name="T18" fmla="*/ 0 w 68"/>
                    <a:gd name="T19" fmla="*/ 0 h 40"/>
                    <a:gd name="T20" fmla="*/ 68 w 68"/>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68" h="40">
                      <a:moveTo>
                        <a:pt x="32" y="0"/>
                      </a:moveTo>
                      <a:lnTo>
                        <a:pt x="65" y="14"/>
                      </a:lnTo>
                      <a:lnTo>
                        <a:pt x="67" y="34"/>
                      </a:lnTo>
                      <a:lnTo>
                        <a:pt x="34" y="39"/>
                      </a:lnTo>
                      <a:lnTo>
                        <a:pt x="13" y="34"/>
                      </a:lnTo>
                      <a:lnTo>
                        <a:pt x="0" y="14"/>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grpSp>
        </p:grpSp>
        <p:sp>
          <p:nvSpPr>
            <p:cNvPr id="26" name="Rectangle 180"/>
            <p:cNvSpPr>
              <a:spLocks noChangeArrowheads="1"/>
            </p:cNvSpPr>
            <p:nvPr/>
          </p:nvSpPr>
          <p:spPr bwMode="auto">
            <a:xfrm>
              <a:off x="633" y="1493"/>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27" name="Rectangle 181"/>
            <p:cNvSpPr>
              <a:spLocks noChangeArrowheads="1"/>
            </p:cNvSpPr>
            <p:nvPr/>
          </p:nvSpPr>
          <p:spPr bwMode="auto">
            <a:xfrm>
              <a:off x="726" y="1538"/>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28" name="Rectangle 182"/>
            <p:cNvSpPr>
              <a:spLocks noChangeArrowheads="1"/>
            </p:cNvSpPr>
            <p:nvPr/>
          </p:nvSpPr>
          <p:spPr bwMode="auto">
            <a:xfrm>
              <a:off x="826" y="1947"/>
              <a:ext cx="17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29" name="Rectangle 183"/>
            <p:cNvSpPr>
              <a:spLocks noChangeArrowheads="1"/>
            </p:cNvSpPr>
            <p:nvPr/>
          </p:nvSpPr>
          <p:spPr bwMode="auto">
            <a:xfrm>
              <a:off x="835" y="1772"/>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30" name="Rectangle 184"/>
            <p:cNvSpPr>
              <a:spLocks noChangeArrowheads="1"/>
            </p:cNvSpPr>
            <p:nvPr/>
          </p:nvSpPr>
          <p:spPr bwMode="auto">
            <a:xfrm>
              <a:off x="1291" y="1700"/>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31" name="Rectangle 185"/>
            <p:cNvSpPr>
              <a:spLocks noChangeArrowheads="1"/>
            </p:cNvSpPr>
            <p:nvPr/>
          </p:nvSpPr>
          <p:spPr bwMode="auto">
            <a:xfrm>
              <a:off x="1153" y="1549"/>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32" name="Rectangle 186"/>
            <p:cNvSpPr>
              <a:spLocks noChangeArrowheads="1"/>
            </p:cNvSpPr>
            <p:nvPr/>
          </p:nvSpPr>
          <p:spPr bwMode="auto">
            <a:xfrm>
              <a:off x="953" y="1490"/>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33" name="Rectangle 187"/>
            <p:cNvSpPr>
              <a:spLocks noChangeArrowheads="1"/>
            </p:cNvSpPr>
            <p:nvPr/>
          </p:nvSpPr>
          <p:spPr bwMode="auto">
            <a:xfrm>
              <a:off x="726" y="1836"/>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34" name="Rectangle 188"/>
            <p:cNvSpPr>
              <a:spLocks noChangeArrowheads="1"/>
            </p:cNvSpPr>
            <p:nvPr/>
          </p:nvSpPr>
          <p:spPr bwMode="auto">
            <a:xfrm>
              <a:off x="1326" y="1883"/>
              <a:ext cx="17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35" name="Rectangle 189"/>
            <p:cNvSpPr>
              <a:spLocks noChangeArrowheads="1"/>
            </p:cNvSpPr>
            <p:nvPr/>
          </p:nvSpPr>
          <p:spPr bwMode="auto">
            <a:xfrm>
              <a:off x="781" y="1713"/>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36" name="Rectangle 190"/>
            <p:cNvSpPr>
              <a:spLocks noChangeArrowheads="1"/>
            </p:cNvSpPr>
            <p:nvPr/>
          </p:nvSpPr>
          <p:spPr bwMode="auto">
            <a:xfrm>
              <a:off x="742" y="2045"/>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37" name="Rectangle 191"/>
            <p:cNvSpPr>
              <a:spLocks noChangeArrowheads="1"/>
            </p:cNvSpPr>
            <p:nvPr/>
          </p:nvSpPr>
          <p:spPr bwMode="auto">
            <a:xfrm>
              <a:off x="1264" y="1997"/>
              <a:ext cx="17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38" name="Rectangle 192"/>
            <p:cNvSpPr>
              <a:spLocks noChangeArrowheads="1"/>
            </p:cNvSpPr>
            <p:nvPr/>
          </p:nvSpPr>
          <p:spPr bwMode="auto">
            <a:xfrm>
              <a:off x="1172" y="1672"/>
              <a:ext cx="17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39" name="Rectangle 193"/>
            <p:cNvSpPr>
              <a:spLocks noChangeArrowheads="1"/>
            </p:cNvSpPr>
            <p:nvPr/>
          </p:nvSpPr>
          <p:spPr bwMode="auto">
            <a:xfrm>
              <a:off x="1631" y="1536"/>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40" name="Rectangle 194"/>
            <p:cNvSpPr>
              <a:spLocks noChangeArrowheads="1"/>
            </p:cNvSpPr>
            <p:nvPr/>
          </p:nvSpPr>
          <p:spPr bwMode="auto">
            <a:xfrm>
              <a:off x="1721" y="1578"/>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41" name="Rectangle 195"/>
            <p:cNvSpPr>
              <a:spLocks noChangeArrowheads="1"/>
            </p:cNvSpPr>
            <p:nvPr/>
          </p:nvSpPr>
          <p:spPr bwMode="auto">
            <a:xfrm>
              <a:off x="1822" y="1987"/>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42" name="Rectangle 196"/>
            <p:cNvSpPr>
              <a:spLocks noChangeArrowheads="1"/>
            </p:cNvSpPr>
            <p:nvPr/>
          </p:nvSpPr>
          <p:spPr bwMode="auto">
            <a:xfrm>
              <a:off x="1829" y="1814"/>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43" name="Rectangle 197"/>
            <p:cNvSpPr>
              <a:spLocks noChangeArrowheads="1"/>
            </p:cNvSpPr>
            <p:nvPr/>
          </p:nvSpPr>
          <p:spPr bwMode="auto">
            <a:xfrm>
              <a:off x="1721" y="1876"/>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44" name="Rectangle 198"/>
            <p:cNvSpPr>
              <a:spLocks noChangeArrowheads="1"/>
            </p:cNvSpPr>
            <p:nvPr/>
          </p:nvSpPr>
          <p:spPr bwMode="auto">
            <a:xfrm>
              <a:off x="1777" y="1748"/>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45" name="Rectangle 199"/>
            <p:cNvSpPr>
              <a:spLocks noChangeArrowheads="1"/>
            </p:cNvSpPr>
            <p:nvPr/>
          </p:nvSpPr>
          <p:spPr bwMode="auto">
            <a:xfrm>
              <a:off x="1735" y="2086"/>
              <a:ext cx="17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46" name="Rectangle 200"/>
            <p:cNvSpPr>
              <a:spLocks noChangeArrowheads="1"/>
            </p:cNvSpPr>
            <p:nvPr/>
          </p:nvSpPr>
          <p:spPr bwMode="auto">
            <a:xfrm>
              <a:off x="2176" y="1560"/>
              <a:ext cx="17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47" name="Rectangle 201"/>
            <p:cNvSpPr>
              <a:spLocks noChangeArrowheads="1"/>
            </p:cNvSpPr>
            <p:nvPr/>
          </p:nvSpPr>
          <p:spPr bwMode="auto">
            <a:xfrm>
              <a:off x="2268" y="1605"/>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48" name="Rectangle 202"/>
            <p:cNvSpPr>
              <a:spLocks noChangeArrowheads="1"/>
            </p:cNvSpPr>
            <p:nvPr/>
          </p:nvSpPr>
          <p:spPr bwMode="auto">
            <a:xfrm>
              <a:off x="2370" y="2008"/>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49" name="Rectangle 203"/>
            <p:cNvSpPr>
              <a:spLocks noChangeArrowheads="1"/>
            </p:cNvSpPr>
            <p:nvPr/>
          </p:nvSpPr>
          <p:spPr bwMode="auto">
            <a:xfrm>
              <a:off x="2377" y="1836"/>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50" name="Rectangle 204"/>
            <p:cNvSpPr>
              <a:spLocks noChangeArrowheads="1"/>
            </p:cNvSpPr>
            <p:nvPr/>
          </p:nvSpPr>
          <p:spPr bwMode="auto">
            <a:xfrm>
              <a:off x="2268" y="1899"/>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51" name="Rectangle 205"/>
            <p:cNvSpPr>
              <a:spLocks noChangeArrowheads="1"/>
            </p:cNvSpPr>
            <p:nvPr/>
          </p:nvSpPr>
          <p:spPr bwMode="auto">
            <a:xfrm>
              <a:off x="2322" y="1778"/>
              <a:ext cx="17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52" name="Rectangle 206"/>
            <p:cNvSpPr>
              <a:spLocks noChangeArrowheads="1"/>
            </p:cNvSpPr>
            <p:nvPr/>
          </p:nvSpPr>
          <p:spPr bwMode="auto">
            <a:xfrm>
              <a:off x="2285" y="2109"/>
              <a:ext cx="17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53" name="Rectangle 207"/>
            <p:cNvSpPr>
              <a:spLocks noChangeArrowheads="1"/>
            </p:cNvSpPr>
            <p:nvPr/>
          </p:nvSpPr>
          <p:spPr bwMode="auto">
            <a:xfrm>
              <a:off x="2114" y="1493"/>
              <a:ext cx="17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54" name="Rectangle 208"/>
            <p:cNvSpPr>
              <a:spLocks noChangeArrowheads="1"/>
            </p:cNvSpPr>
            <p:nvPr/>
          </p:nvSpPr>
          <p:spPr bwMode="auto">
            <a:xfrm>
              <a:off x="2213" y="1900"/>
              <a:ext cx="17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55" name="Rectangle 209"/>
            <p:cNvSpPr>
              <a:spLocks noChangeArrowheads="1"/>
            </p:cNvSpPr>
            <p:nvPr/>
          </p:nvSpPr>
          <p:spPr bwMode="auto">
            <a:xfrm>
              <a:off x="2222" y="1729"/>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56" name="Rectangle 210"/>
            <p:cNvSpPr>
              <a:spLocks noChangeArrowheads="1"/>
            </p:cNvSpPr>
            <p:nvPr/>
          </p:nvSpPr>
          <p:spPr bwMode="auto">
            <a:xfrm>
              <a:off x="2114" y="1790"/>
              <a:ext cx="17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57" name="Rectangle 211"/>
            <p:cNvSpPr>
              <a:spLocks noChangeArrowheads="1"/>
            </p:cNvSpPr>
            <p:nvPr/>
          </p:nvSpPr>
          <p:spPr bwMode="auto">
            <a:xfrm>
              <a:off x="2169" y="1669"/>
              <a:ext cx="17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58" name="Rectangle 212"/>
            <p:cNvSpPr>
              <a:spLocks noChangeArrowheads="1"/>
            </p:cNvSpPr>
            <p:nvPr/>
          </p:nvSpPr>
          <p:spPr bwMode="auto">
            <a:xfrm>
              <a:off x="2131" y="2005"/>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59" name="Rectangle 213"/>
            <p:cNvSpPr>
              <a:spLocks noChangeArrowheads="1"/>
            </p:cNvSpPr>
            <p:nvPr/>
          </p:nvSpPr>
          <p:spPr bwMode="auto">
            <a:xfrm>
              <a:off x="2717" y="1542"/>
              <a:ext cx="17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60" name="Rectangle 214"/>
            <p:cNvSpPr>
              <a:spLocks noChangeArrowheads="1"/>
            </p:cNvSpPr>
            <p:nvPr/>
          </p:nvSpPr>
          <p:spPr bwMode="auto">
            <a:xfrm>
              <a:off x="2816" y="1952"/>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61" name="Rectangle 215"/>
            <p:cNvSpPr>
              <a:spLocks noChangeArrowheads="1"/>
            </p:cNvSpPr>
            <p:nvPr/>
          </p:nvSpPr>
          <p:spPr bwMode="auto">
            <a:xfrm>
              <a:off x="2824" y="1782"/>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62" name="Rectangle 216"/>
            <p:cNvSpPr>
              <a:spLocks noChangeArrowheads="1"/>
            </p:cNvSpPr>
            <p:nvPr/>
          </p:nvSpPr>
          <p:spPr bwMode="auto">
            <a:xfrm>
              <a:off x="2717" y="1843"/>
              <a:ext cx="17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63" name="Rectangle 217"/>
            <p:cNvSpPr>
              <a:spLocks noChangeArrowheads="1"/>
            </p:cNvSpPr>
            <p:nvPr/>
          </p:nvSpPr>
          <p:spPr bwMode="auto">
            <a:xfrm>
              <a:off x="2771" y="1717"/>
              <a:ext cx="17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64" name="Rectangle 218"/>
            <p:cNvSpPr>
              <a:spLocks noChangeArrowheads="1"/>
            </p:cNvSpPr>
            <p:nvPr/>
          </p:nvSpPr>
          <p:spPr bwMode="auto">
            <a:xfrm>
              <a:off x="2734" y="2050"/>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65" name="Rectangle 219"/>
            <p:cNvSpPr>
              <a:spLocks noChangeArrowheads="1"/>
            </p:cNvSpPr>
            <p:nvPr/>
          </p:nvSpPr>
          <p:spPr bwMode="auto">
            <a:xfrm>
              <a:off x="3318" y="1669"/>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66" name="Rectangle 220"/>
            <p:cNvSpPr>
              <a:spLocks noChangeArrowheads="1"/>
            </p:cNvSpPr>
            <p:nvPr/>
          </p:nvSpPr>
          <p:spPr bwMode="auto">
            <a:xfrm>
              <a:off x="3419" y="2078"/>
              <a:ext cx="17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67" name="Rectangle 221"/>
            <p:cNvSpPr>
              <a:spLocks noChangeArrowheads="1"/>
            </p:cNvSpPr>
            <p:nvPr/>
          </p:nvSpPr>
          <p:spPr bwMode="auto">
            <a:xfrm>
              <a:off x="3428" y="1900"/>
              <a:ext cx="17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68" name="Rectangle 222"/>
            <p:cNvSpPr>
              <a:spLocks noChangeArrowheads="1"/>
            </p:cNvSpPr>
            <p:nvPr/>
          </p:nvSpPr>
          <p:spPr bwMode="auto">
            <a:xfrm>
              <a:off x="3318" y="1965"/>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69" name="Rectangle 223"/>
            <p:cNvSpPr>
              <a:spLocks noChangeArrowheads="1"/>
            </p:cNvSpPr>
            <p:nvPr/>
          </p:nvSpPr>
          <p:spPr bwMode="auto">
            <a:xfrm>
              <a:off x="3374" y="1843"/>
              <a:ext cx="17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70" name="Rectangle 224"/>
            <p:cNvSpPr>
              <a:spLocks noChangeArrowheads="1"/>
            </p:cNvSpPr>
            <p:nvPr/>
          </p:nvSpPr>
          <p:spPr bwMode="auto">
            <a:xfrm>
              <a:off x="3336" y="2172"/>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71" name="Rectangle 225"/>
            <p:cNvSpPr>
              <a:spLocks noChangeArrowheads="1"/>
            </p:cNvSpPr>
            <p:nvPr/>
          </p:nvSpPr>
          <p:spPr bwMode="auto">
            <a:xfrm>
              <a:off x="2789" y="1432"/>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72" name="Rectangle 226"/>
            <p:cNvSpPr>
              <a:spLocks noChangeArrowheads="1"/>
            </p:cNvSpPr>
            <p:nvPr/>
          </p:nvSpPr>
          <p:spPr bwMode="auto">
            <a:xfrm>
              <a:off x="2789" y="1729"/>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73" name="Rectangle 227"/>
            <p:cNvSpPr>
              <a:spLocks noChangeArrowheads="1"/>
            </p:cNvSpPr>
            <p:nvPr/>
          </p:nvSpPr>
          <p:spPr bwMode="auto">
            <a:xfrm>
              <a:off x="2844" y="1605"/>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74" name="Rectangle 228"/>
            <p:cNvSpPr>
              <a:spLocks noChangeArrowheads="1"/>
            </p:cNvSpPr>
            <p:nvPr/>
          </p:nvSpPr>
          <p:spPr bwMode="auto">
            <a:xfrm>
              <a:off x="2806" y="1937"/>
              <a:ext cx="17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75" name="Rectangle 229"/>
            <p:cNvSpPr>
              <a:spLocks noChangeArrowheads="1"/>
            </p:cNvSpPr>
            <p:nvPr/>
          </p:nvSpPr>
          <p:spPr bwMode="auto">
            <a:xfrm>
              <a:off x="3310" y="1380"/>
              <a:ext cx="17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76" name="Rectangle 230"/>
            <p:cNvSpPr>
              <a:spLocks noChangeArrowheads="1"/>
            </p:cNvSpPr>
            <p:nvPr/>
          </p:nvSpPr>
          <p:spPr bwMode="auto">
            <a:xfrm>
              <a:off x="3411" y="1798"/>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77" name="Rectangle 231"/>
            <p:cNvSpPr>
              <a:spLocks noChangeArrowheads="1"/>
            </p:cNvSpPr>
            <p:nvPr/>
          </p:nvSpPr>
          <p:spPr bwMode="auto">
            <a:xfrm>
              <a:off x="3419" y="1621"/>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78" name="Rectangle 232"/>
            <p:cNvSpPr>
              <a:spLocks noChangeArrowheads="1"/>
            </p:cNvSpPr>
            <p:nvPr/>
          </p:nvSpPr>
          <p:spPr bwMode="auto">
            <a:xfrm>
              <a:off x="3310" y="1682"/>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79" name="Rectangle 233"/>
            <p:cNvSpPr>
              <a:spLocks noChangeArrowheads="1"/>
            </p:cNvSpPr>
            <p:nvPr/>
          </p:nvSpPr>
          <p:spPr bwMode="auto">
            <a:xfrm>
              <a:off x="3367" y="1555"/>
              <a:ext cx="17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80" name="Rectangle 234"/>
            <p:cNvSpPr>
              <a:spLocks noChangeArrowheads="1"/>
            </p:cNvSpPr>
            <p:nvPr/>
          </p:nvSpPr>
          <p:spPr bwMode="auto">
            <a:xfrm>
              <a:off x="3330" y="1887"/>
              <a:ext cx="17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81" name="Rectangle 235"/>
            <p:cNvSpPr>
              <a:spLocks noChangeArrowheads="1"/>
            </p:cNvSpPr>
            <p:nvPr/>
          </p:nvSpPr>
          <p:spPr bwMode="auto">
            <a:xfrm>
              <a:off x="3895" y="1506"/>
              <a:ext cx="17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82" name="Rectangle 236"/>
            <p:cNvSpPr>
              <a:spLocks noChangeArrowheads="1"/>
            </p:cNvSpPr>
            <p:nvPr/>
          </p:nvSpPr>
          <p:spPr bwMode="auto">
            <a:xfrm>
              <a:off x="3995" y="1913"/>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83" name="Rectangle 237"/>
            <p:cNvSpPr>
              <a:spLocks noChangeArrowheads="1"/>
            </p:cNvSpPr>
            <p:nvPr/>
          </p:nvSpPr>
          <p:spPr bwMode="auto">
            <a:xfrm>
              <a:off x="4001" y="1738"/>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84" name="Rectangle 238"/>
            <p:cNvSpPr>
              <a:spLocks noChangeArrowheads="1"/>
            </p:cNvSpPr>
            <p:nvPr/>
          </p:nvSpPr>
          <p:spPr bwMode="auto">
            <a:xfrm>
              <a:off x="3895" y="1804"/>
              <a:ext cx="17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85" name="Rectangle 239"/>
            <p:cNvSpPr>
              <a:spLocks noChangeArrowheads="1"/>
            </p:cNvSpPr>
            <p:nvPr/>
          </p:nvSpPr>
          <p:spPr bwMode="auto">
            <a:xfrm>
              <a:off x="3949" y="1682"/>
              <a:ext cx="17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86" name="Rectangle 240"/>
            <p:cNvSpPr>
              <a:spLocks noChangeArrowheads="1"/>
            </p:cNvSpPr>
            <p:nvPr/>
          </p:nvSpPr>
          <p:spPr bwMode="auto">
            <a:xfrm>
              <a:off x="3913" y="2014"/>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87" name="Rectangle 241"/>
            <p:cNvSpPr>
              <a:spLocks noChangeArrowheads="1"/>
            </p:cNvSpPr>
            <p:nvPr/>
          </p:nvSpPr>
          <p:spPr bwMode="auto">
            <a:xfrm>
              <a:off x="4405" y="1729"/>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88" name="Rectangle 242"/>
            <p:cNvSpPr>
              <a:spLocks noChangeArrowheads="1"/>
            </p:cNvSpPr>
            <p:nvPr/>
          </p:nvSpPr>
          <p:spPr bwMode="auto">
            <a:xfrm>
              <a:off x="4414" y="1555"/>
              <a:ext cx="17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89" name="Rectangle 243"/>
            <p:cNvSpPr>
              <a:spLocks noChangeArrowheads="1"/>
            </p:cNvSpPr>
            <p:nvPr/>
          </p:nvSpPr>
          <p:spPr bwMode="auto">
            <a:xfrm>
              <a:off x="4305" y="1621"/>
              <a:ext cx="17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90" name="Rectangle 244"/>
            <p:cNvSpPr>
              <a:spLocks noChangeArrowheads="1"/>
            </p:cNvSpPr>
            <p:nvPr/>
          </p:nvSpPr>
          <p:spPr bwMode="auto">
            <a:xfrm>
              <a:off x="4361" y="1493"/>
              <a:ext cx="17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91" name="Rectangle 245"/>
            <p:cNvSpPr>
              <a:spLocks noChangeArrowheads="1"/>
            </p:cNvSpPr>
            <p:nvPr/>
          </p:nvSpPr>
          <p:spPr bwMode="auto">
            <a:xfrm>
              <a:off x="4323" y="1831"/>
              <a:ext cx="17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92" name="Rectangle 246"/>
            <p:cNvSpPr>
              <a:spLocks noChangeArrowheads="1"/>
            </p:cNvSpPr>
            <p:nvPr/>
          </p:nvSpPr>
          <p:spPr bwMode="auto">
            <a:xfrm>
              <a:off x="4707" y="1605"/>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93" name="Rectangle 247"/>
            <p:cNvSpPr>
              <a:spLocks noChangeArrowheads="1"/>
            </p:cNvSpPr>
            <p:nvPr/>
          </p:nvSpPr>
          <p:spPr bwMode="auto">
            <a:xfrm>
              <a:off x="4716" y="1432"/>
              <a:ext cx="17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94" name="Rectangle 248"/>
            <p:cNvSpPr>
              <a:spLocks noChangeArrowheads="1"/>
            </p:cNvSpPr>
            <p:nvPr/>
          </p:nvSpPr>
          <p:spPr bwMode="auto">
            <a:xfrm>
              <a:off x="4605" y="1493"/>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95" name="Rectangle 249"/>
            <p:cNvSpPr>
              <a:spLocks noChangeArrowheads="1"/>
            </p:cNvSpPr>
            <p:nvPr/>
          </p:nvSpPr>
          <p:spPr bwMode="auto">
            <a:xfrm>
              <a:off x="4661" y="1372"/>
              <a:ext cx="17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96" name="Rectangle 250"/>
            <p:cNvSpPr>
              <a:spLocks noChangeArrowheads="1"/>
            </p:cNvSpPr>
            <p:nvPr/>
          </p:nvSpPr>
          <p:spPr bwMode="auto">
            <a:xfrm>
              <a:off x="4625" y="1705"/>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97" name="Rectangle 251"/>
            <p:cNvSpPr>
              <a:spLocks noChangeArrowheads="1"/>
            </p:cNvSpPr>
            <p:nvPr/>
          </p:nvSpPr>
          <p:spPr bwMode="auto">
            <a:xfrm>
              <a:off x="4672" y="1754"/>
              <a:ext cx="17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98" name="Rectangle 252"/>
            <p:cNvSpPr>
              <a:spLocks noChangeArrowheads="1"/>
            </p:cNvSpPr>
            <p:nvPr/>
          </p:nvSpPr>
          <p:spPr bwMode="auto">
            <a:xfrm>
              <a:off x="4770" y="2164"/>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99" name="Rectangle 253"/>
            <p:cNvSpPr>
              <a:spLocks noChangeArrowheads="1"/>
            </p:cNvSpPr>
            <p:nvPr/>
          </p:nvSpPr>
          <p:spPr bwMode="auto">
            <a:xfrm>
              <a:off x="4781" y="1989"/>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00" name="Rectangle 254"/>
            <p:cNvSpPr>
              <a:spLocks noChangeArrowheads="1"/>
            </p:cNvSpPr>
            <p:nvPr/>
          </p:nvSpPr>
          <p:spPr bwMode="auto">
            <a:xfrm>
              <a:off x="4670" y="2050"/>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01" name="Rectangle 255"/>
            <p:cNvSpPr>
              <a:spLocks noChangeArrowheads="1"/>
            </p:cNvSpPr>
            <p:nvPr/>
          </p:nvSpPr>
          <p:spPr bwMode="auto">
            <a:xfrm>
              <a:off x="4726" y="1929"/>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02" name="Rectangle 256"/>
            <p:cNvSpPr>
              <a:spLocks noChangeArrowheads="1"/>
            </p:cNvSpPr>
            <p:nvPr/>
          </p:nvSpPr>
          <p:spPr bwMode="auto">
            <a:xfrm>
              <a:off x="4689" y="2261"/>
              <a:ext cx="17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03" name="Rectangle 257"/>
            <p:cNvSpPr>
              <a:spLocks noChangeArrowheads="1"/>
            </p:cNvSpPr>
            <p:nvPr/>
          </p:nvSpPr>
          <p:spPr bwMode="auto">
            <a:xfrm>
              <a:off x="1017" y="2497"/>
              <a:ext cx="17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04" name="Rectangle 258"/>
            <p:cNvSpPr>
              <a:spLocks noChangeArrowheads="1"/>
            </p:cNvSpPr>
            <p:nvPr/>
          </p:nvSpPr>
          <p:spPr bwMode="auto">
            <a:xfrm>
              <a:off x="617" y="2481"/>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05" name="Freeform 259"/>
            <p:cNvSpPr>
              <a:spLocks/>
            </p:cNvSpPr>
            <p:nvPr/>
          </p:nvSpPr>
          <p:spPr bwMode="auto">
            <a:xfrm>
              <a:off x="954" y="3077"/>
              <a:ext cx="22" cy="17"/>
            </a:xfrm>
            <a:custGeom>
              <a:avLst/>
              <a:gdLst>
                <a:gd name="T0" fmla="*/ 0 w 24"/>
                <a:gd name="T1" fmla="*/ 16 h 17"/>
                <a:gd name="T2" fmla="*/ 6 w 24"/>
                <a:gd name="T3" fmla="*/ 8 h 17"/>
                <a:gd name="T4" fmla="*/ 16 w 24"/>
                <a:gd name="T5" fmla="*/ 0 h 17"/>
                <a:gd name="T6" fmla="*/ 0 60000 65536"/>
                <a:gd name="T7" fmla="*/ 0 60000 65536"/>
                <a:gd name="T8" fmla="*/ 0 60000 65536"/>
                <a:gd name="T9" fmla="*/ 0 w 24"/>
                <a:gd name="T10" fmla="*/ 0 h 17"/>
                <a:gd name="T11" fmla="*/ 24 w 24"/>
                <a:gd name="T12" fmla="*/ 17 h 17"/>
              </a:gdLst>
              <a:ahLst/>
              <a:cxnLst>
                <a:cxn ang="T6">
                  <a:pos x="T0" y="T1"/>
                </a:cxn>
                <a:cxn ang="T7">
                  <a:pos x="T2" y="T3"/>
                </a:cxn>
                <a:cxn ang="T8">
                  <a:pos x="T4" y="T5"/>
                </a:cxn>
              </a:cxnLst>
              <a:rect l="T9" t="T10" r="T11" b="T12"/>
              <a:pathLst>
                <a:path w="24" h="17">
                  <a:moveTo>
                    <a:pt x="0" y="16"/>
                  </a:moveTo>
                  <a:lnTo>
                    <a:pt x="10" y="8"/>
                  </a:lnTo>
                  <a:lnTo>
                    <a:pt x="23" y="0"/>
                  </a:lnTo>
                </a:path>
              </a:pathLst>
            </a:custGeom>
            <a:noFill/>
            <a:ln w="12700" cap="rnd">
              <a:solidFill>
                <a:srgbClr val="0000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106" name="Freeform 260"/>
            <p:cNvSpPr>
              <a:spLocks/>
            </p:cNvSpPr>
            <p:nvPr/>
          </p:nvSpPr>
          <p:spPr bwMode="auto">
            <a:xfrm>
              <a:off x="848" y="2911"/>
              <a:ext cx="38" cy="37"/>
            </a:xfrm>
            <a:custGeom>
              <a:avLst/>
              <a:gdLst>
                <a:gd name="T0" fmla="*/ 0 w 41"/>
                <a:gd name="T1" fmla="*/ 0 h 37"/>
                <a:gd name="T2" fmla="*/ 12 w 41"/>
                <a:gd name="T3" fmla="*/ 7 h 37"/>
                <a:gd name="T4" fmla="*/ 24 w 41"/>
                <a:gd name="T5" fmla="*/ 30 h 37"/>
                <a:gd name="T6" fmla="*/ 30 w 41"/>
                <a:gd name="T7" fmla="*/ 36 h 37"/>
                <a:gd name="T8" fmla="*/ 0 60000 65536"/>
                <a:gd name="T9" fmla="*/ 0 60000 65536"/>
                <a:gd name="T10" fmla="*/ 0 60000 65536"/>
                <a:gd name="T11" fmla="*/ 0 60000 65536"/>
                <a:gd name="T12" fmla="*/ 0 w 41"/>
                <a:gd name="T13" fmla="*/ 0 h 37"/>
                <a:gd name="T14" fmla="*/ 41 w 41"/>
                <a:gd name="T15" fmla="*/ 37 h 37"/>
              </a:gdLst>
              <a:ahLst/>
              <a:cxnLst>
                <a:cxn ang="T8">
                  <a:pos x="T0" y="T1"/>
                </a:cxn>
                <a:cxn ang="T9">
                  <a:pos x="T2" y="T3"/>
                </a:cxn>
                <a:cxn ang="T10">
                  <a:pos x="T4" y="T5"/>
                </a:cxn>
                <a:cxn ang="T11">
                  <a:pos x="T6" y="T7"/>
                </a:cxn>
              </a:cxnLst>
              <a:rect l="T12" t="T13" r="T14" b="T15"/>
              <a:pathLst>
                <a:path w="41" h="37">
                  <a:moveTo>
                    <a:pt x="0" y="0"/>
                  </a:moveTo>
                  <a:lnTo>
                    <a:pt x="16" y="7"/>
                  </a:lnTo>
                  <a:lnTo>
                    <a:pt x="32" y="30"/>
                  </a:lnTo>
                  <a:lnTo>
                    <a:pt x="40" y="36"/>
                  </a:lnTo>
                </a:path>
              </a:pathLst>
            </a:custGeom>
            <a:noFill/>
            <a:ln w="12700" cap="rnd">
              <a:solidFill>
                <a:srgbClr val="0000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107" name="Rectangle 261"/>
            <p:cNvSpPr>
              <a:spLocks noChangeArrowheads="1"/>
            </p:cNvSpPr>
            <p:nvPr/>
          </p:nvSpPr>
          <p:spPr bwMode="auto">
            <a:xfrm>
              <a:off x="1199" y="2667"/>
              <a:ext cx="17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08" name="Rectangle 262"/>
            <p:cNvSpPr>
              <a:spLocks noChangeArrowheads="1"/>
            </p:cNvSpPr>
            <p:nvPr/>
          </p:nvSpPr>
          <p:spPr bwMode="auto">
            <a:xfrm>
              <a:off x="1302" y="3077"/>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09" name="Rectangle 263"/>
            <p:cNvSpPr>
              <a:spLocks noChangeArrowheads="1"/>
            </p:cNvSpPr>
            <p:nvPr/>
          </p:nvSpPr>
          <p:spPr bwMode="auto">
            <a:xfrm>
              <a:off x="1309" y="2903"/>
              <a:ext cx="17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10" name="Rectangle 264"/>
            <p:cNvSpPr>
              <a:spLocks noChangeArrowheads="1"/>
            </p:cNvSpPr>
            <p:nvPr/>
          </p:nvSpPr>
          <p:spPr bwMode="auto">
            <a:xfrm>
              <a:off x="1199" y="2969"/>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11" name="Rectangle 265"/>
            <p:cNvSpPr>
              <a:spLocks noChangeArrowheads="1"/>
            </p:cNvSpPr>
            <p:nvPr/>
          </p:nvSpPr>
          <p:spPr bwMode="auto">
            <a:xfrm>
              <a:off x="1254" y="2846"/>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12" name="Rectangle 266"/>
            <p:cNvSpPr>
              <a:spLocks noChangeArrowheads="1"/>
            </p:cNvSpPr>
            <p:nvPr/>
          </p:nvSpPr>
          <p:spPr bwMode="auto">
            <a:xfrm>
              <a:off x="1220" y="3178"/>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13" name="Rectangle 267"/>
            <p:cNvSpPr>
              <a:spLocks noChangeArrowheads="1"/>
            </p:cNvSpPr>
            <p:nvPr/>
          </p:nvSpPr>
          <p:spPr bwMode="auto">
            <a:xfrm>
              <a:off x="1118" y="2903"/>
              <a:ext cx="17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14" name="Rectangle 268"/>
            <p:cNvSpPr>
              <a:spLocks noChangeArrowheads="1"/>
            </p:cNvSpPr>
            <p:nvPr/>
          </p:nvSpPr>
          <p:spPr bwMode="auto">
            <a:xfrm>
              <a:off x="1126" y="2733"/>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15" name="Freeform 269"/>
            <p:cNvSpPr>
              <a:spLocks/>
            </p:cNvSpPr>
            <p:nvPr/>
          </p:nvSpPr>
          <p:spPr bwMode="auto">
            <a:xfrm>
              <a:off x="887" y="2862"/>
              <a:ext cx="119" cy="85"/>
            </a:xfrm>
            <a:custGeom>
              <a:avLst/>
              <a:gdLst>
                <a:gd name="T0" fmla="*/ 93 w 129"/>
                <a:gd name="T1" fmla="*/ 44 h 85"/>
                <a:gd name="T2" fmla="*/ 90 w 129"/>
                <a:gd name="T3" fmla="*/ 24 h 85"/>
                <a:gd name="T4" fmla="*/ 86 w 129"/>
                <a:gd name="T5" fmla="*/ 10 h 85"/>
                <a:gd name="T6" fmla="*/ 82 w 129"/>
                <a:gd name="T7" fmla="*/ 2 h 85"/>
                <a:gd name="T8" fmla="*/ 76 w 129"/>
                <a:gd name="T9" fmla="*/ 0 h 85"/>
                <a:gd name="T10" fmla="*/ 67 w 129"/>
                <a:gd name="T11" fmla="*/ 2 h 85"/>
                <a:gd name="T12" fmla="*/ 59 w 129"/>
                <a:gd name="T13" fmla="*/ 13 h 85"/>
                <a:gd name="T14" fmla="*/ 52 w 129"/>
                <a:gd name="T15" fmla="*/ 24 h 85"/>
                <a:gd name="T16" fmla="*/ 43 w 129"/>
                <a:gd name="T17" fmla="*/ 36 h 85"/>
                <a:gd name="T18" fmla="*/ 33 w 129"/>
                <a:gd name="T19" fmla="*/ 46 h 85"/>
                <a:gd name="T20" fmla="*/ 24 w 129"/>
                <a:gd name="T21" fmla="*/ 62 h 85"/>
                <a:gd name="T22" fmla="*/ 17 w 129"/>
                <a:gd name="T23" fmla="*/ 69 h 85"/>
                <a:gd name="T24" fmla="*/ 7 w 129"/>
                <a:gd name="T25" fmla="*/ 77 h 85"/>
                <a:gd name="T26" fmla="*/ 0 w 129"/>
                <a:gd name="T27" fmla="*/ 84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
                <a:gd name="T43" fmla="*/ 0 h 85"/>
                <a:gd name="T44" fmla="*/ 129 w 129"/>
                <a:gd name="T45" fmla="*/ 85 h 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 h="85">
                  <a:moveTo>
                    <a:pt x="128" y="44"/>
                  </a:moveTo>
                  <a:lnTo>
                    <a:pt x="125" y="24"/>
                  </a:lnTo>
                  <a:lnTo>
                    <a:pt x="119" y="10"/>
                  </a:lnTo>
                  <a:lnTo>
                    <a:pt x="113" y="2"/>
                  </a:lnTo>
                  <a:lnTo>
                    <a:pt x="104" y="0"/>
                  </a:lnTo>
                  <a:lnTo>
                    <a:pt x="93" y="2"/>
                  </a:lnTo>
                  <a:lnTo>
                    <a:pt x="81" y="13"/>
                  </a:lnTo>
                  <a:lnTo>
                    <a:pt x="72" y="24"/>
                  </a:lnTo>
                  <a:lnTo>
                    <a:pt x="60" y="36"/>
                  </a:lnTo>
                  <a:lnTo>
                    <a:pt x="46" y="46"/>
                  </a:lnTo>
                  <a:lnTo>
                    <a:pt x="32" y="62"/>
                  </a:lnTo>
                  <a:lnTo>
                    <a:pt x="23" y="69"/>
                  </a:lnTo>
                  <a:lnTo>
                    <a:pt x="11" y="77"/>
                  </a:lnTo>
                  <a:lnTo>
                    <a:pt x="0" y="84"/>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grpSp>
          <p:nvGrpSpPr>
            <p:cNvPr id="116" name="Group 270"/>
            <p:cNvGrpSpPr>
              <a:grpSpLocks/>
            </p:cNvGrpSpPr>
            <p:nvPr/>
          </p:nvGrpSpPr>
          <p:grpSpPr bwMode="auto">
            <a:xfrm>
              <a:off x="695" y="2745"/>
              <a:ext cx="535" cy="653"/>
              <a:chOff x="753" y="2745"/>
              <a:chExt cx="580" cy="653"/>
            </a:xfrm>
          </p:grpSpPr>
          <p:grpSp>
            <p:nvGrpSpPr>
              <p:cNvPr id="412" name="Group 271"/>
              <p:cNvGrpSpPr>
                <a:grpSpLocks/>
              </p:cNvGrpSpPr>
              <p:nvPr/>
            </p:nvGrpSpPr>
            <p:grpSpPr bwMode="auto">
              <a:xfrm>
                <a:off x="848" y="2784"/>
                <a:ext cx="467" cy="559"/>
                <a:chOff x="848" y="2784"/>
                <a:chExt cx="467" cy="559"/>
              </a:xfrm>
            </p:grpSpPr>
            <p:sp>
              <p:nvSpPr>
                <p:cNvPr id="452" name="Freeform 272"/>
                <p:cNvSpPr>
                  <a:spLocks/>
                </p:cNvSpPr>
                <p:nvPr/>
              </p:nvSpPr>
              <p:spPr bwMode="auto">
                <a:xfrm>
                  <a:off x="1270" y="3307"/>
                  <a:ext cx="45" cy="36"/>
                </a:xfrm>
                <a:custGeom>
                  <a:avLst/>
                  <a:gdLst>
                    <a:gd name="T0" fmla="*/ 0 w 45"/>
                    <a:gd name="T1" fmla="*/ 35 h 36"/>
                    <a:gd name="T2" fmla="*/ 13 w 45"/>
                    <a:gd name="T3" fmla="*/ 35 h 36"/>
                    <a:gd name="T4" fmla="*/ 25 w 45"/>
                    <a:gd name="T5" fmla="*/ 30 h 36"/>
                    <a:gd name="T6" fmla="*/ 38 w 45"/>
                    <a:gd name="T7" fmla="*/ 12 h 36"/>
                    <a:gd name="T8" fmla="*/ 44 w 45"/>
                    <a:gd name="T9" fmla="*/ 0 h 36"/>
                    <a:gd name="T10" fmla="*/ 0 60000 65536"/>
                    <a:gd name="T11" fmla="*/ 0 60000 65536"/>
                    <a:gd name="T12" fmla="*/ 0 60000 65536"/>
                    <a:gd name="T13" fmla="*/ 0 60000 65536"/>
                    <a:gd name="T14" fmla="*/ 0 60000 65536"/>
                    <a:gd name="T15" fmla="*/ 0 w 45"/>
                    <a:gd name="T16" fmla="*/ 0 h 36"/>
                    <a:gd name="T17" fmla="*/ 45 w 45"/>
                    <a:gd name="T18" fmla="*/ 36 h 36"/>
                  </a:gdLst>
                  <a:ahLst/>
                  <a:cxnLst>
                    <a:cxn ang="T10">
                      <a:pos x="T0" y="T1"/>
                    </a:cxn>
                    <a:cxn ang="T11">
                      <a:pos x="T2" y="T3"/>
                    </a:cxn>
                    <a:cxn ang="T12">
                      <a:pos x="T4" y="T5"/>
                    </a:cxn>
                    <a:cxn ang="T13">
                      <a:pos x="T6" y="T7"/>
                    </a:cxn>
                    <a:cxn ang="T14">
                      <a:pos x="T8" y="T9"/>
                    </a:cxn>
                  </a:cxnLst>
                  <a:rect l="T15" t="T16" r="T17" b="T18"/>
                  <a:pathLst>
                    <a:path w="45" h="36">
                      <a:moveTo>
                        <a:pt x="0" y="35"/>
                      </a:moveTo>
                      <a:lnTo>
                        <a:pt x="13" y="35"/>
                      </a:lnTo>
                      <a:lnTo>
                        <a:pt x="25" y="30"/>
                      </a:lnTo>
                      <a:lnTo>
                        <a:pt x="38" y="12"/>
                      </a:lnTo>
                      <a:lnTo>
                        <a:pt x="44"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grpSp>
              <p:nvGrpSpPr>
                <p:cNvPr id="453" name="Group 273"/>
                <p:cNvGrpSpPr>
                  <a:grpSpLocks/>
                </p:cNvGrpSpPr>
                <p:nvPr/>
              </p:nvGrpSpPr>
              <p:grpSpPr bwMode="auto">
                <a:xfrm>
                  <a:off x="848" y="2784"/>
                  <a:ext cx="423" cy="559"/>
                  <a:chOff x="848" y="2784"/>
                  <a:chExt cx="423" cy="559"/>
                </a:xfrm>
              </p:grpSpPr>
              <p:sp>
                <p:nvSpPr>
                  <p:cNvPr id="454" name="Freeform 274"/>
                  <p:cNvSpPr>
                    <a:spLocks/>
                  </p:cNvSpPr>
                  <p:nvPr/>
                </p:nvSpPr>
                <p:spPr bwMode="auto">
                  <a:xfrm>
                    <a:off x="1023" y="3038"/>
                    <a:ext cx="248" cy="305"/>
                  </a:xfrm>
                  <a:custGeom>
                    <a:avLst/>
                    <a:gdLst>
                      <a:gd name="T0" fmla="*/ 0 w 248"/>
                      <a:gd name="T1" fmla="*/ 0 h 305"/>
                      <a:gd name="T2" fmla="*/ 0 w 248"/>
                      <a:gd name="T3" fmla="*/ 17 h 305"/>
                      <a:gd name="T4" fmla="*/ 4 w 248"/>
                      <a:gd name="T5" fmla="*/ 29 h 305"/>
                      <a:gd name="T6" fmla="*/ 8 w 248"/>
                      <a:gd name="T7" fmla="*/ 33 h 305"/>
                      <a:gd name="T8" fmla="*/ 10 w 248"/>
                      <a:gd name="T9" fmla="*/ 49 h 305"/>
                      <a:gd name="T10" fmla="*/ 18 w 248"/>
                      <a:gd name="T11" fmla="*/ 68 h 305"/>
                      <a:gd name="T12" fmla="*/ 37 w 248"/>
                      <a:gd name="T13" fmla="*/ 101 h 305"/>
                      <a:gd name="T14" fmla="*/ 52 w 248"/>
                      <a:gd name="T15" fmla="*/ 130 h 305"/>
                      <a:gd name="T16" fmla="*/ 82 w 248"/>
                      <a:gd name="T17" fmla="*/ 165 h 305"/>
                      <a:gd name="T18" fmla="*/ 111 w 248"/>
                      <a:gd name="T19" fmla="*/ 198 h 305"/>
                      <a:gd name="T20" fmla="*/ 136 w 248"/>
                      <a:gd name="T21" fmla="*/ 223 h 305"/>
                      <a:gd name="T22" fmla="*/ 165 w 248"/>
                      <a:gd name="T23" fmla="*/ 250 h 305"/>
                      <a:gd name="T24" fmla="*/ 198 w 248"/>
                      <a:gd name="T25" fmla="*/ 272 h 305"/>
                      <a:gd name="T26" fmla="*/ 223 w 248"/>
                      <a:gd name="T27" fmla="*/ 291 h 305"/>
                      <a:gd name="T28" fmla="*/ 247 w 248"/>
                      <a:gd name="T29" fmla="*/ 304 h 3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8"/>
                      <a:gd name="T46" fmla="*/ 0 h 305"/>
                      <a:gd name="T47" fmla="*/ 248 w 248"/>
                      <a:gd name="T48" fmla="*/ 305 h 3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8" h="305">
                        <a:moveTo>
                          <a:pt x="0" y="0"/>
                        </a:moveTo>
                        <a:lnTo>
                          <a:pt x="0" y="17"/>
                        </a:lnTo>
                        <a:lnTo>
                          <a:pt x="4" y="29"/>
                        </a:lnTo>
                        <a:lnTo>
                          <a:pt x="8" y="33"/>
                        </a:lnTo>
                        <a:lnTo>
                          <a:pt x="10" y="49"/>
                        </a:lnTo>
                        <a:lnTo>
                          <a:pt x="18" y="68"/>
                        </a:lnTo>
                        <a:lnTo>
                          <a:pt x="37" y="101"/>
                        </a:lnTo>
                        <a:lnTo>
                          <a:pt x="52" y="130"/>
                        </a:lnTo>
                        <a:lnTo>
                          <a:pt x="82" y="165"/>
                        </a:lnTo>
                        <a:lnTo>
                          <a:pt x="111" y="198"/>
                        </a:lnTo>
                        <a:lnTo>
                          <a:pt x="136" y="223"/>
                        </a:lnTo>
                        <a:lnTo>
                          <a:pt x="165" y="250"/>
                        </a:lnTo>
                        <a:lnTo>
                          <a:pt x="198" y="272"/>
                        </a:lnTo>
                        <a:lnTo>
                          <a:pt x="223" y="291"/>
                        </a:lnTo>
                        <a:lnTo>
                          <a:pt x="247" y="304"/>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55" name="Freeform 275"/>
                  <p:cNvSpPr>
                    <a:spLocks/>
                  </p:cNvSpPr>
                  <p:nvPr/>
                </p:nvSpPr>
                <p:spPr bwMode="auto">
                  <a:xfrm>
                    <a:off x="949" y="3172"/>
                    <a:ext cx="131" cy="81"/>
                  </a:xfrm>
                  <a:custGeom>
                    <a:avLst/>
                    <a:gdLst>
                      <a:gd name="T0" fmla="*/ 130 w 131"/>
                      <a:gd name="T1" fmla="*/ 0 h 81"/>
                      <a:gd name="T2" fmla="*/ 121 w 131"/>
                      <a:gd name="T3" fmla="*/ 2 h 81"/>
                      <a:gd name="T4" fmla="*/ 97 w 131"/>
                      <a:gd name="T5" fmla="*/ 15 h 81"/>
                      <a:gd name="T6" fmla="*/ 55 w 131"/>
                      <a:gd name="T7" fmla="*/ 44 h 81"/>
                      <a:gd name="T8" fmla="*/ 0 w 131"/>
                      <a:gd name="T9" fmla="*/ 80 h 81"/>
                      <a:gd name="T10" fmla="*/ 14 w 131"/>
                      <a:gd name="T11" fmla="*/ 68 h 81"/>
                      <a:gd name="T12" fmla="*/ 0 60000 65536"/>
                      <a:gd name="T13" fmla="*/ 0 60000 65536"/>
                      <a:gd name="T14" fmla="*/ 0 60000 65536"/>
                      <a:gd name="T15" fmla="*/ 0 60000 65536"/>
                      <a:gd name="T16" fmla="*/ 0 60000 65536"/>
                      <a:gd name="T17" fmla="*/ 0 60000 65536"/>
                      <a:gd name="T18" fmla="*/ 0 w 131"/>
                      <a:gd name="T19" fmla="*/ 0 h 81"/>
                      <a:gd name="T20" fmla="*/ 131 w 13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31" h="81">
                        <a:moveTo>
                          <a:pt x="130" y="0"/>
                        </a:moveTo>
                        <a:lnTo>
                          <a:pt x="121" y="2"/>
                        </a:lnTo>
                        <a:lnTo>
                          <a:pt x="97" y="15"/>
                        </a:lnTo>
                        <a:lnTo>
                          <a:pt x="55" y="44"/>
                        </a:lnTo>
                        <a:lnTo>
                          <a:pt x="0" y="80"/>
                        </a:lnTo>
                        <a:lnTo>
                          <a:pt x="14" y="68"/>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56" name="Freeform 276"/>
                  <p:cNvSpPr>
                    <a:spLocks/>
                  </p:cNvSpPr>
                  <p:nvPr/>
                </p:nvSpPr>
                <p:spPr bwMode="auto">
                  <a:xfrm>
                    <a:off x="1095" y="2897"/>
                    <a:ext cx="69" cy="26"/>
                  </a:xfrm>
                  <a:custGeom>
                    <a:avLst/>
                    <a:gdLst>
                      <a:gd name="T0" fmla="*/ 0 w 69"/>
                      <a:gd name="T1" fmla="*/ 0 h 26"/>
                      <a:gd name="T2" fmla="*/ 19 w 69"/>
                      <a:gd name="T3" fmla="*/ 9 h 26"/>
                      <a:gd name="T4" fmla="*/ 48 w 69"/>
                      <a:gd name="T5" fmla="*/ 19 h 26"/>
                      <a:gd name="T6" fmla="*/ 68 w 69"/>
                      <a:gd name="T7" fmla="*/ 25 h 26"/>
                      <a:gd name="T8" fmla="*/ 0 60000 65536"/>
                      <a:gd name="T9" fmla="*/ 0 60000 65536"/>
                      <a:gd name="T10" fmla="*/ 0 60000 65536"/>
                      <a:gd name="T11" fmla="*/ 0 60000 65536"/>
                      <a:gd name="T12" fmla="*/ 0 w 69"/>
                      <a:gd name="T13" fmla="*/ 0 h 26"/>
                      <a:gd name="T14" fmla="*/ 69 w 69"/>
                      <a:gd name="T15" fmla="*/ 26 h 26"/>
                    </a:gdLst>
                    <a:ahLst/>
                    <a:cxnLst>
                      <a:cxn ang="T8">
                        <a:pos x="T0" y="T1"/>
                      </a:cxn>
                      <a:cxn ang="T9">
                        <a:pos x="T2" y="T3"/>
                      </a:cxn>
                      <a:cxn ang="T10">
                        <a:pos x="T4" y="T5"/>
                      </a:cxn>
                      <a:cxn ang="T11">
                        <a:pos x="T6" y="T7"/>
                      </a:cxn>
                    </a:cxnLst>
                    <a:rect l="T12" t="T13" r="T14" b="T15"/>
                    <a:pathLst>
                      <a:path w="69" h="26">
                        <a:moveTo>
                          <a:pt x="0" y="0"/>
                        </a:moveTo>
                        <a:lnTo>
                          <a:pt x="19" y="9"/>
                        </a:lnTo>
                        <a:lnTo>
                          <a:pt x="48" y="19"/>
                        </a:lnTo>
                        <a:lnTo>
                          <a:pt x="68" y="25"/>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57" name="Freeform 277"/>
                  <p:cNvSpPr>
                    <a:spLocks/>
                  </p:cNvSpPr>
                  <p:nvPr/>
                </p:nvSpPr>
                <p:spPr bwMode="auto">
                  <a:xfrm>
                    <a:off x="1067" y="2784"/>
                    <a:ext cx="25" cy="49"/>
                  </a:xfrm>
                  <a:custGeom>
                    <a:avLst/>
                    <a:gdLst>
                      <a:gd name="T0" fmla="*/ 3 w 25"/>
                      <a:gd name="T1" fmla="*/ 0 h 49"/>
                      <a:gd name="T2" fmla="*/ 9 w 25"/>
                      <a:gd name="T3" fmla="*/ 7 h 49"/>
                      <a:gd name="T4" fmla="*/ 21 w 25"/>
                      <a:gd name="T5" fmla="*/ 22 h 49"/>
                      <a:gd name="T6" fmla="*/ 24 w 25"/>
                      <a:gd name="T7" fmla="*/ 31 h 49"/>
                      <a:gd name="T8" fmla="*/ 13 w 25"/>
                      <a:gd name="T9" fmla="*/ 41 h 49"/>
                      <a:gd name="T10" fmla="*/ 6 w 25"/>
                      <a:gd name="T11" fmla="*/ 47 h 49"/>
                      <a:gd name="T12" fmla="*/ 0 w 25"/>
                      <a:gd name="T13" fmla="*/ 48 h 49"/>
                      <a:gd name="T14" fmla="*/ 0 60000 65536"/>
                      <a:gd name="T15" fmla="*/ 0 60000 65536"/>
                      <a:gd name="T16" fmla="*/ 0 60000 65536"/>
                      <a:gd name="T17" fmla="*/ 0 60000 65536"/>
                      <a:gd name="T18" fmla="*/ 0 60000 65536"/>
                      <a:gd name="T19" fmla="*/ 0 60000 65536"/>
                      <a:gd name="T20" fmla="*/ 0 60000 65536"/>
                      <a:gd name="T21" fmla="*/ 0 w 25"/>
                      <a:gd name="T22" fmla="*/ 0 h 49"/>
                      <a:gd name="T23" fmla="*/ 25 w 25"/>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9">
                        <a:moveTo>
                          <a:pt x="3" y="0"/>
                        </a:moveTo>
                        <a:lnTo>
                          <a:pt x="9" y="7"/>
                        </a:lnTo>
                        <a:lnTo>
                          <a:pt x="21" y="22"/>
                        </a:lnTo>
                        <a:lnTo>
                          <a:pt x="24" y="31"/>
                        </a:lnTo>
                        <a:lnTo>
                          <a:pt x="13" y="41"/>
                        </a:lnTo>
                        <a:lnTo>
                          <a:pt x="6" y="47"/>
                        </a:lnTo>
                        <a:lnTo>
                          <a:pt x="0" y="48"/>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58" name="Freeform 278"/>
                  <p:cNvSpPr>
                    <a:spLocks/>
                  </p:cNvSpPr>
                  <p:nvPr/>
                </p:nvSpPr>
                <p:spPr bwMode="auto">
                  <a:xfrm>
                    <a:off x="991" y="2814"/>
                    <a:ext cx="24" cy="17"/>
                  </a:xfrm>
                  <a:custGeom>
                    <a:avLst/>
                    <a:gdLst>
                      <a:gd name="T0" fmla="*/ 10 w 24"/>
                      <a:gd name="T1" fmla="*/ 0 h 17"/>
                      <a:gd name="T2" fmla="*/ 4 w 24"/>
                      <a:gd name="T3" fmla="*/ 7 h 17"/>
                      <a:gd name="T4" fmla="*/ 0 w 24"/>
                      <a:gd name="T5" fmla="*/ 13 h 17"/>
                      <a:gd name="T6" fmla="*/ 23 w 24"/>
                      <a:gd name="T7" fmla="*/ 16 h 17"/>
                      <a:gd name="T8" fmla="*/ 0 60000 65536"/>
                      <a:gd name="T9" fmla="*/ 0 60000 65536"/>
                      <a:gd name="T10" fmla="*/ 0 60000 65536"/>
                      <a:gd name="T11" fmla="*/ 0 60000 65536"/>
                      <a:gd name="T12" fmla="*/ 0 w 24"/>
                      <a:gd name="T13" fmla="*/ 0 h 17"/>
                      <a:gd name="T14" fmla="*/ 24 w 24"/>
                      <a:gd name="T15" fmla="*/ 17 h 17"/>
                    </a:gdLst>
                    <a:ahLst/>
                    <a:cxnLst>
                      <a:cxn ang="T8">
                        <a:pos x="T0" y="T1"/>
                      </a:cxn>
                      <a:cxn ang="T9">
                        <a:pos x="T2" y="T3"/>
                      </a:cxn>
                      <a:cxn ang="T10">
                        <a:pos x="T4" y="T5"/>
                      </a:cxn>
                      <a:cxn ang="T11">
                        <a:pos x="T6" y="T7"/>
                      </a:cxn>
                    </a:cxnLst>
                    <a:rect l="T12" t="T13" r="T14" b="T15"/>
                    <a:pathLst>
                      <a:path w="24" h="17">
                        <a:moveTo>
                          <a:pt x="10" y="0"/>
                        </a:moveTo>
                        <a:lnTo>
                          <a:pt x="4" y="7"/>
                        </a:lnTo>
                        <a:lnTo>
                          <a:pt x="0" y="13"/>
                        </a:lnTo>
                        <a:lnTo>
                          <a:pt x="23"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59" name="Freeform 279" descr="Large grid"/>
                  <p:cNvSpPr>
                    <a:spLocks/>
                  </p:cNvSpPr>
                  <p:nvPr/>
                </p:nvSpPr>
                <p:spPr bwMode="auto">
                  <a:xfrm>
                    <a:off x="997" y="2824"/>
                    <a:ext cx="24" cy="17"/>
                  </a:xfrm>
                  <a:custGeom>
                    <a:avLst/>
                    <a:gdLst>
                      <a:gd name="T0" fmla="*/ 0 w 24"/>
                      <a:gd name="T1" fmla="*/ 0 h 17"/>
                      <a:gd name="T2" fmla="*/ 7 w 24"/>
                      <a:gd name="T3" fmla="*/ 16 h 17"/>
                      <a:gd name="T4" fmla="*/ 23 w 24"/>
                      <a:gd name="T5" fmla="*/ 3 h 17"/>
                      <a:gd name="T6" fmla="*/ 15 w 24"/>
                      <a:gd name="T7" fmla="*/ 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7" y="16"/>
                        </a:lnTo>
                        <a:lnTo>
                          <a:pt x="23" y="3"/>
                        </a:lnTo>
                        <a:lnTo>
                          <a:pt x="15" y="6"/>
                        </a:lnTo>
                        <a:lnTo>
                          <a:pt x="0" y="0"/>
                        </a:lnTo>
                      </a:path>
                    </a:pathLst>
                  </a:custGeom>
                  <a:pattFill prst="lgGrid">
                    <a:fgClr>
                      <a:srgbClr val="0000FF"/>
                    </a:fgClr>
                    <a:bgClr>
                      <a:srgbClr val="FFFFFF"/>
                    </a:bgClr>
                  </a:pattFill>
                  <a:ln w="12700" cap="rnd">
                    <a:solidFill>
                      <a:srgbClr val="0033CC"/>
                    </a:solidFill>
                    <a:round/>
                    <a:headEnd/>
                    <a:tailEnd/>
                  </a:ln>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60" name="Freeform 280"/>
                  <p:cNvSpPr>
                    <a:spLocks/>
                  </p:cNvSpPr>
                  <p:nvPr/>
                </p:nvSpPr>
                <p:spPr bwMode="auto">
                  <a:xfrm>
                    <a:off x="848" y="3251"/>
                    <a:ext cx="101" cy="91"/>
                  </a:xfrm>
                  <a:custGeom>
                    <a:avLst/>
                    <a:gdLst>
                      <a:gd name="T0" fmla="*/ 100 w 101"/>
                      <a:gd name="T1" fmla="*/ 0 h 91"/>
                      <a:gd name="T2" fmla="*/ 72 w 101"/>
                      <a:gd name="T3" fmla="*/ 30 h 91"/>
                      <a:gd name="T4" fmla="*/ 44 w 101"/>
                      <a:gd name="T5" fmla="*/ 51 h 91"/>
                      <a:gd name="T6" fmla="*/ 0 w 101"/>
                      <a:gd name="T7" fmla="*/ 90 h 91"/>
                      <a:gd name="T8" fmla="*/ 0 60000 65536"/>
                      <a:gd name="T9" fmla="*/ 0 60000 65536"/>
                      <a:gd name="T10" fmla="*/ 0 60000 65536"/>
                      <a:gd name="T11" fmla="*/ 0 60000 65536"/>
                      <a:gd name="T12" fmla="*/ 0 w 101"/>
                      <a:gd name="T13" fmla="*/ 0 h 91"/>
                      <a:gd name="T14" fmla="*/ 101 w 101"/>
                      <a:gd name="T15" fmla="*/ 91 h 91"/>
                    </a:gdLst>
                    <a:ahLst/>
                    <a:cxnLst>
                      <a:cxn ang="T8">
                        <a:pos x="T0" y="T1"/>
                      </a:cxn>
                      <a:cxn ang="T9">
                        <a:pos x="T2" y="T3"/>
                      </a:cxn>
                      <a:cxn ang="T10">
                        <a:pos x="T4" y="T5"/>
                      </a:cxn>
                      <a:cxn ang="T11">
                        <a:pos x="T6" y="T7"/>
                      </a:cxn>
                    </a:cxnLst>
                    <a:rect l="T12" t="T13" r="T14" b="T15"/>
                    <a:pathLst>
                      <a:path w="101" h="91">
                        <a:moveTo>
                          <a:pt x="100" y="0"/>
                        </a:moveTo>
                        <a:lnTo>
                          <a:pt x="72" y="30"/>
                        </a:lnTo>
                        <a:lnTo>
                          <a:pt x="44" y="51"/>
                        </a:lnTo>
                        <a:lnTo>
                          <a:pt x="0" y="9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61" name="Freeform 281"/>
                  <p:cNvSpPr>
                    <a:spLocks/>
                  </p:cNvSpPr>
                  <p:nvPr/>
                </p:nvSpPr>
                <p:spPr bwMode="auto">
                  <a:xfrm>
                    <a:off x="1118" y="2959"/>
                    <a:ext cx="31" cy="17"/>
                  </a:xfrm>
                  <a:custGeom>
                    <a:avLst/>
                    <a:gdLst>
                      <a:gd name="T0" fmla="*/ 30 w 31"/>
                      <a:gd name="T1" fmla="*/ 16 h 17"/>
                      <a:gd name="T2" fmla="*/ 11 w 31"/>
                      <a:gd name="T3" fmla="*/ 6 h 17"/>
                      <a:gd name="T4" fmla="*/ 0 w 31"/>
                      <a:gd name="T5" fmla="*/ 0 h 17"/>
                      <a:gd name="T6" fmla="*/ 0 60000 65536"/>
                      <a:gd name="T7" fmla="*/ 0 60000 65536"/>
                      <a:gd name="T8" fmla="*/ 0 60000 65536"/>
                      <a:gd name="T9" fmla="*/ 0 w 31"/>
                      <a:gd name="T10" fmla="*/ 0 h 17"/>
                      <a:gd name="T11" fmla="*/ 31 w 31"/>
                      <a:gd name="T12" fmla="*/ 17 h 17"/>
                    </a:gdLst>
                    <a:ahLst/>
                    <a:cxnLst>
                      <a:cxn ang="T6">
                        <a:pos x="T0" y="T1"/>
                      </a:cxn>
                      <a:cxn ang="T7">
                        <a:pos x="T2" y="T3"/>
                      </a:cxn>
                      <a:cxn ang="T8">
                        <a:pos x="T4" y="T5"/>
                      </a:cxn>
                    </a:cxnLst>
                    <a:rect l="T9" t="T10" r="T11" b="T12"/>
                    <a:pathLst>
                      <a:path w="31" h="17">
                        <a:moveTo>
                          <a:pt x="30" y="16"/>
                        </a:moveTo>
                        <a:lnTo>
                          <a:pt x="11" y="6"/>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grpSp>
          </p:grpSp>
          <p:grpSp>
            <p:nvGrpSpPr>
              <p:cNvPr id="413" name="Group 282"/>
              <p:cNvGrpSpPr>
                <a:grpSpLocks/>
              </p:cNvGrpSpPr>
              <p:nvPr/>
            </p:nvGrpSpPr>
            <p:grpSpPr bwMode="auto">
              <a:xfrm>
                <a:off x="753" y="2745"/>
                <a:ext cx="580" cy="653"/>
                <a:chOff x="753" y="2745"/>
                <a:chExt cx="580" cy="653"/>
              </a:xfrm>
            </p:grpSpPr>
            <p:sp>
              <p:nvSpPr>
                <p:cNvPr id="414" name="Freeform 283"/>
                <p:cNvSpPr>
                  <a:spLocks/>
                </p:cNvSpPr>
                <p:nvPr/>
              </p:nvSpPr>
              <p:spPr bwMode="auto">
                <a:xfrm>
                  <a:off x="914" y="2935"/>
                  <a:ext cx="24" cy="25"/>
                </a:xfrm>
                <a:custGeom>
                  <a:avLst/>
                  <a:gdLst>
                    <a:gd name="T0" fmla="*/ 0 w 24"/>
                    <a:gd name="T1" fmla="*/ 0 h 25"/>
                    <a:gd name="T2" fmla="*/ 0 w 24"/>
                    <a:gd name="T3" fmla="*/ 14 h 25"/>
                    <a:gd name="T4" fmla="*/ 23 w 24"/>
                    <a:gd name="T5" fmla="*/ 24 h 25"/>
                    <a:gd name="T6" fmla="*/ 0 60000 65536"/>
                    <a:gd name="T7" fmla="*/ 0 60000 65536"/>
                    <a:gd name="T8" fmla="*/ 0 60000 65536"/>
                    <a:gd name="T9" fmla="*/ 0 w 24"/>
                    <a:gd name="T10" fmla="*/ 0 h 25"/>
                    <a:gd name="T11" fmla="*/ 24 w 24"/>
                    <a:gd name="T12" fmla="*/ 25 h 25"/>
                  </a:gdLst>
                  <a:ahLst/>
                  <a:cxnLst>
                    <a:cxn ang="T6">
                      <a:pos x="T0" y="T1"/>
                    </a:cxn>
                    <a:cxn ang="T7">
                      <a:pos x="T2" y="T3"/>
                    </a:cxn>
                    <a:cxn ang="T8">
                      <a:pos x="T4" y="T5"/>
                    </a:cxn>
                  </a:cxnLst>
                  <a:rect l="T9" t="T10" r="T11" b="T12"/>
                  <a:pathLst>
                    <a:path w="24" h="25">
                      <a:moveTo>
                        <a:pt x="0" y="0"/>
                      </a:moveTo>
                      <a:lnTo>
                        <a:pt x="0" y="14"/>
                      </a:lnTo>
                      <a:lnTo>
                        <a:pt x="23" y="24"/>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15" name="Freeform 284"/>
                <p:cNvSpPr>
                  <a:spLocks/>
                </p:cNvSpPr>
                <p:nvPr/>
              </p:nvSpPr>
              <p:spPr bwMode="auto">
                <a:xfrm>
                  <a:off x="896" y="2920"/>
                  <a:ext cx="24" cy="17"/>
                </a:xfrm>
                <a:custGeom>
                  <a:avLst/>
                  <a:gdLst>
                    <a:gd name="T0" fmla="*/ 23 w 24"/>
                    <a:gd name="T1" fmla="*/ 16 h 17"/>
                    <a:gd name="T2" fmla="*/ 4 w 24"/>
                    <a:gd name="T3" fmla="*/ 9 h 17"/>
                    <a:gd name="T4" fmla="*/ 0 w 24"/>
                    <a:gd name="T5" fmla="*/ 2 h 17"/>
                    <a:gd name="T6" fmla="*/ 0 w 24"/>
                    <a:gd name="T7" fmla="*/ 0 h 17"/>
                    <a:gd name="T8" fmla="*/ 0 60000 65536"/>
                    <a:gd name="T9" fmla="*/ 0 60000 65536"/>
                    <a:gd name="T10" fmla="*/ 0 60000 65536"/>
                    <a:gd name="T11" fmla="*/ 0 60000 65536"/>
                    <a:gd name="T12" fmla="*/ 0 w 24"/>
                    <a:gd name="T13" fmla="*/ 0 h 17"/>
                    <a:gd name="T14" fmla="*/ 24 w 24"/>
                    <a:gd name="T15" fmla="*/ 17 h 17"/>
                  </a:gdLst>
                  <a:ahLst/>
                  <a:cxnLst>
                    <a:cxn ang="T8">
                      <a:pos x="T0" y="T1"/>
                    </a:cxn>
                    <a:cxn ang="T9">
                      <a:pos x="T2" y="T3"/>
                    </a:cxn>
                    <a:cxn ang="T10">
                      <a:pos x="T4" y="T5"/>
                    </a:cxn>
                    <a:cxn ang="T11">
                      <a:pos x="T6" y="T7"/>
                    </a:cxn>
                  </a:cxnLst>
                  <a:rect l="T12" t="T13" r="T14" b="T15"/>
                  <a:pathLst>
                    <a:path w="24" h="17">
                      <a:moveTo>
                        <a:pt x="23" y="16"/>
                      </a:moveTo>
                      <a:lnTo>
                        <a:pt x="4" y="9"/>
                      </a:lnTo>
                      <a:lnTo>
                        <a:pt x="0" y="2"/>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16" name="Freeform 285"/>
                <p:cNvSpPr>
                  <a:spLocks/>
                </p:cNvSpPr>
                <p:nvPr/>
              </p:nvSpPr>
              <p:spPr bwMode="auto">
                <a:xfrm>
                  <a:off x="909" y="2928"/>
                  <a:ext cx="24" cy="17"/>
                </a:xfrm>
                <a:custGeom>
                  <a:avLst/>
                  <a:gdLst>
                    <a:gd name="T0" fmla="*/ 0 w 24"/>
                    <a:gd name="T1" fmla="*/ 16 h 17"/>
                    <a:gd name="T2" fmla="*/ 23 w 24"/>
                    <a:gd name="T3" fmla="*/ 0 h 17"/>
                    <a:gd name="T4" fmla="*/ 23 w 24"/>
                    <a:gd name="T5" fmla="*/ 16 h 17"/>
                    <a:gd name="T6" fmla="*/ 0 60000 65536"/>
                    <a:gd name="T7" fmla="*/ 0 60000 65536"/>
                    <a:gd name="T8" fmla="*/ 0 60000 65536"/>
                    <a:gd name="T9" fmla="*/ 0 w 24"/>
                    <a:gd name="T10" fmla="*/ 0 h 17"/>
                    <a:gd name="T11" fmla="*/ 24 w 24"/>
                    <a:gd name="T12" fmla="*/ 17 h 17"/>
                  </a:gdLst>
                  <a:ahLst/>
                  <a:cxnLst>
                    <a:cxn ang="T6">
                      <a:pos x="T0" y="T1"/>
                    </a:cxn>
                    <a:cxn ang="T7">
                      <a:pos x="T2" y="T3"/>
                    </a:cxn>
                    <a:cxn ang="T8">
                      <a:pos x="T4" y="T5"/>
                    </a:cxn>
                  </a:cxnLst>
                  <a:rect l="T9" t="T10" r="T11" b="T12"/>
                  <a:pathLst>
                    <a:path w="24" h="17">
                      <a:moveTo>
                        <a:pt x="0" y="16"/>
                      </a:moveTo>
                      <a:lnTo>
                        <a:pt x="23" y="0"/>
                      </a:lnTo>
                      <a:lnTo>
                        <a:pt x="23"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grpSp>
              <p:nvGrpSpPr>
                <p:cNvPr id="417" name="Group 286"/>
                <p:cNvGrpSpPr>
                  <a:grpSpLocks/>
                </p:cNvGrpSpPr>
                <p:nvPr/>
              </p:nvGrpSpPr>
              <p:grpSpPr bwMode="auto">
                <a:xfrm>
                  <a:off x="753" y="2745"/>
                  <a:ext cx="580" cy="653"/>
                  <a:chOff x="753" y="2745"/>
                  <a:chExt cx="580" cy="653"/>
                </a:xfrm>
              </p:grpSpPr>
              <p:sp>
                <p:nvSpPr>
                  <p:cNvPr id="418" name="Freeform 287"/>
                  <p:cNvSpPr>
                    <a:spLocks/>
                  </p:cNvSpPr>
                  <p:nvPr/>
                </p:nvSpPr>
                <p:spPr bwMode="auto">
                  <a:xfrm>
                    <a:off x="1202" y="3017"/>
                    <a:ext cx="24" cy="17"/>
                  </a:xfrm>
                  <a:custGeom>
                    <a:avLst/>
                    <a:gdLst>
                      <a:gd name="T0" fmla="*/ 0 w 24"/>
                      <a:gd name="T1" fmla="*/ 8 h 17"/>
                      <a:gd name="T2" fmla="*/ 4 w 24"/>
                      <a:gd name="T3" fmla="*/ 16 h 17"/>
                      <a:gd name="T4" fmla="*/ 13 w 24"/>
                      <a:gd name="T5" fmla="*/ 16 h 17"/>
                      <a:gd name="T6" fmla="*/ 23 w 24"/>
                      <a:gd name="T7" fmla="*/ 12 h 17"/>
                      <a:gd name="T8" fmla="*/ 23 w 24"/>
                      <a:gd name="T9" fmla="*/ 0 h 17"/>
                      <a:gd name="T10" fmla="*/ 13 w 24"/>
                      <a:gd name="T11" fmla="*/ 0 h 17"/>
                      <a:gd name="T12" fmla="*/ 0 60000 65536"/>
                      <a:gd name="T13" fmla="*/ 0 60000 65536"/>
                      <a:gd name="T14" fmla="*/ 0 60000 65536"/>
                      <a:gd name="T15" fmla="*/ 0 60000 65536"/>
                      <a:gd name="T16" fmla="*/ 0 60000 65536"/>
                      <a:gd name="T17" fmla="*/ 0 60000 65536"/>
                      <a:gd name="T18" fmla="*/ 0 w 24"/>
                      <a:gd name="T19" fmla="*/ 0 h 17"/>
                      <a:gd name="T20" fmla="*/ 24 w 2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 h="17">
                        <a:moveTo>
                          <a:pt x="0" y="8"/>
                        </a:moveTo>
                        <a:lnTo>
                          <a:pt x="4" y="16"/>
                        </a:lnTo>
                        <a:lnTo>
                          <a:pt x="13" y="16"/>
                        </a:lnTo>
                        <a:lnTo>
                          <a:pt x="23" y="12"/>
                        </a:lnTo>
                        <a:lnTo>
                          <a:pt x="23" y="0"/>
                        </a:lnTo>
                        <a:lnTo>
                          <a:pt x="13"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19" name="Freeform 288"/>
                  <p:cNvSpPr>
                    <a:spLocks/>
                  </p:cNvSpPr>
                  <p:nvPr/>
                </p:nvSpPr>
                <p:spPr bwMode="auto">
                  <a:xfrm>
                    <a:off x="1218" y="3007"/>
                    <a:ext cx="24" cy="17"/>
                  </a:xfrm>
                  <a:custGeom>
                    <a:avLst/>
                    <a:gdLst>
                      <a:gd name="T0" fmla="*/ 6 w 24"/>
                      <a:gd name="T1" fmla="*/ 16 h 17"/>
                      <a:gd name="T2" fmla="*/ 0 w 24"/>
                      <a:gd name="T3" fmla="*/ 12 h 17"/>
                      <a:gd name="T4" fmla="*/ 0 w 24"/>
                      <a:gd name="T5" fmla="*/ 6 h 17"/>
                      <a:gd name="T6" fmla="*/ 6 w 24"/>
                      <a:gd name="T7" fmla="*/ 0 h 17"/>
                      <a:gd name="T8" fmla="*/ 16 w 24"/>
                      <a:gd name="T9" fmla="*/ 0 h 17"/>
                      <a:gd name="T10" fmla="*/ 23 w 24"/>
                      <a:gd name="T11" fmla="*/ 6 h 17"/>
                      <a:gd name="T12" fmla="*/ 23 w 24"/>
                      <a:gd name="T13" fmla="*/ 10 h 17"/>
                      <a:gd name="T14" fmla="*/ 16 w 24"/>
                      <a:gd name="T15" fmla="*/ 12 h 17"/>
                      <a:gd name="T16" fmla="*/ 6 w 24"/>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7"/>
                      <a:gd name="T29" fmla="*/ 24 w 24"/>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7">
                        <a:moveTo>
                          <a:pt x="6" y="16"/>
                        </a:moveTo>
                        <a:lnTo>
                          <a:pt x="0" y="12"/>
                        </a:lnTo>
                        <a:lnTo>
                          <a:pt x="0" y="6"/>
                        </a:lnTo>
                        <a:lnTo>
                          <a:pt x="6" y="0"/>
                        </a:lnTo>
                        <a:lnTo>
                          <a:pt x="16" y="0"/>
                        </a:lnTo>
                        <a:lnTo>
                          <a:pt x="23" y="6"/>
                        </a:lnTo>
                        <a:lnTo>
                          <a:pt x="23" y="10"/>
                        </a:lnTo>
                        <a:lnTo>
                          <a:pt x="16" y="12"/>
                        </a:lnTo>
                        <a:lnTo>
                          <a:pt x="6" y="16"/>
                        </a:lnTo>
                      </a:path>
                    </a:pathLst>
                  </a:custGeom>
                  <a:noFill/>
                  <a:ln w="12700" cap="rnd">
                    <a:solidFill>
                      <a:srgbClr val="0033CC"/>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20" name="Freeform 289"/>
                  <p:cNvSpPr>
                    <a:spLocks/>
                  </p:cNvSpPr>
                  <p:nvPr/>
                </p:nvSpPr>
                <p:spPr bwMode="auto">
                  <a:xfrm>
                    <a:off x="1215" y="2984"/>
                    <a:ext cx="24" cy="20"/>
                  </a:xfrm>
                  <a:custGeom>
                    <a:avLst/>
                    <a:gdLst>
                      <a:gd name="T0" fmla="*/ 0 w 24"/>
                      <a:gd name="T1" fmla="*/ 0 h 20"/>
                      <a:gd name="T2" fmla="*/ 7 w 24"/>
                      <a:gd name="T3" fmla="*/ 6 h 20"/>
                      <a:gd name="T4" fmla="*/ 19 w 24"/>
                      <a:gd name="T5" fmla="*/ 10 h 20"/>
                      <a:gd name="T6" fmla="*/ 23 w 24"/>
                      <a:gd name="T7" fmla="*/ 19 h 20"/>
                      <a:gd name="T8" fmla="*/ 0 60000 65536"/>
                      <a:gd name="T9" fmla="*/ 0 60000 65536"/>
                      <a:gd name="T10" fmla="*/ 0 60000 65536"/>
                      <a:gd name="T11" fmla="*/ 0 60000 65536"/>
                      <a:gd name="T12" fmla="*/ 0 w 24"/>
                      <a:gd name="T13" fmla="*/ 0 h 20"/>
                      <a:gd name="T14" fmla="*/ 24 w 24"/>
                      <a:gd name="T15" fmla="*/ 20 h 20"/>
                    </a:gdLst>
                    <a:ahLst/>
                    <a:cxnLst>
                      <a:cxn ang="T8">
                        <a:pos x="T0" y="T1"/>
                      </a:cxn>
                      <a:cxn ang="T9">
                        <a:pos x="T2" y="T3"/>
                      </a:cxn>
                      <a:cxn ang="T10">
                        <a:pos x="T4" y="T5"/>
                      </a:cxn>
                      <a:cxn ang="T11">
                        <a:pos x="T6" y="T7"/>
                      </a:cxn>
                    </a:cxnLst>
                    <a:rect l="T12" t="T13" r="T14" b="T15"/>
                    <a:pathLst>
                      <a:path w="24" h="20">
                        <a:moveTo>
                          <a:pt x="0" y="0"/>
                        </a:moveTo>
                        <a:lnTo>
                          <a:pt x="7" y="6"/>
                        </a:lnTo>
                        <a:lnTo>
                          <a:pt x="19" y="10"/>
                        </a:lnTo>
                        <a:lnTo>
                          <a:pt x="23" y="19"/>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21" name="Line 290"/>
                  <p:cNvSpPr>
                    <a:spLocks noChangeShapeType="1"/>
                  </p:cNvSpPr>
                  <p:nvPr/>
                </p:nvSpPr>
                <p:spPr bwMode="auto">
                  <a:xfrm flipV="1">
                    <a:off x="1192" y="2980"/>
                    <a:ext cx="21" cy="14"/>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grpSp>
                <p:nvGrpSpPr>
                  <p:cNvPr id="422" name="Group 291"/>
                  <p:cNvGrpSpPr>
                    <a:grpSpLocks/>
                  </p:cNvGrpSpPr>
                  <p:nvPr/>
                </p:nvGrpSpPr>
                <p:grpSpPr bwMode="auto">
                  <a:xfrm>
                    <a:off x="753" y="2745"/>
                    <a:ext cx="580" cy="653"/>
                    <a:chOff x="753" y="2745"/>
                    <a:chExt cx="580" cy="653"/>
                  </a:xfrm>
                </p:grpSpPr>
                <p:sp>
                  <p:nvSpPr>
                    <p:cNvPr id="423" name="Freeform 292"/>
                    <p:cNvSpPr>
                      <a:spLocks/>
                    </p:cNvSpPr>
                    <p:nvPr/>
                  </p:nvSpPr>
                  <p:spPr bwMode="auto">
                    <a:xfrm>
                      <a:off x="1046" y="2843"/>
                      <a:ext cx="24" cy="21"/>
                    </a:xfrm>
                    <a:custGeom>
                      <a:avLst/>
                      <a:gdLst>
                        <a:gd name="T0" fmla="*/ 0 w 24"/>
                        <a:gd name="T1" fmla="*/ 0 h 21"/>
                        <a:gd name="T2" fmla="*/ 5 w 24"/>
                        <a:gd name="T3" fmla="*/ 8 h 21"/>
                        <a:gd name="T4" fmla="*/ 10 w 24"/>
                        <a:gd name="T5" fmla="*/ 15 h 21"/>
                        <a:gd name="T6" fmla="*/ 23 w 24"/>
                        <a:gd name="T7" fmla="*/ 20 h 21"/>
                        <a:gd name="T8" fmla="*/ 0 60000 65536"/>
                        <a:gd name="T9" fmla="*/ 0 60000 65536"/>
                        <a:gd name="T10" fmla="*/ 0 60000 65536"/>
                        <a:gd name="T11" fmla="*/ 0 60000 65536"/>
                        <a:gd name="T12" fmla="*/ 0 w 24"/>
                        <a:gd name="T13" fmla="*/ 0 h 21"/>
                        <a:gd name="T14" fmla="*/ 24 w 24"/>
                        <a:gd name="T15" fmla="*/ 21 h 21"/>
                      </a:gdLst>
                      <a:ahLst/>
                      <a:cxnLst>
                        <a:cxn ang="T8">
                          <a:pos x="T0" y="T1"/>
                        </a:cxn>
                        <a:cxn ang="T9">
                          <a:pos x="T2" y="T3"/>
                        </a:cxn>
                        <a:cxn ang="T10">
                          <a:pos x="T4" y="T5"/>
                        </a:cxn>
                        <a:cxn ang="T11">
                          <a:pos x="T6" y="T7"/>
                        </a:cxn>
                      </a:cxnLst>
                      <a:rect l="T12" t="T13" r="T14" b="T15"/>
                      <a:pathLst>
                        <a:path w="24" h="21">
                          <a:moveTo>
                            <a:pt x="0" y="0"/>
                          </a:moveTo>
                          <a:lnTo>
                            <a:pt x="5" y="8"/>
                          </a:lnTo>
                          <a:lnTo>
                            <a:pt x="10" y="15"/>
                          </a:lnTo>
                          <a:lnTo>
                            <a:pt x="23" y="2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24" name="Freeform 293"/>
                    <p:cNvSpPr>
                      <a:spLocks/>
                    </p:cNvSpPr>
                    <p:nvPr/>
                  </p:nvSpPr>
                  <p:spPr bwMode="auto">
                    <a:xfrm>
                      <a:off x="987" y="2792"/>
                      <a:ext cx="24" cy="17"/>
                    </a:xfrm>
                    <a:custGeom>
                      <a:avLst/>
                      <a:gdLst>
                        <a:gd name="T0" fmla="*/ 23 w 24"/>
                        <a:gd name="T1" fmla="*/ 16 h 17"/>
                        <a:gd name="T2" fmla="*/ 7 w 24"/>
                        <a:gd name="T3" fmla="*/ 1 h 17"/>
                        <a:gd name="T4" fmla="*/ 0 w 24"/>
                        <a:gd name="T5" fmla="*/ 0 h 17"/>
                        <a:gd name="T6" fmla="*/ 0 60000 65536"/>
                        <a:gd name="T7" fmla="*/ 0 60000 65536"/>
                        <a:gd name="T8" fmla="*/ 0 60000 65536"/>
                        <a:gd name="T9" fmla="*/ 0 w 24"/>
                        <a:gd name="T10" fmla="*/ 0 h 17"/>
                        <a:gd name="T11" fmla="*/ 24 w 24"/>
                        <a:gd name="T12" fmla="*/ 17 h 17"/>
                      </a:gdLst>
                      <a:ahLst/>
                      <a:cxnLst>
                        <a:cxn ang="T6">
                          <a:pos x="T0" y="T1"/>
                        </a:cxn>
                        <a:cxn ang="T7">
                          <a:pos x="T2" y="T3"/>
                        </a:cxn>
                        <a:cxn ang="T8">
                          <a:pos x="T4" y="T5"/>
                        </a:cxn>
                      </a:cxnLst>
                      <a:rect l="T9" t="T10" r="T11" b="T12"/>
                      <a:pathLst>
                        <a:path w="24" h="17">
                          <a:moveTo>
                            <a:pt x="23" y="16"/>
                          </a:moveTo>
                          <a:lnTo>
                            <a:pt x="7" y="1"/>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25" name="Freeform 294"/>
                    <p:cNvSpPr>
                      <a:spLocks/>
                    </p:cNvSpPr>
                    <p:nvPr/>
                  </p:nvSpPr>
                  <p:spPr bwMode="auto">
                    <a:xfrm>
                      <a:off x="998" y="2797"/>
                      <a:ext cx="23" cy="17"/>
                    </a:xfrm>
                    <a:custGeom>
                      <a:avLst/>
                      <a:gdLst>
                        <a:gd name="T0" fmla="*/ 0 w 23"/>
                        <a:gd name="T1" fmla="*/ 4 h 17"/>
                        <a:gd name="T2" fmla="*/ 2 w 23"/>
                        <a:gd name="T3" fmla="*/ 0 h 17"/>
                        <a:gd name="T4" fmla="*/ 8 w 23"/>
                        <a:gd name="T5" fmla="*/ 0 h 17"/>
                        <a:gd name="T6" fmla="*/ 22 w 23"/>
                        <a:gd name="T7" fmla="*/ 16 h 17"/>
                        <a:gd name="T8" fmla="*/ 0 60000 65536"/>
                        <a:gd name="T9" fmla="*/ 0 60000 65536"/>
                        <a:gd name="T10" fmla="*/ 0 60000 65536"/>
                        <a:gd name="T11" fmla="*/ 0 60000 65536"/>
                        <a:gd name="T12" fmla="*/ 0 w 23"/>
                        <a:gd name="T13" fmla="*/ 0 h 17"/>
                        <a:gd name="T14" fmla="*/ 23 w 23"/>
                        <a:gd name="T15" fmla="*/ 17 h 17"/>
                      </a:gdLst>
                      <a:ahLst/>
                      <a:cxnLst>
                        <a:cxn ang="T8">
                          <a:pos x="T0" y="T1"/>
                        </a:cxn>
                        <a:cxn ang="T9">
                          <a:pos x="T2" y="T3"/>
                        </a:cxn>
                        <a:cxn ang="T10">
                          <a:pos x="T4" y="T5"/>
                        </a:cxn>
                        <a:cxn ang="T11">
                          <a:pos x="T6" y="T7"/>
                        </a:cxn>
                      </a:cxnLst>
                      <a:rect l="T12" t="T13" r="T14" b="T15"/>
                      <a:pathLst>
                        <a:path w="23" h="17">
                          <a:moveTo>
                            <a:pt x="0" y="4"/>
                          </a:moveTo>
                          <a:lnTo>
                            <a:pt x="2" y="0"/>
                          </a:lnTo>
                          <a:lnTo>
                            <a:pt x="8" y="0"/>
                          </a:lnTo>
                          <a:lnTo>
                            <a:pt x="22"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26" name="Freeform 295"/>
                    <p:cNvSpPr>
                      <a:spLocks/>
                    </p:cNvSpPr>
                    <p:nvPr/>
                  </p:nvSpPr>
                  <p:spPr bwMode="auto">
                    <a:xfrm>
                      <a:off x="981" y="2816"/>
                      <a:ext cx="24" cy="17"/>
                    </a:xfrm>
                    <a:custGeom>
                      <a:avLst/>
                      <a:gdLst>
                        <a:gd name="T0" fmla="*/ 5 w 24"/>
                        <a:gd name="T1" fmla="*/ 0 h 17"/>
                        <a:gd name="T2" fmla="*/ 0 w 24"/>
                        <a:gd name="T3" fmla="*/ 14 h 17"/>
                        <a:gd name="T4" fmla="*/ 23 w 24"/>
                        <a:gd name="T5" fmla="*/ 16 h 17"/>
                        <a:gd name="T6" fmla="*/ 0 60000 65536"/>
                        <a:gd name="T7" fmla="*/ 0 60000 65536"/>
                        <a:gd name="T8" fmla="*/ 0 60000 65536"/>
                        <a:gd name="T9" fmla="*/ 0 w 24"/>
                        <a:gd name="T10" fmla="*/ 0 h 17"/>
                        <a:gd name="T11" fmla="*/ 24 w 24"/>
                        <a:gd name="T12" fmla="*/ 17 h 17"/>
                      </a:gdLst>
                      <a:ahLst/>
                      <a:cxnLst>
                        <a:cxn ang="T6">
                          <a:pos x="T0" y="T1"/>
                        </a:cxn>
                        <a:cxn ang="T7">
                          <a:pos x="T2" y="T3"/>
                        </a:cxn>
                        <a:cxn ang="T8">
                          <a:pos x="T4" y="T5"/>
                        </a:cxn>
                      </a:cxnLst>
                      <a:rect l="T9" t="T10" r="T11" b="T12"/>
                      <a:pathLst>
                        <a:path w="24" h="17">
                          <a:moveTo>
                            <a:pt x="5" y="0"/>
                          </a:moveTo>
                          <a:lnTo>
                            <a:pt x="0" y="14"/>
                          </a:lnTo>
                          <a:lnTo>
                            <a:pt x="23"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27" name="Line 296"/>
                    <p:cNvSpPr>
                      <a:spLocks noChangeShapeType="1"/>
                    </p:cNvSpPr>
                    <p:nvPr/>
                  </p:nvSpPr>
                  <p:spPr bwMode="auto">
                    <a:xfrm flipV="1">
                      <a:off x="989" y="2868"/>
                      <a:ext cx="18" cy="3"/>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428" name="Freeform 297"/>
                    <p:cNvSpPr>
                      <a:spLocks/>
                    </p:cNvSpPr>
                    <p:nvPr/>
                  </p:nvSpPr>
                  <p:spPr bwMode="auto">
                    <a:xfrm>
                      <a:off x="1036" y="2819"/>
                      <a:ext cx="24" cy="17"/>
                    </a:xfrm>
                    <a:custGeom>
                      <a:avLst/>
                      <a:gdLst>
                        <a:gd name="T0" fmla="*/ 0 w 24"/>
                        <a:gd name="T1" fmla="*/ 16 h 17"/>
                        <a:gd name="T2" fmla="*/ 8 w 24"/>
                        <a:gd name="T3" fmla="*/ 0 h 17"/>
                        <a:gd name="T4" fmla="*/ 16 w 24"/>
                        <a:gd name="T5" fmla="*/ 0 h 17"/>
                        <a:gd name="T6" fmla="*/ 23 w 24"/>
                        <a:gd name="T7" fmla="*/ 16 h 17"/>
                        <a:gd name="T8" fmla="*/ 0 60000 65536"/>
                        <a:gd name="T9" fmla="*/ 0 60000 65536"/>
                        <a:gd name="T10" fmla="*/ 0 60000 65536"/>
                        <a:gd name="T11" fmla="*/ 0 60000 65536"/>
                        <a:gd name="T12" fmla="*/ 0 w 24"/>
                        <a:gd name="T13" fmla="*/ 0 h 17"/>
                        <a:gd name="T14" fmla="*/ 24 w 24"/>
                        <a:gd name="T15" fmla="*/ 17 h 17"/>
                      </a:gdLst>
                      <a:ahLst/>
                      <a:cxnLst>
                        <a:cxn ang="T8">
                          <a:pos x="T0" y="T1"/>
                        </a:cxn>
                        <a:cxn ang="T9">
                          <a:pos x="T2" y="T3"/>
                        </a:cxn>
                        <a:cxn ang="T10">
                          <a:pos x="T4" y="T5"/>
                        </a:cxn>
                        <a:cxn ang="T11">
                          <a:pos x="T6" y="T7"/>
                        </a:cxn>
                      </a:cxnLst>
                      <a:rect l="T12" t="T13" r="T14" b="T15"/>
                      <a:pathLst>
                        <a:path w="24" h="17">
                          <a:moveTo>
                            <a:pt x="0" y="16"/>
                          </a:moveTo>
                          <a:lnTo>
                            <a:pt x="8" y="0"/>
                          </a:lnTo>
                          <a:lnTo>
                            <a:pt x="16" y="0"/>
                          </a:lnTo>
                          <a:lnTo>
                            <a:pt x="23"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grpSp>
                  <p:nvGrpSpPr>
                    <p:cNvPr id="429" name="Group 298"/>
                    <p:cNvGrpSpPr>
                      <a:grpSpLocks/>
                    </p:cNvGrpSpPr>
                    <p:nvPr/>
                  </p:nvGrpSpPr>
                  <p:grpSpPr bwMode="auto">
                    <a:xfrm>
                      <a:off x="753" y="2745"/>
                      <a:ext cx="580" cy="653"/>
                      <a:chOff x="753" y="2745"/>
                      <a:chExt cx="580" cy="653"/>
                    </a:xfrm>
                  </p:grpSpPr>
                  <p:sp>
                    <p:nvSpPr>
                      <p:cNvPr id="430" name="Freeform 299"/>
                      <p:cNvSpPr>
                        <a:spLocks/>
                      </p:cNvSpPr>
                      <p:nvPr/>
                    </p:nvSpPr>
                    <p:spPr bwMode="auto">
                      <a:xfrm>
                        <a:off x="1011" y="2959"/>
                        <a:ext cx="23" cy="74"/>
                      </a:xfrm>
                      <a:custGeom>
                        <a:avLst/>
                        <a:gdLst>
                          <a:gd name="T0" fmla="*/ 0 w 23"/>
                          <a:gd name="T1" fmla="*/ 0 h 74"/>
                          <a:gd name="T2" fmla="*/ 0 w 23"/>
                          <a:gd name="T3" fmla="*/ 29 h 74"/>
                          <a:gd name="T4" fmla="*/ 0 w 23"/>
                          <a:gd name="T5" fmla="*/ 50 h 74"/>
                          <a:gd name="T6" fmla="*/ 22 w 23"/>
                          <a:gd name="T7" fmla="*/ 73 h 74"/>
                          <a:gd name="T8" fmla="*/ 0 60000 65536"/>
                          <a:gd name="T9" fmla="*/ 0 60000 65536"/>
                          <a:gd name="T10" fmla="*/ 0 60000 65536"/>
                          <a:gd name="T11" fmla="*/ 0 60000 65536"/>
                          <a:gd name="T12" fmla="*/ 0 w 23"/>
                          <a:gd name="T13" fmla="*/ 0 h 74"/>
                          <a:gd name="T14" fmla="*/ 23 w 23"/>
                          <a:gd name="T15" fmla="*/ 74 h 74"/>
                        </a:gdLst>
                        <a:ahLst/>
                        <a:cxnLst>
                          <a:cxn ang="T8">
                            <a:pos x="T0" y="T1"/>
                          </a:cxn>
                          <a:cxn ang="T9">
                            <a:pos x="T2" y="T3"/>
                          </a:cxn>
                          <a:cxn ang="T10">
                            <a:pos x="T4" y="T5"/>
                          </a:cxn>
                          <a:cxn ang="T11">
                            <a:pos x="T6" y="T7"/>
                          </a:cxn>
                        </a:cxnLst>
                        <a:rect l="T12" t="T13" r="T14" b="T15"/>
                        <a:pathLst>
                          <a:path w="23" h="74">
                            <a:moveTo>
                              <a:pt x="0" y="0"/>
                            </a:moveTo>
                            <a:lnTo>
                              <a:pt x="0" y="29"/>
                            </a:lnTo>
                            <a:lnTo>
                              <a:pt x="0" y="50"/>
                            </a:lnTo>
                            <a:lnTo>
                              <a:pt x="22" y="73"/>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grpSp>
                    <p:nvGrpSpPr>
                      <p:cNvPr id="431" name="Group 300"/>
                      <p:cNvGrpSpPr>
                        <a:grpSpLocks/>
                      </p:cNvGrpSpPr>
                      <p:nvPr/>
                    </p:nvGrpSpPr>
                    <p:grpSpPr bwMode="auto">
                      <a:xfrm>
                        <a:off x="753" y="2745"/>
                        <a:ext cx="580" cy="653"/>
                        <a:chOff x="753" y="2745"/>
                        <a:chExt cx="580" cy="653"/>
                      </a:xfrm>
                    </p:grpSpPr>
                    <p:sp>
                      <p:nvSpPr>
                        <p:cNvPr id="432" name="Line 301"/>
                        <p:cNvSpPr>
                          <a:spLocks noChangeShapeType="1"/>
                        </p:cNvSpPr>
                        <p:nvPr/>
                      </p:nvSpPr>
                      <p:spPr bwMode="auto">
                        <a:xfrm>
                          <a:off x="1148" y="2962"/>
                          <a:ext cx="44" cy="31"/>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433" name="Line 302"/>
                        <p:cNvSpPr>
                          <a:spLocks noChangeShapeType="1"/>
                        </p:cNvSpPr>
                        <p:nvPr/>
                      </p:nvSpPr>
                      <p:spPr bwMode="auto">
                        <a:xfrm>
                          <a:off x="1163" y="2922"/>
                          <a:ext cx="52" cy="62"/>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grpSp>
                      <p:nvGrpSpPr>
                        <p:cNvPr id="434" name="Group 303"/>
                        <p:cNvGrpSpPr>
                          <a:grpSpLocks/>
                        </p:cNvGrpSpPr>
                        <p:nvPr/>
                      </p:nvGrpSpPr>
                      <p:grpSpPr bwMode="auto">
                        <a:xfrm>
                          <a:off x="753" y="2745"/>
                          <a:ext cx="580" cy="653"/>
                          <a:chOff x="753" y="2745"/>
                          <a:chExt cx="580" cy="653"/>
                        </a:xfrm>
                      </p:grpSpPr>
                      <p:sp>
                        <p:nvSpPr>
                          <p:cNvPr id="435" name="Freeform 304"/>
                          <p:cNvSpPr>
                            <a:spLocks/>
                          </p:cNvSpPr>
                          <p:nvPr/>
                        </p:nvSpPr>
                        <p:spPr bwMode="auto">
                          <a:xfrm>
                            <a:off x="888" y="2906"/>
                            <a:ext cx="29" cy="40"/>
                          </a:xfrm>
                          <a:custGeom>
                            <a:avLst/>
                            <a:gdLst>
                              <a:gd name="T0" fmla="*/ 28 w 29"/>
                              <a:gd name="T1" fmla="*/ 4 h 40"/>
                              <a:gd name="T2" fmla="*/ 18 w 29"/>
                              <a:gd name="T3" fmla="*/ 0 h 40"/>
                              <a:gd name="T4" fmla="*/ 12 w 29"/>
                              <a:gd name="T5" fmla="*/ 0 h 40"/>
                              <a:gd name="T6" fmla="*/ 6 w 29"/>
                              <a:gd name="T7" fmla="*/ 4 h 40"/>
                              <a:gd name="T8" fmla="*/ 0 w 29"/>
                              <a:gd name="T9" fmla="*/ 14 h 40"/>
                              <a:gd name="T10" fmla="*/ 0 w 29"/>
                              <a:gd name="T11" fmla="*/ 23 h 40"/>
                              <a:gd name="T12" fmla="*/ 2 w 29"/>
                              <a:gd name="T13" fmla="*/ 36 h 40"/>
                              <a:gd name="T14" fmla="*/ 6 w 29"/>
                              <a:gd name="T15" fmla="*/ 39 h 40"/>
                              <a:gd name="T16" fmla="*/ 16 w 29"/>
                              <a:gd name="T17" fmla="*/ 36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40"/>
                              <a:gd name="T29" fmla="*/ 29 w 29"/>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40">
                                <a:moveTo>
                                  <a:pt x="28" y="4"/>
                                </a:moveTo>
                                <a:lnTo>
                                  <a:pt x="18" y="0"/>
                                </a:lnTo>
                                <a:lnTo>
                                  <a:pt x="12" y="0"/>
                                </a:lnTo>
                                <a:lnTo>
                                  <a:pt x="6" y="4"/>
                                </a:lnTo>
                                <a:lnTo>
                                  <a:pt x="0" y="14"/>
                                </a:lnTo>
                                <a:lnTo>
                                  <a:pt x="0" y="23"/>
                                </a:lnTo>
                                <a:lnTo>
                                  <a:pt x="2" y="36"/>
                                </a:lnTo>
                                <a:lnTo>
                                  <a:pt x="6" y="39"/>
                                </a:lnTo>
                                <a:lnTo>
                                  <a:pt x="16" y="3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36" name="Freeform 305"/>
                          <p:cNvSpPr>
                            <a:spLocks/>
                          </p:cNvSpPr>
                          <p:nvPr/>
                        </p:nvSpPr>
                        <p:spPr bwMode="auto">
                          <a:xfrm>
                            <a:off x="1158" y="3133"/>
                            <a:ext cx="69" cy="108"/>
                          </a:xfrm>
                          <a:custGeom>
                            <a:avLst/>
                            <a:gdLst>
                              <a:gd name="T0" fmla="*/ 68 w 69"/>
                              <a:gd name="T1" fmla="*/ 107 h 108"/>
                              <a:gd name="T2" fmla="*/ 47 w 69"/>
                              <a:gd name="T3" fmla="*/ 84 h 108"/>
                              <a:gd name="T4" fmla="*/ 17 w 69"/>
                              <a:gd name="T5" fmla="*/ 35 h 108"/>
                              <a:gd name="T6" fmla="*/ 0 w 69"/>
                              <a:gd name="T7" fmla="*/ 0 h 108"/>
                              <a:gd name="T8" fmla="*/ 0 60000 65536"/>
                              <a:gd name="T9" fmla="*/ 0 60000 65536"/>
                              <a:gd name="T10" fmla="*/ 0 60000 65536"/>
                              <a:gd name="T11" fmla="*/ 0 60000 65536"/>
                              <a:gd name="T12" fmla="*/ 0 w 69"/>
                              <a:gd name="T13" fmla="*/ 0 h 108"/>
                              <a:gd name="T14" fmla="*/ 69 w 69"/>
                              <a:gd name="T15" fmla="*/ 108 h 108"/>
                            </a:gdLst>
                            <a:ahLst/>
                            <a:cxnLst>
                              <a:cxn ang="T8">
                                <a:pos x="T0" y="T1"/>
                              </a:cxn>
                              <a:cxn ang="T9">
                                <a:pos x="T2" y="T3"/>
                              </a:cxn>
                              <a:cxn ang="T10">
                                <a:pos x="T4" y="T5"/>
                              </a:cxn>
                              <a:cxn ang="T11">
                                <a:pos x="T6" y="T7"/>
                              </a:cxn>
                            </a:cxnLst>
                            <a:rect l="T12" t="T13" r="T14" b="T15"/>
                            <a:pathLst>
                              <a:path w="69" h="108">
                                <a:moveTo>
                                  <a:pt x="68" y="107"/>
                                </a:moveTo>
                                <a:lnTo>
                                  <a:pt x="47" y="84"/>
                                </a:lnTo>
                                <a:lnTo>
                                  <a:pt x="17" y="35"/>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37" name="Freeform 306"/>
                          <p:cNvSpPr>
                            <a:spLocks/>
                          </p:cNvSpPr>
                          <p:nvPr/>
                        </p:nvSpPr>
                        <p:spPr bwMode="auto">
                          <a:xfrm>
                            <a:off x="1202" y="3313"/>
                            <a:ext cx="131" cy="85"/>
                          </a:xfrm>
                          <a:custGeom>
                            <a:avLst/>
                            <a:gdLst>
                              <a:gd name="T0" fmla="*/ 109 w 131"/>
                              <a:gd name="T1" fmla="*/ 0 h 85"/>
                              <a:gd name="T2" fmla="*/ 118 w 131"/>
                              <a:gd name="T3" fmla="*/ 4 h 85"/>
                              <a:gd name="T4" fmla="*/ 124 w 131"/>
                              <a:gd name="T5" fmla="*/ 14 h 85"/>
                              <a:gd name="T6" fmla="*/ 130 w 131"/>
                              <a:gd name="T7" fmla="*/ 24 h 85"/>
                              <a:gd name="T8" fmla="*/ 111 w 131"/>
                              <a:gd name="T9" fmla="*/ 58 h 85"/>
                              <a:gd name="T10" fmla="*/ 105 w 131"/>
                              <a:gd name="T11" fmla="*/ 58 h 85"/>
                              <a:gd name="T12" fmla="*/ 92 w 131"/>
                              <a:gd name="T13" fmla="*/ 74 h 85"/>
                              <a:gd name="T14" fmla="*/ 80 w 131"/>
                              <a:gd name="T15" fmla="*/ 82 h 85"/>
                              <a:gd name="T16" fmla="*/ 63 w 131"/>
                              <a:gd name="T17" fmla="*/ 84 h 85"/>
                              <a:gd name="T18" fmla="*/ 37 w 131"/>
                              <a:gd name="T19" fmla="*/ 84 h 85"/>
                              <a:gd name="T20" fmla="*/ 18 w 131"/>
                              <a:gd name="T21" fmla="*/ 84 h 85"/>
                              <a:gd name="T22" fmla="*/ 5 w 131"/>
                              <a:gd name="T23" fmla="*/ 84 h 85"/>
                              <a:gd name="T24" fmla="*/ 0 w 131"/>
                              <a:gd name="T25" fmla="*/ 84 h 85"/>
                              <a:gd name="T26" fmla="*/ 2 w 131"/>
                              <a:gd name="T27" fmla="*/ 74 h 85"/>
                              <a:gd name="T28" fmla="*/ 12 w 131"/>
                              <a:gd name="T29" fmla="*/ 64 h 85"/>
                              <a:gd name="T30" fmla="*/ 28 w 131"/>
                              <a:gd name="T31" fmla="*/ 58 h 85"/>
                              <a:gd name="T32" fmla="*/ 43 w 131"/>
                              <a:gd name="T33" fmla="*/ 55 h 85"/>
                              <a:gd name="T34" fmla="*/ 53 w 131"/>
                              <a:gd name="T35" fmla="*/ 49 h 85"/>
                              <a:gd name="T36" fmla="*/ 57 w 131"/>
                              <a:gd name="T37" fmla="*/ 39 h 85"/>
                              <a:gd name="T38" fmla="*/ 67 w 131"/>
                              <a:gd name="T39" fmla="*/ 29 h 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1"/>
                              <a:gd name="T61" fmla="*/ 0 h 85"/>
                              <a:gd name="T62" fmla="*/ 131 w 131"/>
                              <a:gd name="T63" fmla="*/ 85 h 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1" h="85">
                                <a:moveTo>
                                  <a:pt x="109" y="0"/>
                                </a:moveTo>
                                <a:lnTo>
                                  <a:pt x="118" y="4"/>
                                </a:lnTo>
                                <a:lnTo>
                                  <a:pt x="124" y="14"/>
                                </a:lnTo>
                                <a:lnTo>
                                  <a:pt x="130" y="24"/>
                                </a:lnTo>
                                <a:lnTo>
                                  <a:pt x="111" y="58"/>
                                </a:lnTo>
                                <a:lnTo>
                                  <a:pt x="105" y="58"/>
                                </a:lnTo>
                                <a:lnTo>
                                  <a:pt x="92" y="74"/>
                                </a:lnTo>
                                <a:lnTo>
                                  <a:pt x="80" y="82"/>
                                </a:lnTo>
                                <a:lnTo>
                                  <a:pt x="63" y="84"/>
                                </a:lnTo>
                                <a:lnTo>
                                  <a:pt x="37" y="84"/>
                                </a:lnTo>
                                <a:lnTo>
                                  <a:pt x="18" y="84"/>
                                </a:lnTo>
                                <a:lnTo>
                                  <a:pt x="5" y="84"/>
                                </a:lnTo>
                                <a:lnTo>
                                  <a:pt x="0" y="84"/>
                                </a:lnTo>
                                <a:lnTo>
                                  <a:pt x="2" y="74"/>
                                </a:lnTo>
                                <a:lnTo>
                                  <a:pt x="12" y="64"/>
                                </a:lnTo>
                                <a:lnTo>
                                  <a:pt x="28" y="58"/>
                                </a:lnTo>
                                <a:lnTo>
                                  <a:pt x="43" y="55"/>
                                </a:lnTo>
                                <a:lnTo>
                                  <a:pt x="53" y="49"/>
                                </a:lnTo>
                                <a:lnTo>
                                  <a:pt x="57" y="39"/>
                                </a:lnTo>
                                <a:lnTo>
                                  <a:pt x="67" y="29"/>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38" name="Freeform 307"/>
                          <p:cNvSpPr>
                            <a:spLocks/>
                          </p:cNvSpPr>
                          <p:nvPr/>
                        </p:nvSpPr>
                        <p:spPr bwMode="auto">
                          <a:xfrm>
                            <a:off x="753" y="3242"/>
                            <a:ext cx="97" cy="138"/>
                          </a:xfrm>
                          <a:custGeom>
                            <a:avLst/>
                            <a:gdLst>
                              <a:gd name="T0" fmla="*/ 70 w 97"/>
                              <a:gd name="T1" fmla="*/ 68 h 138"/>
                              <a:gd name="T2" fmla="*/ 74 w 97"/>
                              <a:gd name="T3" fmla="*/ 77 h 138"/>
                              <a:gd name="T4" fmla="*/ 77 w 97"/>
                              <a:gd name="T5" fmla="*/ 87 h 138"/>
                              <a:gd name="T6" fmla="*/ 84 w 97"/>
                              <a:gd name="T7" fmla="*/ 97 h 138"/>
                              <a:gd name="T8" fmla="*/ 90 w 97"/>
                              <a:gd name="T9" fmla="*/ 100 h 138"/>
                              <a:gd name="T10" fmla="*/ 96 w 97"/>
                              <a:gd name="T11" fmla="*/ 100 h 138"/>
                              <a:gd name="T12" fmla="*/ 93 w 97"/>
                              <a:gd name="T13" fmla="*/ 114 h 138"/>
                              <a:gd name="T14" fmla="*/ 84 w 97"/>
                              <a:gd name="T15" fmla="*/ 123 h 138"/>
                              <a:gd name="T16" fmla="*/ 65 w 97"/>
                              <a:gd name="T17" fmla="*/ 135 h 138"/>
                              <a:gd name="T18" fmla="*/ 59 w 97"/>
                              <a:gd name="T19" fmla="*/ 137 h 138"/>
                              <a:gd name="T20" fmla="*/ 47 w 97"/>
                              <a:gd name="T21" fmla="*/ 123 h 138"/>
                              <a:gd name="T22" fmla="*/ 41 w 97"/>
                              <a:gd name="T23" fmla="*/ 104 h 138"/>
                              <a:gd name="T24" fmla="*/ 45 w 97"/>
                              <a:gd name="T25" fmla="*/ 97 h 138"/>
                              <a:gd name="T26" fmla="*/ 28 w 97"/>
                              <a:gd name="T27" fmla="*/ 81 h 138"/>
                              <a:gd name="T28" fmla="*/ 16 w 97"/>
                              <a:gd name="T29" fmla="*/ 61 h 138"/>
                              <a:gd name="T30" fmla="*/ 3 w 97"/>
                              <a:gd name="T31" fmla="*/ 39 h 138"/>
                              <a:gd name="T32" fmla="*/ 0 w 97"/>
                              <a:gd name="T33" fmla="*/ 23 h 138"/>
                              <a:gd name="T34" fmla="*/ 0 w 97"/>
                              <a:gd name="T35" fmla="*/ 7 h 138"/>
                              <a:gd name="T36" fmla="*/ 3 w 97"/>
                              <a:gd name="T37" fmla="*/ 0 h 138"/>
                              <a:gd name="T38" fmla="*/ 12 w 97"/>
                              <a:gd name="T39" fmla="*/ 4 h 138"/>
                              <a:gd name="T40" fmla="*/ 22 w 97"/>
                              <a:gd name="T41" fmla="*/ 7 h 138"/>
                              <a:gd name="T42" fmla="*/ 26 w 97"/>
                              <a:gd name="T43" fmla="*/ 17 h 138"/>
                              <a:gd name="T44" fmla="*/ 32 w 97"/>
                              <a:gd name="T45" fmla="*/ 29 h 138"/>
                              <a:gd name="T46" fmla="*/ 45 w 97"/>
                              <a:gd name="T47" fmla="*/ 39 h 138"/>
                              <a:gd name="T48" fmla="*/ 55 w 97"/>
                              <a:gd name="T49" fmla="*/ 48 h 138"/>
                              <a:gd name="T50" fmla="*/ 65 w 97"/>
                              <a:gd name="T51" fmla="*/ 58 h 138"/>
                              <a:gd name="T52" fmla="*/ 74 w 97"/>
                              <a:gd name="T53" fmla="*/ 61 h 1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7"/>
                              <a:gd name="T82" fmla="*/ 0 h 138"/>
                              <a:gd name="T83" fmla="*/ 97 w 97"/>
                              <a:gd name="T84" fmla="*/ 138 h 1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7" h="138">
                                <a:moveTo>
                                  <a:pt x="70" y="68"/>
                                </a:moveTo>
                                <a:lnTo>
                                  <a:pt x="74" y="77"/>
                                </a:lnTo>
                                <a:lnTo>
                                  <a:pt x="77" y="87"/>
                                </a:lnTo>
                                <a:lnTo>
                                  <a:pt x="84" y="97"/>
                                </a:lnTo>
                                <a:lnTo>
                                  <a:pt x="90" y="100"/>
                                </a:lnTo>
                                <a:lnTo>
                                  <a:pt x="96" y="100"/>
                                </a:lnTo>
                                <a:lnTo>
                                  <a:pt x="93" y="114"/>
                                </a:lnTo>
                                <a:lnTo>
                                  <a:pt x="84" y="123"/>
                                </a:lnTo>
                                <a:lnTo>
                                  <a:pt x="65" y="135"/>
                                </a:lnTo>
                                <a:lnTo>
                                  <a:pt x="59" y="137"/>
                                </a:lnTo>
                                <a:lnTo>
                                  <a:pt x="47" y="123"/>
                                </a:lnTo>
                                <a:lnTo>
                                  <a:pt x="41" y="104"/>
                                </a:lnTo>
                                <a:lnTo>
                                  <a:pt x="45" y="97"/>
                                </a:lnTo>
                                <a:lnTo>
                                  <a:pt x="28" y="81"/>
                                </a:lnTo>
                                <a:lnTo>
                                  <a:pt x="16" y="61"/>
                                </a:lnTo>
                                <a:lnTo>
                                  <a:pt x="3" y="39"/>
                                </a:lnTo>
                                <a:lnTo>
                                  <a:pt x="0" y="23"/>
                                </a:lnTo>
                                <a:lnTo>
                                  <a:pt x="0" y="7"/>
                                </a:lnTo>
                                <a:lnTo>
                                  <a:pt x="3" y="0"/>
                                </a:lnTo>
                                <a:lnTo>
                                  <a:pt x="12" y="4"/>
                                </a:lnTo>
                                <a:lnTo>
                                  <a:pt x="22" y="7"/>
                                </a:lnTo>
                                <a:lnTo>
                                  <a:pt x="26" y="17"/>
                                </a:lnTo>
                                <a:lnTo>
                                  <a:pt x="32" y="29"/>
                                </a:lnTo>
                                <a:lnTo>
                                  <a:pt x="45" y="39"/>
                                </a:lnTo>
                                <a:lnTo>
                                  <a:pt x="55" y="48"/>
                                </a:lnTo>
                                <a:lnTo>
                                  <a:pt x="65" y="58"/>
                                </a:lnTo>
                                <a:lnTo>
                                  <a:pt x="74" y="61"/>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39" name="Freeform 308"/>
                          <p:cNvSpPr>
                            <a:spLocks/>
                          </p:cNvSpPr>
                          <p:nvPr/>
                        </p:nvSpPr>
                        <p:spPr bwMode="auto">
                          <a:xfrm>
                            <a:off x="1182" y="2994"/>
                            <a:ext cx="34" cy="53"/>
                          </a:xfrm>
                          <a:custGeom>
                            <a:avLst/>
                            <a:gdLst>
                              <a:gd name="T0" fmla="*/ 10 w 34"/>
                              <a:gd name="T1" fmla="*/ 0 h 53"/>
                              <a:gd name="T2" fmla="*/ 4 w 34"/>
                              <a:gd name="T3" fmla="*/ 9 h 53"/>
                              <a:gd name="T4" fmla="*/ 0 w 34"/>
                              <a:gd name="T5" fmla="*/ 25 h 53"/>
                              <a:gd name="T6" fmla="*/ 0 w 34"/>
                              <a:gd name="T7" fmla="*/ 35 h 53"/>
                              <a:gd name="T8" fmla="*/ 6 w 34"/>
                              <a:gd name="T9" fmla="*/ 44 h 53"/>
                              <a:gd name="T10" fmla="*/ 10 w 34"/>
                              <a:gd name="T11" fmla="*/ 48 h 53"/>
                              <a:gd name="T12" fmla="*/ 16 w 34"/>
                              <a:gd name="T13" fmla="*/ 52 h 53"/>
                              <a:gd name="T14" fmla="*/ 20 w 34"/>
                              <a:gd name="T15" fmla="*/ 44 h 53"/>
                              <a:gd name="T16" fmla="*/ 20 w 34"/>
                              <a:gd name="T17" fmla="*/ 38 h 53"/>
                              <a:gd name="T18" fmla="*/ 20 w 34"/>
                              <a:gd name="T19" fmla="*/ 32 h 53"/>
                              <a:gd name="T20" fmla="*/ 20 w 34"/>
                              <a:gd name="T21" fmla="*/ 25 h 53"/>
                              <a:gd name="T22" fmla="*/ 26 w 34"/>
                              <a:gd name="T23" fmla="*/ 23 h 53"/>
                              <a:gd name="T24" fmla="*/ 29 w 34"/>
                              <a:gd name="T25" fmla="*/ 19 h 53"/>
                              <a:gd name="T26" fmla="*/ 33 w 34"/>
                              <a:gd name="T27" fmla="*/ 9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3"/>
                              <a:gd name="T44" fmla="*/ 34 w 34"/>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3">
                                <a:moveTo>
                                  <a:pt x="10" y="0"/>
                                </a:moveTo>
                                <a:lnTo>
                                  <a:pt x="4" y="9"/>
                                </a:lnTo>
                                <a:lnTo>
                                  <a:pt x="0" y="25"/>
                                </a:lnTo>
                                <a:lnTo>
                                  <a:pt x="0" y="35"/>
                                </a:lnTo>
                                <a:lnTo>
                                  <a:pt x="6" y="44"/>
                                </a:lnTo>
                                <a:lnTo>
                                  <a:pt x="10" y="48"/>
                                </a:lnTo>
                                <a:lnTo>
                                  <a:pt x="16" y="52"/>
                                </a:lnTo>
                                <a:lnTo>
                                  <a:pt x="20" y="44"/>
                                </a:lnTo>
                                <a:lnTo>
                                  <a:pt x="20" y="38"/>
                                </a:lnTo>
                                <a:lnTo>
                                  <a:pt x="20" y="32"/>
                                </a:lnTo>
                                <a:lnTo>
                                  <a:pt x="20" y="25"/>
                                </a:lnTo>
                                <a:lnTo>
                                  <a:pt x="26" y="23"/>
                                </a:lnTo>
                                <a:lnTo>
                                  <a:pt x="29" y="19"/>
                                </a:lnTo>
                                <a:lnTo>
                                  <a:pt x="33" y="9"/>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40" name="Freeform 309"/>
                          <p:cNvSpPr>
                            <a:spLocks/>
                          </p:cNvSpPr>
                          <p:nvPr/>
                        </p:nvSpPr>
                        <p:spPr bwMode="auto">
                          <a:xfrm>
                            <a:off x="976" y="2770"/>
                            <a:ext cx="30" cy="82"/>
                          </a:xfrm>
                          <a:custGeom>
                            <a:avLst/>
                            <a:gdLst>
                              <a:gd name="T0" fmla="*/ 20 w 30"/>
                              <a:gd name="T1" fmla="*/ 76 h 82"/>
                              <a:gd name="T2" fmla="*/ 22 w 30"/>
                              <a:gd name="T3" fmla="*/ 81 h 82"/>
                              <a:gd name="T4" fmla="*/ 8 w 30"/>
                              <a:gd name="T5" fmla="*/ 81 h 82"/>
                              <a:gd name="T6" fmla="*/ 0 w 30"/>
                              <a:gd name="T7" fmla="*/ 78 h 82"/>
                              <a:gd name="T8" fmla="*/ 1 w 30"/>
                              <a:gd name="T9" fmla="*/ 71 h 82"/>
                              <a:gd name="T10" fmla="*/ 11 w 30"/>
                              <a:gd name="T11" fmla="*/ 51 h 82"/>
                              <a:gd name="T12" fmla="*/ 8 w 30"/>
                              <a:gd name="T13" fmla="*/ 43 h 82"/>
                              <a:gd name="T14" fmla="*/ 3 w 30"/>
                              <a:gd name="T15" fmla="*/ 36 h 82"/>
                              <a:gd name="T16" fmla="*/ 7 w 30"/>
                              <a:gd name="T17" fmla="*/ 25 h 82"/>
                              <a:gd name="T18" fmla="*/ 10 w 30"/>
                              <a:gd name="T19" fmla="*/ 13 h 82"/>
                              <a:gd name="T20" fmla="*/ 16 w 30"/>
                              <a:gd name="T21" fmla="*/ 4 h 82"/>
                              <a:gd name="T22" fmla="*/ 29 w 30"/>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82"/>
                              <a:gd name="T38" fmla="*/ 30 w 30"/>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82">
                                <a:moveTo>
                                  <a:pt x="20" y="76"/>
                                </a:moveTo>
                                <a:lnTo>
                                  <a:pt x="22" y="81"/>
                                </a:lnTo>
                                <a:lnTo>
                                  <a:pt x="8" y="81"/>
                                </a:lnTo>
                                <a:lnTo>
                                  <a:pt x="0" y="78"/>
                                </a:lnTo>
                                <a:lnTo>
                                  <a:pt x="1" y="71"/>
                                </a:lnTo>
                                <a:lnTo>
                                  <a:pt x="11" y="51"/>
                                </a:lnTo>
                                <a:lnTo>
                                  <a:pt x="8" y="43"/>
                                </a:lnTo>
                                <a:lnTo>
                                  <a:pt x="3" y="36"/>
                                </a:lnTo>
                                <a:lnTo>
                                  <a:pt x="7" y="25"/>
                                </a:lnTo>
                                <a:lnTo>
                                  <a:pt x="10" y="13"/>
                                </a:lnTo>
                                <a:lnTo>
                                  <a:pt x="16" y="4"/>
                                </a:lnTo>
                                <a:lnTo>
                                  <a:pt x="29"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41" name="Freeform 310"/>
                          <p:cNvSpPr>
                            <a:spLocks/>
                          </p:cNvSpPr>
                          <p:nvPr/>
                        </p:nvSpPr>
                        <p:spPr bwMode="auto">
                          <a:xfrm>
                            <a:off x="992" y="2745"/>
                            <a:ext cx="87" cy="49"/>
                          </a:xfrm>
                          <a:custGeom>
                            <a:avLst/>
                            <a:gdLst>
                              <a:gd name="T0" fmla="*/ 0 w 87"/>
                              <a:gd name="T1" fmla="*/ 32 h 49"/>
                              <a:gd name="T2" fmla="*/ 1 w 87"/>
                              <a:gd name="T3" fmla="*/ 24 h 49"/>
                              <a:gd name="T4" fmla="*/ 5 w 87"/>
                              <a:gd name="T5" fmla="*/ 18 h 49"/>
                              <a:gd name="T6" fmla="*/ 7 w 87"/>
                              <a:gd name="T7" fmla="*/ 10 h 49"/>
                              <a:gd name="T8" fmla="*/ 16 w 87"/>
                              <a:gd name="T9" fmla="*/ 2 h 49"/>
                              <a:gd name="T10" fmla="*/ 25 w 87"/>
                              <a:gd name="T11" fmla="*/ 5 h 49"/>
                              <a:gd name="T12" fmla="*/ 32 w 87"/>
                              <a:gd name="T13" fmla="*/ 0 h 49"/>
                              <a:gd name="T14" fmla="*/ 41 w 87"/>
                              <a:gd name="T15" fmla="*/ 6 h 49"/>
                              <a:gd name="T16" fmla="*/ 48 w 87"/>
                              <a:gd name="T17" fmla="*/ 16 h 49"/>
                              <a:gd name="T18" fmla="*/ 55 w 87"/>
                              <a:gd name="T19" fmla="*/ 21 h 49"/>
                              <a:gd name="T20" fmla="*/ 70 w 87"/>
                              <a:gd name="T21" fmla="*/ 24 h 49"/>
                              <a:gd name="T22" fmla="*/ 79 w 87"/>
                              <a:gd name="T23" fmla="*/ 30 h 49"/>
                              <a:gd name="T24" fmla="*/ 84 w 87"/>
                              <a:gd name="T25" fmla="*/ 38 h 49"/>
                              <a:gd name="T26" fmla="*/ 86 w 87"/>
                              <a:gd name="T27" fmla="*/ 48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
                              <a:gd name="T43" fmla="*/ 0 h 49"/>
                              <a:gd name="T44" fmla="*/ 87 w 87"/>
                              <a:gd name="T45" fmla="*/ 49 h 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 h="49">
                                <a:moveTo>
                                  <a:pt x="0" y="32"/>
                                </a:moveTo>
                                <a:lnTo>
                                  <a:pt x="1" y="24"/>
                                </a:lnTo>
                                <a:lnTo>
                                  <a:pt x="5" y="18"/>
                                </a:lnTo>
                                <a:lnTo>
                                  <a:pt x="7" y="10"/>
                                </a:lnTo>
                                <a:lnTo>
                                  <a:pt x="16" y="2"/>
                                </a:lnTo>
                                <a:lnTo>
                                  <a:pt x="25" y="5"/>
                                </a:lnTo>
                                <a:lnTo>
                                  <a:pt x="32" y="0"/>
                                </a:lnTo>
                                <a:lnTo>
                                  <a:pt x="41" y="6"/>
                                </a:lnTo>
                                <a:lnTo>
                                  <a:pt x="48" y="16"/>
                                </a:lnTo>
                                <a:lnTo>
                                  <a:pt x="55" y="21"/>
                                </a:lnTo>
                                <a:lnTo>
                                  <a:pt x="70" y="24"/>
                                </a:lnTo>
                                <a:lnTo>
                                  <a:pt x="79" y="30"/>
                                </a:lnTo>
                                <a:lnTo>
                                  <a:pt x="84" y="38"/>
                                </a:lnTo>
                                <a:lnTo>
                                  <a:pt x="86" y="48"/>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42" name="Freeform 311"/>
                          <p:cNvSpPr>
                            <a:spLocks/>
                          </p:cNvSpPr>
                          <p:nvPr/>
                        </p:nvSpPr>
                        <p:spPr bwMode="auto">
                          <a:xfrm>
                            <a:off x="1031" y="2805"/>
                            <a:ext cx="32" cy="38"/>
                          </a:xfrm>
                          <a:custGeom>
                            <a:avLst/>
                            <a:gdLst>
                              <a:gd name="T0" fmla="*/ 0 w 32"/>
                              <a:gd name="T1" fmla="*/ 6 h 38"/>
                              <a:gd name="T2" fmla="*/ 4 w 32"/>
                              <a:gd name="T3" fmla="*/ 3 h 38"/>
                              <a:gd name="T4" fmla="*/ 12 w 32"/>
                              <a:gd name="T5" fmla="*/ 0 h 38"/>
                              <a:gd name="T6" fmla="*/ 20 w 32"/>
                              <a:gd name="T7" fmla="*/ 1 h 38"/>
                              <a:gd name="T8" fmla="*/ 25 w 32"/>
                              <a:gd name="T9" fmla="*/ 3 h 38"/>
                              <a:gd name="T10" fmla="*/ 28 w 32"/>
                              <a:gd name="T11" fmla="*/ 6 h 38"/>
                              <a:gd name="T12" fmla="*/ 31 w 32"/>
                              <a:gd name="T13" fmla="*/ 11 h 38"/>
                              <a:gd name="T14" fmla="*/ 31 w 32"/>
                              <a:gd name="T15" fmla="*/ 18 h 38"/>
                              <a:gd name="T16" fmla="*/ 28 w 32"/>
                              <a:gd name="T17" fmla="*/ 26 h 38"/>
                              <a:gd name="T18" fmla="*/ 25 w 32"/>
                              <a:gd name="T19" fmla="*/ 30 h 38"/>
                              <a:gd name="T20" fmla="*/ 18 w 32"/>
                              <a:gd name="T21" fmla="*/ 35 h 38"/>
                              <a:gd name="T22" fmla="*/ 13 w 32"/>
                              <a:gd name="T23" fmla="*/ 37 h 38"/>
                              <a:gd name="T24" fmla="*/ 6 w 32"/>
                              <a:gd name="T25" fmla="*/ 36 h 38"/>
                              <a:gd name="T26" fmla="*/ 2 w 32"/>
                              <a:gd name="T27" fmla="*/ 36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38"/>
                              <a:gd name="T44" fmla="*/ 32 w 32"/>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38">
                                <a:moveTo>
                                  <a:pt x="0" y="6"/>
                                </a:moveTo>
                                <a:lnTo>
                                  <a:pt x="4" y="3"/>
                                </a:lnTo>
                                <a:lnTo>
                                  <a:pt x="12" y="0"/>
                                </a:lnTo>
                                <a:lnTo>
                                  <a:pt x="20" y="1"/>
                                </a:lnTo>
                                <a:lnTo>
                                  <a:pt x="25" y="3"/>
                                </a:lnTo>
                                <a:lnTo>
                                  <a:pt x="28" y="6"/>
                                </a:lnTo>
                                <a:lnTo>
                                  <a:pt x="31" y="11"/>
                                </a:lnTo>
                                <a:lnTo>
                                  <a:pt x="31" y="18"/>
                                </a:lnTo>
                                <a:lnTo>
                                  <a:pt x="28" y="26"/>
                                </a:lnTo>
                                <a:lnTo>
                                  <a:pt x="25" y="30"/>
                                </a:lnTo>
                                <a:lnTo>
                                  <a:pt x="18" y="35"/>
                                </a:lnTo>
                                <a:lnTo>
                                  <a:pt x="13" y="37"/>
                                </a:lnTo>
                                <a:lnTo>
                                  <a:pt x="6" y="36"/>
                                </a:lnTo>
                                <a:lnTo>
                                  <a:pt x="2" y="3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43" name="Freeform 312"/>
                          <p:cNvSpPr>
                            <a:spLocks/>
                          </p:cNvSpPr>
                          <p:nvPr/>
                        </p:nvSpPr>
                        <p:spPr bwMode="auto">
                          <a:xfrm>
                            <a:off x="1085" y="2878"/>
                            <a:ext cx="46" cy="165"/>
                          </a:xfrm>
                          <a:custGeom>
                            <a:avLst/>
                            <a:gdLst>
                              <a:gd name="T0" fmla="*/ 45 w 46"/>
                              <a:gd name="T1" fmla="*/ 164 h 165"/>
                              <a:gd name="T2" fmla="*/ 39 w 46"/>
                              <a:gd name="T3" fmla="*/ 144 h 165"/>
                              <a:gd name="T4" fmla="*/ 34 w 46"/>
                              <a:gd name="T5" fmla="*/ 121 h 165"/>
                              <a:gd name="T6" fmla="*/ 30 w 46"/>
                              <a:gd name="T7" fmla="*/ 82 h 165"/>
                              <a:gd name="T8" fmla="*/ 27 w 46"/>
                              <a:gd name="T9" fmla="*/ 62 h 165"/>
                              <a:gd name="T10" fmla="*/ 21 w 46"/>
                              <a:gd name="T11" fmla="*/ 40 h 165"/>
                              <a:gd name="T12" fmla="*/ 9 w 46"/>
                              <a:gd name="T13" fmla="*/ 16 h 165"/>
                              <a:gd name="T14" fmla="*/ 0 w 46"/>
                              <a:gd name="T15" fmla="*/ 0 h 165"/>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165"/>
                              <a:gd name="T26" fmla="*/ 46 w 46"/>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165">
                                <a:moveTo>
                                  <a:pt x="45" y="164"/>
                                </a:moveTo>
                                <a:lnTo>
                                  <a:pt x="39" y="144"/>
                                </a:lnTo>
                                <a:lnTo>
                                  <a:pt x="34" y="121"/>
                                </a:lnTo>
                                <a:lnTo>
                                  <a:pt x="30" y="82"/>
                                </a:lnTo>
                                <a:lnTo>
                                  <a:pt x="27" y="62"/>
                                </a:lnTo>
                                <a:lnTo>
                                  <a:pt x="21" y="40"/>
                                </a:lnTo>
                                <a:lnTo>
                                  <a:pt x="9" y="16"/>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44" name="Line 313"/>
                          <p:cNvSpPr>
                            <a:spLocks noChangeShapeType="1"/>
                          </p:cNvSpPr>
                          <p:nvPr/>
                        </p:nvSpPr>
                        <p:spPr bwMode="auto">
                          <a:xfrm>
                            <a:off x="1231" y="3242"/>
                            <a:ext cx="85" cy="72"/>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445" name="Freeform 314"/>
                          <p:cNvSpPr>
                            <a:spLocks/>
                          </p:cNvSpPr>
                          <p:nvPr/>
                        </p:nvSpPr>
                        <p:spPr bwMode="auto">
                          <a:xfrm>
                            <a:off x="823" y="3087"/>
                            <a:ext cx="211" cy="211"/>
                          </a:xfrm>
                          <a:custGeom>
                            <a:avLst/>
                            <a:gdLst>
                              <a:gd name="T0" fmla="*/ 0 w 211"/>
                              <a:gd name="T1" fmla="*/ 210 h 211"/>
                              <a:gd name="T2" fmla="*/ 4 w 211"/>
                              <a:gd name="T3" fmla="*/ 203 h 211"/>
                              <a:gd name="T4" fmla="*/ 84 w 211"/>
                              <a:gd name="T5" fmla="*/ 126 h 211"/>
                              <a:gd name="T6" fmla="*/ 94 w 211"/>
                              <a:gd name="T7" fmla="*/ 106 h 211"/>
                              <a:gd name="T8" fmla="*/ 117 w 211"/>
                              <a:gd name="T9" fmla="*/ 94 h 211"/>
                              <a:gd name="T10" fmla="*/ 175 w 211"/>
                              <a:gd name="T11" fmla="*/ 42 h 211"/>
                              <a:gd name="T12" fmla="*/ 188 w 211"/>
                              <a:gd name="T13" fmla="*/ 27 h 211"/>
                              <a:gd name="T14" fmla="*/ 204 w 211"/>
                              <a:gd name="T15" fmla="*/ 19 h 211"/>
                              <a:gd name="T16" fmla="*/ 210 w 211"/>
                              <a:gd name="T17" fmla="*/ 0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1"/>
                              <a:gd name="T28" fmla="*/ 0 h 211"/>
                              <a:gd name="T29" fmla="*/ 211 w 211"/>
                              <a:gd name="T30" fmla="*/ 211 h 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1" h="211">
                                <a:moveTo>
                                  <a:pt x="0" y="210"/>
                                </a:moveTo>
                                <a:lnTo>
                                  <a:pt x="4" y="203"/>
                                </a:lnTo>
                                <a:lnTo>
                                  <a:pt x="84" y="126"/>
                                </a:lnTo>
                                <a:lnTo>
                                  <a:pt x="94" y="106"/>
                                </a:lnTo>
                                <a:lnTo>
                                  <a:pt x="117" y="94"/>
                                </a:lnTo>
                                <a:lnTo>
                                  <a:pt x="175" y="42"/>
                                </a:lnTo>
                                <a:lnTo>
                                  <a:pt x="188" y="27"/>
                                </a:lnTo>
                                <a:lnTo>
                                  <a:pt x="204" y="19"/>
                                </a:lnTo>
                                <a:lnTo>
                                  <a:pt x="21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46" name="Freeform 315"/>
                          <p:cNvSpPr>
                            <a:spLocks/>
                          </p:cNvSpPr>
                          <p:nvPr/>
                        </p:nvSpPr>
                        <p:spPr bwMode="auto">
                          <a:xfrm>
                            <a:off x="1052" y="3044"/>
                            <a:ext cx="116" cy="92"/>
                          </a:xfrm>
                          <a:custGeom>
                            <a:avLst/>
                            <a:gdLst>
                              <a:gd name="T0" fmla="*/ 0 w 116"/>
                              <a:gd name="T1" fmla="*/ 33 h 92"/>
                              <a:gd name="T2" fmla="*/ 82 w 116"/>
                              <a:gd name="T3" fmla="*/ 0 h 92"/>
                              <a:gd name="T4" fmla="*/ 108 w 116"/>
                              <a:gd name="T5" fmla="*/ 42 h 92"/>
                              <a:gd name="T6" fmla="*/ 115 w 116"/>
                              <a:gd name="T7" fmla="*/ 91 h 92"/>
                              <a:gd name="T8" fmla="*/ 0 60000 65536"/>
                              <a:gd name="T9" fmla="*/ 0 60000 65536"/>
                              <a:gd name="T10" fmla="*/ 0 60000 65536"/>
                              <a:gd name="T11" fmla="*/ 0 60000 65536"/>
                              <a:gd name="T12" fmla="*/ 0 w 116"/>
                              <a:gd name="T13" fmla="*/ 0 h 92"/>
                              <a:gd name="T14" fmla="*/ 116 w 116"/>
                              <a:gd name="T15" fmla="*/ 92 h 92"/>
                            </a:gdLst>
                            <a:ahLst/>
                            <a:cxnLst>
                              <a:cxn ang="T8">
                                <a:pos x="T0" y="T1"/>
                              </a:cxn>
                              <a:cxn ang="T9">
                                <a:pos x="T2" y="T3"/>
                              </a:cxn>
                              <a:cxn ang="T10">
                                <a:pos x="T4" y="T5"/>
                              </a:cxn>
                              <a:cxn ang="T11">
                                <a:pos x="T6" y="T7"/>
                              </a:cxn>
                            </a:cxnLst>
                            <a:rect l="T12" t="T13" r="T14" b="T15"/>
                            <a:pathLst>
                              <a:path w="116" h="92">
                                <a:moveTo>
                                  <a:pt x="0" y="33"/>
                                </a:moveTo>
                                <a:lnTo>
                                  <a:pt x="82" y="0"/>
                                </a:lnTo>
                                <a:lnTo>
                                  <a:pt x="108" y="42"/>
                                </a:lnTo>
                                <a:lnTo>
                                  <a:pt x="115" y="91"/>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47" name="Freeform 316"/>
                          <p:cNvSpPr>
                            <a:spLocks/>
                          </p:cNvSpPr>
                          <p:nvPr/>
                        </p:nvSpPr>
                        <p:spPr bwMode="auto">
                          <a:xfrm>
                            <a:off x="987" y="2870"/>
                            <a:ext cx="53" cy="28"/>
                          </a:xfrm>
                          <a:custGeom>
                            <a:avLst/>
                            <a:gdLst>
                              <a:gd name="T0" fmla="*/ 52 w 53"/>
                              <a:gd name="T1" fmla="*/ 8 h 28"/>
                              <a:gd name="T2" fmla="*/ 43 w 53"/>
                              <a:gd name="T3" fmla="*/ 1 h 28"/>
                              <a:gd name="T4" fmla="*/ 40 w 53"/>
                              <a:gd name="T5" fmla="*/ 2 h 28"/>
                              <a:gd name="T6" fmla="*/ 30 w 53"/>
                              <a:gd name="T7" fmla="*/ 14 h 28"/>
                              <a:gd name="T8" fmla="*/ 21 w 53"/>
                              <a:gd name="T9" fmla="*/ 27 h 28"/>
                              <a:gd name="T10" fmla="*/ 10 w 53"/>
                              <a:gd name="T11" fmla="*/ 27 h 28"/>
                              <a:gd name="T12" fmla="*/ 4 w 53"/>
                              <a:gd name="T13" fmla="*/ 17 h 28"/>
                              <a:gd name="T14" fmla="*/ 0 w 53"/>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28"/>
                              <a:gd name="T26" fmla="*/ 53 w 53"/>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28">
                                <a:moveTo>
                                  <a:pt x="52" y="8"/>
                                </a:moveTo>
                                <a:lnTo>
                                  <a:pt x="43" y="1"/>
                                </a:lnTo>
                                <a:lnTo>
                                  <a:pt x="40" y="2"/>
                                </a:lnTo>
                                <a:lnTo>
                                  <a:pt x="30" y="14"/>
                                </a:lnTo>
                                <a:lnTo>
                                  <a:pt x="21" y="27"/>
                                </a:lnTo>
                                <a:lnTo>
                                  <a:pt x="10" y="27"/>
                                </a:lnTo>
                                <a:lnTo>
                                  <a:pt x="4" y="17"/>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48" name="Line 317"/>
                          <p:cNvSpPr>
                            <a:spLocks noChangeShapeType="1"/>
                          </p:cNvSpPr>
                          <p:nvPr/>
                        </p:nvSpPr>
                        <p:spPr bwMode="auto">
                          <a:xfrm flipH="1" flipV="1">
                            <a:off x="985" y="2851"/>
                            <a:ext cx="2" cy="18"/>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449" name="Freeform 318"/>
                          <p:cNvSpPr>
                            <a:spLocks/>
                          </p:cNvSpPr>
                          <p:nvPr/>
                        </p:nvSpPr>
                        <p:spPr bwMode="auto">
                          <a:xfrm>
                            <a:off x="916" y="2939"/>
                            <a:ext cx="157" cy="42"/>
                          </a:xfrm>
                          <a:custGeom>
                            <a:avLst/>
                            <a:gdLst>
                              <a:gd name="T0" fmla="*/ 0 w 157"/>
                              <a:gd name="T1" fmla="*/ 20 h 42"/>
                              <a:gd name="T2" fmla="*/ 7 w 157"/>
                              <a:gd name="T3" fmla="*/ 32 h 42"/>
                              <a:gd name="T4" fmla="*/ 19 w 157"/>
                              <a:gd name="T5" fmla="*/ 39 h 42"/>
                              <a:gd name="T6" fmla="*/ 32 w 157"/>
                              <a:gd name="T7" fmla="*/ 41 h 42"/>
                              <a:gd name="T8" fmla="*/ 52 w 157"/>
                              <a:gd name="T9" fmla="*/ 39 h 42"/>
                              <a:gd name="T10" fmla="*/ 71 w 157"/>
                              <a:gd name="T11" fmla="*/ 32 h 42"/>
                              <a:gd name="T12" fmla="*/ 90 w 157"/>
                              <a:gd name="T13" fmla="*/ 20 h 42"/>
                              <a:gd name="T14" fmla="*/ 110 w 157"/>
                              <a:gd name="T15" fmla="*/ 10 h 42"/>
                              <a:gd name="T16" fmla="*/ 126 w 157"/>
                              <a:gd name="T17" fmla="*/ 3 h 42"/>
                              <a:gd name="T18" fmla="*/ 139 w 157"/>
                              <a:gd name="T19" fmla="*/ 0 h 42"/>
                              <a:gd name="T20" fmla="*/ 149 w 157"/>
                              <a:gd name="T21" fmla="*/ 6 h 42"/>
                              <a:gd name="T22" fmla="*/ 156 w 157"/>
                              <a:gd name="T23" fmla="*/ 12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7"/>
                              <a:gd name="T37" fmla="*/ 0 h 42"/>
                              <a:gd name="T38" fmla="*/ 157 w 157"/>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7" h="42">
                                <a:moveTo>
                                  <a:pt x="0" y="20"/>
                                </a:moveTo>
                                <a:lnTo>
                                  <a:pt x="7" y="32"/>
                                </a:lnTo>
                                <a:lnTo>
                                  <a:pt x="19" y="39"/>
                                </a:lnTo>
                                <a:lnTo>
                                  <a:pt x="32" y="41"/>
                                </a:lnTo>
                                <a:lnTo>
                                  <a:pt x="52" y="39"/>
                                </a:lnTo>
                                <a:lnTo>
                                  <a:pt x="71" y="32"/>
                                </a:lnTo>
                                <a:lnTo>
                                  <a:pt x="90" y="20"/>
                                </a:lnTo>
                                <a:lnTo>
                                  <a:pt x="110" y="10"/>
                                </a:lnTo>
                                <a:lnTo>
                                  <a:pt x="126" y="3"/>
                                </a:lnTo>
                                <a:lnTo>
                                  <a:pt x="139" y="0"/>
                                </a:lnTo>
                                <a:lnTo>
                                  <a:pt x="149" y="6"/>
                                </a:lnTo>
                                <a:lnTo>
                                  <a:pt x="156" y="12"/>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50" name="Line 319"/>
                          <p:cNvSpPr>
                            <a:spLocks noChangeShapeType="1"/>
                          </p:cNvSpPr>
                          <p:nvPr/>
                        </p:nvSpPr>
                        <p:spPr bwMode="auto">
                          <a:xfrm flipH="1">
                            <a:off x="1231" y="3003"/>
                            <a:ext cx="4" cy="13"/>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451" name="Line 320"/>
                          <p:cNvSpPr>
                            <a:spLocks noChangeShapeType="1"/>
                          </p:cNvSpPr>
                          <p:nvPr/>
                        </p:nvSpPr>
                        <p:spPr bwMode="auto">
                          <a:xfrm flipH="1">
                            <a:off x="914" y="2920"/>
                            <a:ext cx="25" cy="14"/>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grpSp>
                  </p:grpSp>
                </p:grpSp>
              </p:grpSp>
            </p:grpSp>
          </p:grpSp>
        </p:grpSp>
        <p:sp>
          <p:nvSpPr>
            <p:cNvPr id="117" name="Rectangle 321"/>
            <p:cNvSpPr>
              <a:spLocks noChangeArrowheads="1"/>
            </p:cNvSpPr>
            <p:nvPr/>
          </p:nvSpPr>
          <p:spPr bwMode="auto">
            <a:xfrm>
              <a:off x="1075" y="2667"/>
              <a:ext cx="17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18" name="Rectangle 322"/>
            <p:cNvSpPr>
              <a:spLocks noChangeArrowheads="1"/>
            </p:cNvSpPr>
            <p:nvPr/>
          </p:nvSpPr>
          <p:spPr bwMode="auto">
            <a:xfrm>
              <a:off x="1037" y="3003"/>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19" name="Rectangle 323"/>
            <p:cNvSpPr>
              <a:spLocks noChangeArrowheads="1"/>
            </p:cNvSpPr>
            <p:nvPr/>
          </p:nvSpPr>
          <p:spPr bwMode="auto">
            <a:xfrm>
              <a:off x="713" y="2894"/>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20" name="Rectangle 324"/>
            <p:cNvSpPr>
              <a:spLocks noChangeArrowheads="1"/>
            </p:cNvSpPr>
            <p:nvPr/>
          </p:nvSpPr>
          <p:spPr bwMode="auto">
            <a:xfrm>
              <a:off x="726" y="2717"/>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21" name="Rectangle 325"/>
            <p:cNvSpPr>
              <a:spLocks noChangeArrowheads="1"/>
            </p:cNvSpPr>
            <p:nvPr/>
          </p:nvSpPr>
          <p:spPr bwMode="auto">
            <a:xfrm>
              <a:off x="617" y="2781"/>
              <a:ext cx="17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22" name="Rectangle 326"/>
            <p:cNvSpPr>
              <a:spLocks noChangeArrowheads="1"/>
            </p:cNvSpPr>
            <p:nvPr/>
          </p:nvSpPr>
          <p:spPr bwMode="auto">
            <a:xfrm>
              <a:off x="671" y="2656"/>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23" name="Rectangle 327"/>
            <p:cNvSpPr>
              <a:spLocks noChangeArrowheads="1"/>
            </p:cNvSpPr>
            <p:nvPr/>
          </p:nvSpPr>
          <p:spPr bwMode="auto">
            <a:xfrm>
              <a:off x="632" y="2990"/>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24" name="Rectangle 328"/>
            <p:cNvSpPr>
              <a:spLocks noChangeArrowheads="1"/>
            </p:cNvSpPr>
            <p:nvPr/>
          </p:nvSpPr>
          <p:spPr bwMode="auto">
            <a:xfrm>
              <a:off x="469" y="2781"/>
              <a:ext cx="17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25" name="Rectangle 329"/>
            <p:cNvSpPr>
              <a:spLocks noChangeArrowheads="1"/>
            </p:cNvSpPr>
            <p:nvPr/>
          </p:nvSpPr>
          <p:spPr bwMode="auto">
            <a:xfrm>
              <a:off x="572" y="3191"/>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26" name="Rectangle 330"/>
            <p:cNvSpPr>
              <a:spLocks noChangeArrowheads="1"/>
            </p:cNvSpPr>
            <p:nvPr/>
          </p:nvSpPr>
          <p:spPr bwMode="auto">
            <a:xfrm>
              <a:off x="579" y="3017"/>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27" name="Rectangle 331"/>
            <p:cNvSpPr>
              <a:spLocks noChangeArrowheads="1"/>
            </p:cNvSpPr>
            <p:nvPr/>
          </p:nvSpPr>
          <p:spPr bwMode="auto">
            <a:xfrm>
              <a:off x="468" y="3077"/>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28" name="Rectangle 332"/>
            <p:cNvSpPr>
              <a:spLocks noChangeArrowheads="1"/>
            </p:cNvSpPr>
            <p:nvPr/>
          </p:nvSpPr>
          <p:spPr bwMode="auto">
            <a:xfrm>
              <a:off x="525" y="2955"/>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29" name="Rectangle 333"/>
            <p:cNvSpPr>
              <a:spLocks noChangeArrowheads="1"/>
            </p:cNvSpPr>
            <p:nvPr/>
          </p:nvSpPr>
          <p:spPr bwMode="auto">
            <a:xfrm>
              <a:off x="486" y="3288"/>
              <a:ext cx="17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30" name="Rectangle 334"/>
            <p:cNvSpPr>
              <a:spLocks noChangeArrowheads="1"/>
            </p:cNvSpPr>
            <p:nvPr/>
          </p:nvSpPr>
          <p:spPr bwMode="auto">
            <a:xfrm>
              <a:off x="1641" y="2521"/>
              <a:ext cx="17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31" name="Rectangle 335"/>
            <p:cNvSpPr>
              <a:spLocks noChangeArrowheads="1"/>
            </p:cNvSpPr>
            <p:nvPr/>
          </p:nvSpPr>
          <p:spPr bwMode="auto">
            <a:xfrm>
              <a:off x="1738" y="2929"/>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32" name="Rectangle 336"/>
            <p:cNvSpPr>
              <a:spLocks noChangeArrowheads="1"/>
            </p:cNvSpPr>
            <p:nvPr/>
          </p:nvSpPr>
          <p:spPr bwMode="auto">
            <a:xfrm>
              <a:off x="1745" y="2756"/>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33" name="Rectangle 337"/>
            <p:cNvSpPr>
              <a:spLocks noChangeArrowheads="1"/>
            </p:cNvSpPr>
            <p:nvPr/>
          </p:nvSpPr>
          <p:spPr bwMode="auto">
            <a:xfrm>
              <a:off x="1641" y="2823"/>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34" name="Rectangle 338"/>
            <p:cNvSpPr>
              <a:spLocks noChangeArrowheads="1"/>
            </p:cNvSpPr>
            <p:nvPr/>
          </p:nvSpPr>
          <p:spPr bwMode="auto">
            <a:xfrm>
              <a:off x="1693" y="2696"/>
              <a:ext cx="17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35" name="Rectangle 339"/>
            <p:cNvSpPr>
              <a:spLocks noChangeArrowheads="1"/>
            </p:cNvSpPr>
            <p:nvPr/>
          </p:nvSpPr>
          <p:spPr bwMode="auto">
            <a:xfrm>
              <a:off x="1655" y="3030"/>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36" name="Rectangle 340"/>
            <p:cNvSpPr>
              <a:spLocks noChangeArrowheads="1"/>
            </p:cNvSpPr>
            <p:nvPr/>
          </p:nvSpPr>
          <p:spPr bwMode="auto">
            <a:xfrm>
              <a:off x="2039" y="2481"/>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37" name="Rectangle 341"/>
            <p:cNvSpPr>
              <a:spLocks noChangeArrowheads="1"/>
            </p:cNvSpPr>
            <p:nvPr/>
          </p:nvSpPr>
          <p:spPr bwMode="auto">
            <a:xfrm>
              <a:off x="2141" y="2894"/>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38" name="Rectangle 342"/>
            <p:cNvSpPr>
              <a:spLocks noChangeArrowheads="1"/>
            </p:cNvSpPr>
            <p:nvPr/>
          </p:nvSpPr>
          <p:spPr bwMode="auto">
            <a:xfrm>
              <a:off x="2148" y="2717"/>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39" name="Rectangle 343"/>
            <p:cNvSpPr>
              <a:spLocks noChangeArrowheads="1"/>
            </p:cNvSpPr>
            <p:nvPr/>
          </p:nvSpPr>
          <p:spPr bwMode="auto">
            <a:xfrm>
              <a:off x="2039" y="2781"/>
              <a:ext cx="17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40" name="Rectangle 344"/>
            <p:cNvSpPr>
              <a:spLocks noChangeArrowheads="1"/>
            </p:cNvSpPr>
            <p:nvPr/>
          </p:nvSpPr>
          <p:spPr bwMode="auto">
            <a:xfrm>
              <a:off x="2094" y="2656"/>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41" name="Rectangle 345"/>
            <p:cNvSpPr>
              <a:spLocks noChangeArrowheads="1"/>
            </p:cNvSpPr>
            <p:nvPr/>
          </p:nvSpPr>
          <p:spPr bwMode="auto">
            <a:xfrm>
              <a:off x="2215" y="2708"/>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42" name="Rectangle 346"/>
            <p:cNvSpPr>
              <a:spLocks noChangeArrowheads="1"/>
            </p:cNvSpPr>
            <p:nvPr/>
          </p:nvSpPr>
          <p:spPr bwMode="auto">
            <a:xfrm>
              <a:off x="2314" y="3114"/>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43" name="Rectangle 347"/>
            <p:cNvSpPr>
              <a:spLocks noChangeArrowheads="1"/>
            </p:cNvSpPr>
            <p:nvPr/>
          </p:nvSpPr>
          <p:spPr bwMode="auto">
            <a:xfrm>
              <a:off x="2323" y="2942"/>
              <a:ext cx="17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44" name="Rectangle 348"/>
            <p:cNvSpPr>
              <a:spLocks noChangeArrowheads="1"/>
            </p:cNvSpPr>
            <p:nvPr/>
          </p:nvSpPr>
          <p:spPr bwMode="auto">
            <a:xfrm>
              <a:off x="2215" y="3003"/>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45" name="Rectangle 349"/>
            <p:cNvSpPr>
              <a:spLocks noChangeArrowheads="1"/>
            </p:cNvSpPr>
            <p:nvPr/>
          </p:nvSpPr>
          <p:spPr bwMode="auto">
            <a:xfrm>
              <a:off x="2267" y="2879"/>
              <a:ext cx="17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46" name="Freeform 350"/>
            <p:cNvSpPr>
              <a:spLocks/>
            </p:cNvSpPr>
            <p:nvPr/>
          </p:nvSpPr>
          <p:spPr bwMode="auto">
            <a:xfrm>
              <a:off x="2125" y="3138"/>
              <a:ext cx="63" cy="109"/>
            </a:xfrm>
            <a:custGeom>
              <a:avLst/>
              <a:gdLst>
                <a:gd name="T0" fmla="*/ 49 w 68"/>
                <a:gd name="T1" fmla="*/ 108 h 109"/>
                <a:gd name="T2" fmla="*/ 35 w 68"/>
                <a:gd name="T3" fmla="*/ 84 h 109"/>
                <a:gd name="T4" fmla="*/ 12 w 68"/>
                <a:gd name="T5" fmla="*/ 35 h 109"/>
                <a:gd name="T6" fmla="*/ 0 w 68"/>
                <a:gd name="T7" fmla="*/ 0 h 109"/>
                <a:gd name="T8" fmla="*/ 0 60000 65536"/>
                <a:gd name="T9" fmla="*/ 0 60000 65536"/>
                <a:gd name="T10" fmla="*/ 0 60000 65536"/>
                <a:gd name="T11" fmla="*/ 0 60000 65536"/>
                <a:gd name="T12" fmla="*/ 0 w 68"/>
                <a:gd name="T13" fmla="*/ 0 h 109"/>
                <a:gd name="T14" fmla="*/ 68 w 68"/>
                <a:gd name="T15" fmla="*/ 109 h 109"/>
              </a:gdLst>
              <a:ahLst/>
              <a:cxnLst>
                <a:cxn ang="T8">
                  <a:pos x="T0" y="T1"/>
                </a:cxn>
                <a:cxn ang="T9">
                  <a:pos x="T2" y="T3"/>
                </a:cxn>
                <a:cxn ang="T10">
                  <a:pos x="T4" y="T5"/>
                </a:cxn>
                <a:cxn ang="T11">
                  <a:pos x="T6" y="T7"/>
                </a:cxn>
              </a:cxnLst>
              <a:rect l="T12" t="T13" r="T14" b="T15"/>
              <a:pathLst>
                <a:path w="68" h="109">
                  <a:moveTo>
                    <a:pt x="67" y="108"/>
                  </a:moveTo>
                  <a:lnTo>
                    <a:pt x="47" y="84"/>
                  </a:lnTo>
                  <a:lnTo>
                    <a:pt x="16" y="35"/>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grpSp>
          <p:nvGrpSpPr>
            <p:cNvPr id="147" name="Group 351"/>
            <p:cNvGrpSpPr>
              <a:grpSpLocks/>
            </p:cNvGrpSpPr>
            <p:nvPr/>
          </p:nvGrpSpPr>
          <p:grpSpPr bwMode="auto">
            <a:xfrm>
              <a:off x="2240" y="3264"/>
              <a:ext cx="69" cy="113"/>
              <a:chOff x="2427" y="3264"/>
              <a:chExt cx="74" cy="113"/>
            </a:xfrm>
          </p:grpSpPr>
          <p:sp>
            <p:nvSpPr>
              <p:cNvPr id="410" name="Freeform 352"/>
              <p:cNvSpPr>
                <a:spLocks/>
              </p:cNvSpPr>
              <p:nvPr/>
            </p:nvSpPr>
            <p:spPr bwMode="auto">
              <a:xfrm>
                <a:off x="2456" y="3264"/>
                <a:ext cx="24" cy="46"/>
              </a:xfrm>
              <a:custGeom>
                <a:avLst/>
                <a:gdLst>
                  <a:gd name="T0" fmla="*/ 0 w 24"/>
                  <a:gd name="T1" fmla="*/ 45 h 46"/>
                  <a:gd name="T2" fmla="*/ 12 w 24"/>
                  <a:gd name="T3" fmla="*/ 39 h 46"/>
                  <a:gd name="T4" fmla="*/ 19 w 24"/>
                  <a:gd name="T5" fmla="*/ 29 h 46"/>
                  <a:gd name="T6" fmla="*/ 23 w 24"/>
                  <a:gd name="T7" fmla="*/ 12 h 46"/>
                  <a:gd name="T8" fmla="*/ 21 w 24"/>
                  <a:gd name="T9" fmla="*/ 0 h 46"/>
                  <a:gd name="T10" fmla="*/ 0 60000 65536"/>
                  <a:gd name="T11" fmla="*/ 0 60000 65536"/>
                  <a:gd name="T12" fmla="*/ 0 60000 65536"/>
                  <a:gd name="T13" fmla="*/ 0 60000 65536"/>
                  <a:gd name="T14" fmla="*/ 0 60000 65536"/>
                  <a:gd name="T15" fmla="*/ 0 w 24"/>
                  <a:gd name="T16" fmla="*/ 0 h 46"/>
                  <a:gd name="T17" fmla="*/ 24 w 24"/>
                  <a:gd name="T18" fmla="*/ 46 h 46"/>
                </a:gdLst>
                <a:ahLst/>
                <a:cxnLst>
                  <a:cxn ang="T10">
                    <a:pos x="T0" y="T1"/>
                  </a:cxn>
                  <a:cxn ang="T11">
                    <a:pos x="T2" y="T3"/>
                  </a:cxn>
                  <a:cxn ang="T12">
                    <a:pos x="T4" y="T5"/>
                  </a:cxn>
                  <a:cxn ang="T13">
                    <a:pos x="T6" y="T7"/>
                  </a:cxn>
                  <a:cxn ang="T14">
                    <a:pos x="T8" y="T9"/>
                  </a:cxn>
                </a:cxnLst>
                <a:rect l="T15" t="T16" r="T17" b="T18"/>
                <a:pathLst>
                  <a:path w="24" h="46">
                    <a:moveTo>
                      <a:pt x="0" y="45"/>
                    </a:moveTo>
                    <a:lnTo>
                      <a:pt x="12" y="39"/>
                    </a:lnTo>
                    <a:lnTo>
                      <a:pt x="19" y="29"/>
                    </a:lnTo>
                    <a:lnTo>
                      <a:pt x="23" y="12"/>
                    </a:lnTo>
                    <a:lnTo>
                      <a:pt x="21" y="0"/>
                    </a:lnTo>
                  </a:path>
                </a:pathLst>
              </a:custGeom>
              <a:noFill/>
              <a:ln w="12700" cap="rnd">
                <a:solidFill>
                  <a:srgbClr val="0000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11" name="Freeform 353"/>
              <p:cNvSpPr>
                <a:spLocks/>
              </p:cNvSpPr>
              <p:nvPr/>
            </p:nvSpPr>
            <p:spPr bwMode="auto">
              <a:xfrm>
                <a:off x="2427" y="3269"/>
                <a:ext cx="74" cy="108"/>
              </a:xfrm>
              <a:custGeom>
                <a:avLst/>
                <a:gdLst>
                  <a:gd name="T0" fmla="*/ 47 w 74"/>
                  <a:gd name="T1" fmla="*/ 1 h 108"/>
                  <a:gd name="T2" fmla="*/ 55 w 74"/>
                  <a:gd name="T3" fmla="*/ 0 h 108"/>
                  <a:gd name="T4" fmla="*/ 64 w 74"/>
                  <a:gd name="T5" fmla="*/ 4 h 108"/>
                  <a:gd name="T6" fmla="*/ 72 w 74"/>
                  <a:gd name="T7" fmla="*/ 8 h 108"/>
                  <a:gd name="T8" fmla="*/ 73 w 74"/>
                  <a:gd name="T9" fmla="*/ 42 h 108"/>
                  <a:gd name="T10" fmla="*/ 68 w 74"/>
                  <a:gd name="T11" fmla="*/ 44 h 108"/>
                  <a:gd name="T12" fmla="*/ 65 w 74"/>
                  <a:gd name="T13" fmla="*/ 62 h 108"/>
                  <a:gd name="T14" fmla="*/ 60 w 74"/>
                  <a:gd name="T15" fmla="*/ 72 h 108"/>
                  <a:gd name="T16" fmla="*/ 48 w 74"/>
                  <a:gd name="T17" fmla="*/ 81 h 108"/>
                  <a:gd name="T18" fmla="*/ 30 w 74"/>
                  <a:gd name="T19" fmla="*/ 91 h 108"/>
                  <a:gd name="T20" fmla="*/ 16 w 74"/>
                  <a:gd name="T21" fmla="*/ 99 h 108"/>
                  <a:gd name="T22" fmla="*/ 6 w 74"/>
                  <a:gd name="T23" fmla="*/ 105 h 108"/>
                  <a:gd name="T24" fmla="*/ 2 w 74"/>
                  <a:gd name="T25" fmla="*/ 107 h 108"/>
                  <a:gd name="T26" fmla="*/ 0 w 74"/>
                  <a:gd name="T27" fmla="*/ 99 h 108"/>
                  <a:gd name="T28" fmla="*/ 3 w 74"/>
                  <a:gd name="T29" fmla="*/ 88 h 108"/>
                  <a:gd name="T30" fmla="*/ 12 w 74"/>
                  <a:gd name="T31" fmla="*/ 77 h 108"/>
                  <a:gd name="T32" fmla="*/ 22 w 74"/>
                  <a:gd name="T33" fmla="*/ 68 h 108"/>
                  <a:gd name="T34" fmla="*/ 26 w 74"/>
                  <a:gd name="T35" fmla="*/ 60 h 108"/>
                  <a:gd name="T36" fmla="*/ 25 w 74"/>
                  <a:gd name="T37" fmla="*/ 50 h 108"/>
                  <a:gd name="T38" fmla="*/ 28 w 74"/>
                  <a:gd name="T39" fmla="*/ 40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4"/>
                  <a:gd name="T61" fmla="*/ 0 h 108"/>
                  <a:gd name="T62" fmla="*/ 74 w 74"/>
                  <a:gd name="T63" fmla="*/ 108 h 1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4" h="108">
                    <a:moveTo>
                      <a:pt x="47" y="1"/>
                    </a:moveTo>
                    <a:lnTo>
                      <a:pt x="55" y="0"/>
                    </a:lnTo>
                    <a:lnTo>
                      <a:pt x="64" y="4"/>
                    </a:lnTo>
                    <a:lnTo>
                      <a:pt x="72" y="8"/>
                    </a:lnTo>
                    <a:lnTo>
                      <a:pt x="73" y="42"/>
                    </a:lnTo>
                    <a:lnTo>
                      <a:pt x="68" y="44"/>
                    </a:lnTo>
                    <a:lnTo>
                      <a:pt x="65" y="62"/>
                    </a:lnTo>
                    <a:lnTo>
                      <a:pt x="60" y="72"/>
                    </a:lnTo>
                    <a:lnTo>
                      <a:pt x="48" y="81"/>
                    </a:lnTo>
                    <a:lnTo>
                      <a:pt x="30" y="91"/>
                    </a:lnTo>
                    <a:lnTo>
                      <a:pt x="16" y="99"/>
                    </a:lnTo>
                    <a:lnTo>
                      <a:pt x="6" y="105"/>
                    </a:lnTo>
                    <a:lnTo>
                      <a:pt x="2" y="107"/>
                    </a:lnTo>
                    <a:lnTo>
                      <a:pt x="0" y="99"/>
                    </a:lnTo>
                    <a:lnTo>
                      <a:pt x="3" y="88"/>
                    </a:lnTo>
                    <a:lnTo>
                      <a:pt x="12" y="77"/>
                    </a:lnTo>
                    <a:lnTo>
                      <a:pt x="22" y="68"/>
                    </a:lnTo>
                    <a:lnTo>
                      <a:pt x="26" y="60"/>
                    </a:lnTo>
                    <a:lnTo>
                      <a:pt x="25" y="50"/>
                    </a:lnTo>
                    <a:lnTo>
                      <a:pt x="28" y="4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grpSp>
        <p:sp>
          <p:nvSpPr>
            <p:cNvPr id="148" name="Line 354"/>
            <p:cNvSpPr>
              <a:spLocks noChangeShapeType="1"/>
            </p:cNvSpPr>
            <p:nvPr/>
          </p:nvSpPr>
          <p:spPr bwMode="auto">
            <a:xfrm>
              <a:off x="2192" y="3243"/>
              <a:ext cx="94" cy="24"/>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 name="Line 355"/>
            <p:cNvSpPr>
              <a:spLocks noChangeShapeType="1"/>
            </p:cNvSpPr>
            <p:nvPr/>
          </p:nvSpPr>
          <p:spPr bwMode="auto">
            <a:xfrm flipH="1">
              <a:off x="2212" y="3257"/>
              <a:ext cx="12" cy="27"/>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50" name="Freeform 356"/>
            <p:cNvSpPr>
              <a:spLocks/>
            </p:cNvSpPr>
            <p:nvPr/>
          </p:nvSpPr>
          <p:spPr bwMode="auto">
            <a:xfrm>
              <a:off x="2147" y="3276"/>
              <a:ext cx="118" cy="30"/>
            </a:xfrm>
            <a:custGeom>
              <a:avLst/>
              <a:gdLst>
                <a:gd name="T0" fmla="*/ 0 w 128"/>
                <a:gd name="T1" fmla="*/ 0 h 30"/>
                <a:gd name="T2" fmla="*/ 18 w 128"/>
                <a:gd name="T3" fmla="*/ 4 h 30"/>
                <a:gd name="T4" fmla="*/ 73 w 128"/>
                <a:gd name="T5" fmla="*/ 21 h 30"/>
                <a:gd name="T6" fmla="*/ 92 w 128"/>
                <a:gd name="T7" fmla="*/ 29 h 30"/>
                <a:gd name="T8" fmla="*/ 0 60000 65536"/>
                <a:gd name="T9" fmla="*/ 0 60000 65536"/>
                <a:gd name="T10" fmla="*/ 0 60000 65536"/>
                <a:gd name="T11" fmla="*/ 0 60000 65536"/>
                <a:gd name="T12" fmla="*/ 0 w 128"/>
                <a:gd name="T13" fmla="*/ 0 h 30"/>
                <a:gd name="T14" fmla="*/ 128 w 128"/>
                <a:gd name="T15" fmla="*/ 30 h 30"/>
              </a:gdLst>
              <a:ahLst/>
              <a:cxnLst>
                <a:cxn ang="T8">
                  <a:pos x="T0" y="T1"/>
                </a:cxn>
                <a:cxn ang="T9">
                  <a:pos x="T2" y="T3"/>
                </a:cxn>
                <a:cxn ang="T10">
                  <a:pos x="T4" y="T5"/>
                </a:cxn>
                <a:cxn ang="T11">
                  <a:pos x="T6" y="T7"/>
                </a:cxn>
              </a:cxnLst>
              <a:rect l="T12" t="T13" r="T14" b="T15"/>
              <a:pathLst>
                <a:path w="128" h="30">
                  <a:moveTo>
                    <a:pt x="0" y="0"/>
                  </a:moveTo>
                  <a:lnTo>
                    <a:pt x="26" y="4"/>
                  </a:lnTo>
                  <a:lnTo>
                    <a:pt x="101" y="21"/>
                  </a:lnTo>
                  <a:lnTo>
                    <a:pt x="127" y="29"/>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grpSp>
          <p:nvGrpSpPr>
            <p:cNvPr id="151" name="Group 357"/>
            <p:cNvGrpSpPr>
              <a:grpSpLocks/>
            </p:cNvGrpSpPr>
            <p:nvPr/>
          </p:nvGrpSpPr>
          <p:grpSpPr bwMode="auto">
            <a:xfrm>
              <a:off x="1782" y="2750"/>
              <a:ext cx="420" cy="654"/>
              <a:chOff x="1930" y="2750"/>
              <a:chExt cx="456" cy="654"/>
            </a:xfrm>
          </p:grpSpPr>
          <p:sp>
            <p:nvSpPr>
              <p:cNvPr id="362" name="Freeform 358"/>
              <p:cNvSpPr>
                <a:spLocks/>
              </p:cNvSpPr>
              <p:nvPr/>
            </p:nvSpPr>
            <p:spPr bwMode="auto">
              <a:xfrm>
                <a:off x="2326" y="2998"/>
                <a:ext cx="32" cy="54"/>
              </a:xfrm>
              <a:custGeom>
                <a:avLst/>
                <a:gdLst>
                  <a:gd name="T0" fmla="*/ 9 w 32"/>
                  <a:gd name="T1" fmla="*/ 0 h 54"/>
                  <a:gd name="T2" fmla="*/ 2 w 32"/>
                  <a:gd name="T3" fmla="*/ 10 h 54"/>
                  <a:gd name="T4" fmla="*/ 0 w 32"/>
                  <a:gd name="T5" fmla="*/ 26 h 54"/>
                  <a:gd name="T6" fmla="*/ 0 w 32"/>
                  <a:gd name="T7" fmla="*/ 35 h 54"/>
                  <a:gd name="T8" fmla="*/ 5 w 32"/>
                  <a:gd name="T9" fmla="*/ 45 h 54"/>
                  <a:gd name="T10" fmla="*/ 9 w 32"/>
                  <a:gd name="T11" fmla="*/ 49 h 54"/>
                  <a:gd name="T12" fmla="*/ 15 w 32"/>
                  <a:gd name="T13" fmla="*/ 53 h 54"/>
                  <a:gd name="T14" fmla="*/ 18 w 32"/>
                  <a:gd name="T15" fmla="*/ 45 h 54"/>
                  <a:gd name="T16" fmla="*/ 18 w 32"/>
                  <a:gd name="T17" fmla="*/ 39 h 54"/>
                  <a:gd name="T18" fmla="*/ 18 w 32"/>
                  <a:gd name="T19" fmla="*/ 33 h 54"/>
                  <a:gd name="T20" fmla="*/ 18 w 32"/>
                  <a:gd name="T21" fmla="*/ 26 h 54"/>
                  <a:gd name="T22" fmla="*/ 24 w 32"/>
                  <a:gd name="T23" fmla="*/ 24 h 54"/>
                  <a:gd name="T24" fmla="*/ 28 w 32"/>
                  <a:gd name="T25" fmla="*/ 20 h 54"/>
                  <a:gd name="T26" fmla="*/ 31 w 32"/>
                  <a:gd name="T27" fmla="*/ 10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54"/>
                  <a:gd name="T44" fmla="*/ 32 w 32"/>
                  <a:gd name="T45" fmla="*/ 54 h 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54">
                    <a:moveTo>
                      <a:pt x="9" y="0"/>
                    </a:moveTo>
                    <a:lnTo>
                      <a:pt x="2" y="10"/>
                    </a:lnTo>
                    <a:lnTo>
                      <a:pt x="0" y="26"/>
                    </a:lnTo>
                    <a:lnTo>
                      <a:pt x="0" y="35"/>
                    </a:lnTo>
                    <a:lnTo>
                      <a:pt x="5" y="45"/>
                    </a:lnTo>
                    <a:lnTo>
                      <a:pt x="9" y="49"/>
                    </a:lnTo>
                    <a:lnTo>
                      <a:pt x="15" y="53"/>
                    </a:lnTo>
                    <a:lnTo>
                      <a:pt x="18" y="45"/>
                    </a:lnTo>
                    <a:lnTo>
                      <a:pt x="18" y="39"/>
                    </a:lnTo>
                    <a:lnTo>
                      <a:pt x="18" y="33"/>
                    </a:lnTo>
                    <a:lnTo>
                      <a:pt x="18" y="26"/>
                    </a:lnTo>
                    <a:lnTo>
                      <a:pt x="24" y="24"/>
                    </a:lnTo>
                    <a:lnTo>
                      <a:pt x="28" y="20"/>
                    </a:lnTo>
                    <a:lnTo>
                      <a:pt x="31" y="1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63" name="Freeform 359"/>
              <p:cNvSpPr>
                <a:spLocks/>
              </p:cNvSpPr>
              <p:nvPr/>
            </p:nvSpPr>
            <p:spPr bwMode="auto">
              <a:xfrm>
                <a:off x="2344" y="3021"/>
                <a:ext cx="24" cy="17"/>
              </a:xfrm>
              <a:custGeom>
                <a:avLst/>
                <a:gdLst>
                  <a:gd name="T0" fmla="*/ 0 w 24"/>
                  <a:gd name="T1" fmla="*/ 8 h 17"/>
                  <a:gd name="T2" fmla="*/ 5 w 24"/>
                  <a:gd name="T3" fmla="*/ 16 h 17"/>
                  <a:gd name="T4" fmla="*/ 14 w 24"/>
                  <a:gd name="T5" fmla="*/ 16 h 17"/>
                  <a:gd name="T6" fmla="*/ 23 w 24"/>
                  <a:gd name="T7" fmla="*/ 13 h 17"/>
                  <a:gd name="T8" fmla="*/ 23 w 24"/>
                  <a:gd name="T9" fmla="*/ 0 h 17"/>
                  <a:gd name="T10" fmla="*/ 14 w 24"/>
                  <a:gd name="T11" fmla="*/ 0 h 17"/>
                  <a:gd name="T12" fmla="*/ 0 60000 65536"/>
                  <a:gd name="T13" fmla="*/ 0 60000 65536"/>
                  <a:gd name="T14" fmla="*/ 0 60000 65536"/>
                  <a:gd name="T15" fmla="*/ 0 60000 65536"/>
                  <a:gd name="T16" fmla="*/ 0 60000 65536"/>
                  <a:gd name="T17" fmla="*/ 0 60000 65536"/>
                  <a:gd name="T18" fmla="*/ 0 w 24"/>
                  <a:gd name="T19" fmla="*/ 0 h 17"/>
                  <a:gd name="T20" fmla="*/ 24 w 2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 h="17">
                    <a:moveTo>
                      <a:pt x="0" y="8"/>
                    </a:moveTo>
                    <a:lnTo>
                      <a:pt x="5" y="16"/>
                    </a:lnTo>
                    <a:lnTo>
                      <a:pt x="14" y="16"/>
                    </a:lnTo>
                    <a:lnTo>
                      <a:pt x="23" y="13"/>
                    </a:lnTo>
                    <a:lnTo>
                      <a:pt x="23" y="0"/>
                    </a:lnTo>
                    <a:lnTo>
                      <a:pt x="14"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64" name="Freeform 360"/>
              <p:cNvSpPr>
                <a:spLocks/>
              </p:cNvSpPr>
              <p:nvPr/>
            </p:nvSpPr>
            <p:spPr bwMode="auto">
              <a:xfrm>
                <a:off x="2362" y="3011"/>
                <a:ext cx="24" cy="17"/>
              </a:xfrm>
              <a:custGeom>
                <a:avLst/>
                <a:gdLst>
                  <a:gd name="T0" fmla="*/ 5 w 24"/>
                  <a:gd name="T1" fmla="*/ 16 h 17"/>
                  <a:gd name="T2" fmla="*/ 0 w 24"/>
                  <a:gd name="T3" fmla="*/ 13 h 17"/>
                  <a:gd name="T4" fmla="*/ 0 w 24"/>
                  <a:gd name="T5" fmla="*/ 7 h 17"/>
                  <a:gd name="T6" fmla="*/ 5 w 24"/>
                  <a:gd name="T7" fmla="*/ 0 h 17"/>
                  <a:gd name="T8" fmla="*/ 17 w 24"/>
                  <a:gd name="T9" fmla="*/ 0 h 17"/>
                  <a:gd name="T10" fmla="*/ 23 w 24"/>
                  <a:gd name="T11" fmla="*/ 7 h 17"/>
                  <a:gd name="T12" fmla="*/ 23 w 24"/>
                  <a:gd name="T13" fmla="*/ 10 h 17"/>
                  <a:gd name="T14" fmla="*/ 17 w 24"/>
                  <a:gd name="T15" fmla="*/ 13 h 17"/>
                  <a:gd name="T16" fmla="*/ 5 w 24"/>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7"/>
                  <a:gd name="T29" fmla="*/ 24 w 24"/>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7">
                    <a:moveTo>
                      <a:pt x="5" y="16"/>
                    </a:moveTo>
                    <a:lnTo>
                      <a:pt x="0" y="13"/>
                    </a:lnTo>
                    <a:lnTo>
                      <a:pt x="0" y="7"/>
                    </a:lnTo>
                    <a:lnTo>
                      <a:pt x="5" y="0"/>
                    </a:lnTo>
                    <a:lnTo>
                      <a:pt x="17" y="0"/>
                    </a:lnTo>
                    <a:lnTo>
                      <a:pt x="23" y="7"/>
                    </a:lnTo>
                    <a:lnTo>
                      <a:pt x="23" y="10"/>
                    </a:lnTo>
                    <a:lnTo>
                      <a:pt x="17" y="13"/>
                    </a:lnTo>
                    <a:lnTo>
                      <a:pt x="5" y="16"/>
                    </a:lnTo>
                  </a:path>
                </a:pathLst>
              </a:custGeom>
              <a:noFill/>
              <a:ln w="12700" cap="rnd">
                <a:solidFill>
                  <a:srgbClr val="0033CC"/>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65" name="Freeform 361"/>
              <p:cNvSpPr>
                <a:spLocks/>
              </p:cNvSpPr>
              <p:nvPr/>
            </p:nvSpPr>
            <p:spPr bwMode="auto">
              <a:xfrm>
                <a:off x="2357" y="2989"/>
                <a:ext cx="24" cy="20"/>
              </a:xfrm>
              <a:custGeom>
                <a:avLst/>
                <a:gdLst>
                  <a:gd name="T0" fmla="*/ 0 w 24"/>
                  <a:gd name="T1" fmla="*/ 0 h 20"/>
                  <a:gd name="T2" fmla="*/ 6 w 24"/>
                  <a:gd name="T3" fmla="*/ 6 h 20"/>
                  <a:gd name="T4" fmla="*/ 18 w 24"/>
                  <a:gd name="T5" fmla="*/ 9 h 20"/>
                  <a:gd name="T6" fmla="*/ 23 w 24"/>
                  <a:gd name="T7" fmla="*/ 19 h 20"/>
                  <a:gd name="T8" fmla="*/ 0 60000 65536"/>
                  <a:gd name="T9" fmla="*/ 0 60000 65536"/>
                  <a:gd name="T10" fmla="*/ 0 60000 65536"/>
                  <a:gd name="T11" fmla="*/ 0 60000 65536"/>
                  <a:gd name="T12" fmla="*/ 0 w 24"/>
                  <a:gd name="T13" fmla="*/ 0 h 20"/>
                  <a:gd name="T14" fmla="*/ 24 w 24"/>
                  <a:gd name="T15" fmla="*/ 20 h 20"/>
                </a:gdLst>
                <a:ahLst/>
                <a:cxnLst>
                  <a:cxn ang="T8">
                    <a:pos x="T0" y="T1"/>
                  </a:cxn>
                  <a:cxn ang="T9">
                    <a:pos x="T2" y="T3"/>
                  </a:cxn>
                  <a:cxn ang="T10">
                    <a:pos x="T4" y="T5"/>
                  </a:cxn>
                  <a:cxn ang="T11">
                    <a:pos x="T6" y="T7"/>
                  </a:cxn>
                </a:cxnLst>
                <a:rect l="T12" t="T13" r="T14" b="T15"/>
                <a:pathLst>
                  <a:path w="24" h="20">
                    <a:moveTo>
                      <a:pt x="0" y="0"/>
                    </a:moveTo>
                    <a:lnTo>
                      <a:pt x="6" y="6"/>
                    </a:lnTo>
                    <a:lnTo>
                      <a:pt x="18" y="9"/>
                    </a:lnTo>
                    <a:lnTo>
                      <a:pt x="23" y="19"/>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66" name="Line 362"/>
              <p:cNvSpPr>
                <a:spLocks noChangeShapeType="1"/>
              </p:cNvSpPr>
              <p:nvPr/>
            </p:nvSpPr>
            <p:spPr bwMode="auto">
              <a:xfrm flipH="1">
                <a:off x="2375" y="3008"/>
                <a:ext cx="3" cy="13"/>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grpSp>
            <p:nvGrpSpPr>
              <p:cNvPr id="367" name="Group 363"/>
              <p:cNvGrpSpPr>
                <a:grpSpLocks/>
              </p:cNvGrpSpPr>
              <p:nvPr/>
            </p:nvGrpSpPr>
            <p:grpSpPr bwMode="auto">
              <a:xfrm>
                <a:off x="1930" y="2750"/>
                <a:ext cx="422" cy="654"/>
                <a:chOff x="1930" y="2750"/>
                <a:chExt cx="422" cy="654"/>
              </a:xfrm>
            </p:grpSpPr>
            <p:grpSp>
              <p:nvGrpSpPr>
                <p:cNvPr id="368" name="Group 364"/>
                <p:cNvGrpSpPr>
                  <a:grpSpLocks/>
                </p:cNvGrpSpPr>
                <p:nvPr/>
              </p:nvGrpSpPr>
              <p:grpSpPr bwMode="auto">
                <a:xfrm>
                  <a:off x="2196" y="2901"/>
                  <a:ext cx="156" cy="284"/>
                  <a:chOff x="2196" y="2901"/>
                  <a:chExt cx="156" cy="284"/>
                </a:xfrm>
              </p:grpSpPr>
              <p:sp>
                <p:nvSpPr>
                  <p:cNvPr id="405" name="Freeform 365"/>
                  <p:cNvSpPr>
                    <a:spLocks/>
                  </p:cNvSpPr>
                  <p:nvPr/>
                </p:nvSpPr>
                <p:spPr bwMode="auto">
                  <a:xfrm>
                    <a:off x="2235" y="2901"/>
                    <a:ext cx="66" cy="27"/>
                  </a:xfrm>
                  <a:custGeom>
                    <a:avLst/>
                    <a:gdLst>
                      <a:gd name="T0" fmla="*/ 0 w 66"/>
                      <a:gd name="T1" fmla="*/ 0 h 27"/>
                      <a:gd name="T2" fmla="*/ 19 w 66"/>
                      <a:gd name="T3" fmla="*/ 10 h 27"/>
                      <a:gd name="T4" fmla="*/ 46 w 66"/>
                      <a:gd name="T5" fmla="*/ 20 h 27"/>
                      <a:gd name="T6" fmla="*/ 65 w 66"/>
                      <a:gd name="T7" fmla="*/ 26 h 27"/>
                      <a:gd name="T8" fmla="*/ 0 60000 65536"/>
                      <a:gd name="T9" fmla="*/ 0 60000 65536"/>
                      <a:gd name="T10" fmla="*/ 0 60000 65536"/>
                      <a:gd name="T11" fmla="*/ 0 60000 65536"/>
                      <a:gd name="T12" fmla="*/ 0 w 66"/>
                      <a:gd name="T13" fmla="*/ 0 h 27"/>
                      <a:gd name="T14" fmla="*/ 66 w 66"/>
                      <a:gd name="T15" fmla="*/ 27 h 27"/>
                    </a:gdLst>
                    <a:ahLst/>
                    <a:cxnLst>
                      <a:cxn ang="T8">
                        <a:pos x="T0" y="T1"/>
                      </a:cxn>
                      <a:cxn ang="T9">
                        <a:pos x="T2" y="T3"/>
                      </a:cxn>
                      <a:cxn ang="T10">
                        <a:pos x="T4" y="T5"/>
                      </a:cxn>
                      <a:cxn ang="T11">
                        <a:pos x="T6" y="T7"/>
                      </a:cxn>
                    </a:cxnLst>
                    <a:rect l="T12" t="T13" r="T14" b="T15"/>
                    <a:pathLst>
                      <a:path w="66" h="27">
                        <a:moveTo>
                          <a:pt x="0" y="0"/>
                        </a:moveTo>
                        <a:lnTo>
                          <a:pt x="19" y="10"/>
                        </a:lnTo>
                        <a:lnTo>
                          <a:pt x="46" y="20"/>
                        </a:lnTo>
                        <a:lnTo>
                          <a:pt x="65" y="2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06" name="Freeform 366"/>
                  <p:cNvSpPr>
                    <a:spLocks/>
                  </p:cNvSpPr>
                  <p:nvPr/>
                </p:nvSpPr>
                <p:spPr bwMode="auto">
                  <a:xfrm>
                    <a:off x="2196" y="3049"/>
                    <a:ext cx="111" cy="136"/>
                  </a:xfrm>
                  <a:custGeom>
                    <a:avLst/>
                    <a:gdLst>
                      <a:gd name="T0" fmla="*/ 0 w 111"/>
                      <a:gd name="T1" fmla="*/ 33 h 136"/>
                      <a:gd name="T2" fmla="*/ 77 w 111"/>
                      <a:gd name="T3" fmla="*/ 0 h 136"/>
                      <a:gd name="T4" fmla="*/ 103 w 111"/>
                      <a:gd name="T5" fmla="*/ 42 h 136"/>
                      <a:gd name="T6" fmla="*/ 110 w 111"/>
                      <a:gd name="T7" fmla="*/ 90 h 136"/>
                      <a:gd name="T8" fmla="*/ 29 w 111"/>
                      <a:gd name="T9" fmla="*/ 135 h 136"/>
                      <a:gd name="T10" fmla="*/ 0 60000 65536"/>
                      <a:gd name="T11" fmla="*/ 0 60000 65536"/>
                      <a:gd name="T12" fmla="*/ 0 60000 65536"/>
                      <a:gd name="T13" fmla="*/ 0 60000 65536"/>
                      <a:gd name="T14" fmla="*/ 0 60000 65536"/>
                      <a:gd name="T15" fmla="*/ 0 w 111"/>
                      <a:gd name="T16" fmla="*/ 0 h 136"/>
                      <a:gd name="T17" fmla="*/ 111 w 111"/>
                      <a:gd name="T18" fmla="*/ 136 h 136"/>
                    </a:gdLst>
                    <a:ahLst/>
                    <a:cxnLst>
                      <a:cxn ang="T10">
                        <a:pos x="T0" y="T1"/>
                      </a:cxn>
                      <a:cxn ang="T11">
                        <a:pos x="T2" y="T3"/>
                      </a:cxn>
                      <a:cxn ang="T12">
                        <a:pos x="T4" y="T5"/>
                      </a:cxn>
                      <a:cxn ang="T13">
                        <a:pos x="T6" y="T7"/>
                      </a:cxn>
                      <a:cxn ang="T14">
                        <a:pos x="T8" y="T9"/>
                      </a:cxn>
                    </a:cxnLst>
                    <a:rect l="T15" t="T16" r="T17" b="T18"/>
                    <a:pathLst>
                      <a:path w="111" h="136">
                        <a:moveTo>
                          <a:pt x="0" y="33"/>
                        </a:moveTo>
                        <a:lnTo>
                          <a:pt x="77" y="0"/>
                        </a:lnTo>
                        <a:lnTo>
                          <a:pt x="103" y="42"/>
                        </a:lnTo>
                        <a:lnTo>
                          <a:pt x="110" y="90"/>
                        </a:lnTo>
                        <a:lnTo>
                          <a:pt x="29" y="135"/>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07" name="Freeform 367"/>
                  <p:cNvSpPr>
                    <a:spLocks/>
                  </p:cNvSpPr>
                  <p:nvPr/>
                </p:nvSpPr>
                <p:spPr bwMode="auto">
                  <a:xfrm>
                    <a:off x="2258" y="2963"/>
                    <a:ext cx="31" cy="17"/>
                  </a:xfrm>
                  <a:custGeom>
                    <a:avLst/>
                    <a:gdLst>
                      <a:gd name="T0" fmla="*/ 30 w 31"/>
                      <a:gd name="T1" fmla="*/ 16 h 17"/>
                      <a:gd name="T2" fmla="*/ 12 w 31"/>
                      <a:gd name="T3" fmla="*/ 8 h 17"/>
                      <a:gd name="T4" fmla="*/ 0 w 31"/>
                      <a:gd name="T5" fmla="*/ 0 h 17"/>
                      <a:gd name="T6" fmla="*/ 0 60000 65536"/>
                      <a:gd name="T7" fmla="*/ 0 60000 65536"/>
                      <a:gd name="T8" fmla="*/ 0 60000 65536"/>
                      <a:gd name="T9" fmla="*/ 0 w 31"/>
                      <a:gd name="T10" fmla="*/ 0 h 17"/>
                      <a:gd name="T11" fmla="*/ 31 w 31"/>
                      <a:gd name="T12" fmla="*/ 17 h 17"/>
                    </a:gdLst>
                    <a:ahLst/>
                    <a:cxnLst>
                      <a:cxn ang="T6">
                        <a:pos x="T0" y="T1"/>
                      </a:cxn>
                      <a:cxn ang="T7">
                        <a:pos x="T2" y="T3"/>
                      </a:cxn>
                      <a:cxn ang="T8">
                        <a:pos x="T4" y="T5"/>
                      </a:cxn>
                    </a:cxnLst>
                    <a:rect l="T9" t="T10" r="T11" b="T12"/>
                    <a:pathLst>
                      <a:path w="31" h="17">
                        <a:moveTo>
                          <a:pt x="30" y="16"/>
                        </a:moveTo>
                        <a:lnTo>
                          <a:pt x="12" y="8"/>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08" name="Line 368"/>
                  <p:cNvSpPr>
                    <a:spLocks noChangeShapeType="1"/>
                  </p:cNvSpPr>
                  <p:nvPr/>
                </p:nvSpPr>
                <p:spPr bwMode="auto">
                  <a:xfrm>
                    <a:off x="2288" y="2967"/>
                    <a:ext cx="42" cy="31"/>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409" name="Line 369"/>
                  <p:cNvSpPr>
                    <a:spLocks noChangeShapeType="1"/>
                  </p:cNvSpPr>
                  <p:nvPr/>
                </p:nvSpPr>
                <p:spPr bwMode="auto">
                  <a:xfrm>
                    <a:off x="2303" y="2927"/>
                    <a:ext cx="49" cy="62"/>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grpSp>
            <p:grpSp>
              <p:nvGrpSpPr>
                <p:cNvPr id="369" name="Group 370"/>
                <p:cNvGrpSpPr>
                  <a:grpSpLocks/>
                </p:cNvGrpSpPr>
                <p:nvPr/>
              </p:nvGrpSpPr>
              <p:grpSpPr bwMode="auto">
                <a:xfrm>
                  <a:off x="1930" y="2750"/>
                  <a:ext cx="397" cy="654"/>
                  <a:chOff x="1930" y="2750"/>
                  <a:chExt cx="397" cy="654"/>
                </a:xfrm>
              </p:grpSpPr>
              <p:sp>
                <p:nvSpPr>
                  <p:cNvPr id="370" name="Freeform 371"/>
                  <p:cNvSpPr>
                    <a:spLocks/>
                  </p:cNvSpPr>
                  <p:nvPr/>
                </p:nvSpPr>
                <p:spPr bwMode="auto">
                  <a:xfrm>
                    <a:off x="2167" y="3043"/>
                    <a:ext cx="160" cy="234"/>
                  </a:xfrm>
                  <a:custGeom>
                    <a:avLst/>
                    <a:gdLst>
                      <a:gd name="T0" fmla="*/ 0 w 160"/>
                      <a:gd name="T1" fmla="*/ 0 h 234"/>
                      <a:gd name="T2" fmla="*/ 0 w 160"/>
                      <a:gd name="T3" fmla="*/ 14 h 234"/>
                      <a:gd name="T4" fmla="*/ 2 w 160"/>
                      <a:gd name="T5" fmla="*/ 23 h 234"/>
                      <a:gd name="T6" fmla="*/ 5 w 160"/>
                      <a:gd name="T7" fmla="*/ 25 h 234"/>
                      <a:gd name="T8" fmla="*/ 6 w 160"/>
                      <a:gd name="T9" fmla="*/ 38 h 234"/>
                      <a:gd name="T10" fmla="*/ 11 w 160"/>
                      <a:gd name="T11" fmla="*/ 52 h 234"/>
                      <a:gd name="T12" fmla="*/ 24 w 160"/>
                      <a:gd name="T13" fmla="*/ 77 h 234"/>
                      <a:gd name="T14" fmla="*/ 34 w 160"/>
                      <a:gd name="T15" fmla="*/ 99 h 234"/>
                      <a:gd name="T16" fmla="*/ 52 w 160"/>
                      <a:gd name="T17" fmla="*/ 126 h 234"/>
                      <a:gd name="T18" fmla="*/ 71 w 160"/>
                      <a:gd name="T19" fmla="*/ 151 h 234"/>
                      <a:gd name="T20" fmla="*/ 87 w 160"/>
                      <a:gd name="T21" fmla="*/ 171 h 234"/>
                      <a:gd name="T22" fmla="*/ 106 w 160"/>
                      <a:gd name="T23" fmla="*/ 191 h 234"/>
                      <a:gd name="T24" fmla="*/ 127 w 160"/>
                      <a:gd name="T25" fmla="*/ 208 h 234"/>
                      <a:gd name="T26" fmla="*/ 144 w 160"/>
                      <a:gd name="T27" fmla="*/ 223 h 234"/>
                      <a:gd name="T28" fmla="*/ 159 w 160"/>
                      <a:gd name="T29" fmla="*/ 233 h 2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0"/>
                      <a:gd name="T46" fmla="*/ 0 h 234"/>
                      <a:gd name="T47" fmla="*/ 160 w 160"/>
                      <a:gd name="T48" fmla="*/ 234 h 2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0" h="234">
                        <a:moveTo>
                          <a:pt x="0" y="0"/>
                        </a:moveTo>
                        <a:lnTo>
                          <a:pt x="0" y="14"/>
                        </a:lnTo>
                        <a:lnTo>
                          <a:pt x="2" y="23"/>
                        </a:lnTo>
                        <a:lnTo>
                          <a:pt x="5" y="25"/>
                        </a:lnTo>
                        <a:lnTo>
                          <a:pt x="6" y="38"/>
                        </a:lnTo>
                        <a:lnTo>
                          <a:pt x="11" y="52"/>
                        </a:lnTo>
                        <a:lnTo>
                          <a:pt x="24" y="77"/>
                        </a:lnTo>
                        <a:lnTo>
                          <a:pt x="34" y="99"/>
                        </a:lnTo>
                        <a:lnTo>
                          <a:pt x="52" y="126"/>
                        </a:lnTo>
                        <a:lnTo>
                          <a:pt x="71" y="151"/>
                        </a:lnTo>
                        <a:lnTo>
                          <a:pt x="87" y="171"/>
                        </a:lnTo>
                        <a:lnTo>
                          <a:pt x="106" y="191"/>
                        </a:lnTo>
                        <a:lnTo>
                          <a:pt x="127" y="208"/>
                        </a:lnTo>
                        <a:lnTo>
                          <a:pt x="144" y="223"/>
                        </a:lnTo>
                        <a:lnTo>
                          <a:pt x="159" y="233"/>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grpSp>
                <p:nvGrpSpPr>
                  <p:cNvPr id="371" name="Group 372"/>
                  <p:cNvGrpSpPr>
                    <a:grpSpLocks/>
                  </p:cNvGrpSpPr>
                  <p:nvPr/>
                </p:nvGrpSpPr>
                <p:grpSpPr bwMode="auto">
                  <a:xfrm>
                    <a:off x="1930" y="2750"/>
                    <a:ext cx="345" cy="654"/>
                    <a:chOff x="1930" y="2750"/>
                    <a:chExt cx="345" cy="654"/>
                  </a:xfrm>
                </p:grpSpPr>
                <p:sp>
                  <p:nvSpPr>
                    <p:cNvPr id="372" name="Freeform 373"/>
                    <p:cNvSpPr>
                      <a:spLocks/>
                    </p:cNvSpPr>
                    <p:nvPr/>
                  </p:nvSpPr>
                  <p:spPr bwMode="auto">
                    <a:xfrm>
                      <a:off x="1930" y="3306"/>
                      <a:ext cx="116" cy="98"/>
                    </a:xfrm>
                    <a:custGeom>
                      <a:avLst/>
                      <a:gdLst>
                        <a:gd name="T0" fmla="*/ 80 w 116"/>
                        <a:gd name="T1" fmla="*/ 35 h 98"/>
                        <a:gd name="T2" fmla="*/ 87 w 116"/>
                        <a:gd name="T3" fmla="*/ 42 h 98"/>
                        <a:gd name="T4" fmla="*/ 92 w 116"/>
                        <a:gd name="T5" fmla="*/ 49 h 98"/>
                        <a:gd name="T6" fmla="*/ 101 w 116"/>
                        <a:gd name="T7" fmla="*/ 55 h 98"/>
                        <a:gd name="T8" fmla="*/ 107 w 116"/>
                        <a:gd name="T9" fmla="*/ 56 h 98"/>
                        <a:gd name="T10" fmla="*/ 112 w 116"/>
                        <a:gd name="T11" fmla="*/ 54 h 98"/>
                        <a:gd name="T12" fmla="*/ 115 w 116"/>
                        <a:gd name="T13" fmla="*/ 65 h 98"/>
                        <a:gd name="T14" fmla="*/ 110 w 116"/>
                        <a:gd name="T15" fmla="*/ 77 h 98"/>
                        <a:gd name="T16" fmla="*/ 98 w 116"/>
                        <a:gd name="T17" fmla="*/ 94 h 98"/>
                        <a:gd name="T18" fmla="*/ 94 w 116"/>
                        <a:gd name="T19" fmla="*/ 97 h 98"/>
                        <a:gd name="T20" fmla="*/ 80 w 116"/>
                        <a:gd name="T21" fmla="*/ 89 h 98"/>
                        <a:gd name="T22" fmla="*/ 68 w 116"/>
                        <a:gd name="T23" fmla="*/ 75 h 98"/>
                        <a:gd name="T24" fmla="*/ 69 w 116"/>
                        <a:gd name="T25" fmla="*/ 68 h 98"/>
                        <a:gd name="T26" fmla="*/ 49 w 116"/>
                        <a:gd name="T27" fmla="*/ 60 h 98"/>
                        <a:gd name="T28" fmla="*/ 32 w 116"/>
                        <a:gd name="T29" fmla="*/ 48 h 98"/>
                        <a:gd name="T30" fmla="*/ 13 w 116"/>
                        <a:gd name="T31" fmla="*/ 33 h 98"/>
                        <a:gd name="T32" fmla="*/ 5 w 116"/>
                        <a:gd name="T33" fmla="*/ 21 h 98"/>
                        <a:gd name="T34" fmla="*/ 0 w 116"/>
                        <a:gd name="T35" fmla="*/ 8 h 98"/>
                        <a:gd name="T36" fmla="*/ 0 w 116"/>
                        <a:gd name="T37" fmla="*/ 1 h 98"/>
                        <a:gd name="T38" fmla="*/ 9 w 116"/>
                        <a:gd name="T39" fmla="*/ 0 h 98"/>
                        <a:gd name="T40" fmla="*/ 18 w 116"/>
                        <a:gd name="T41" fmla="*/ 0 h 98"/>
                        <a:gd name="T42" fmla="*/ 25 w 116"/>
                        <a:gd name="T43" fmla="*/ 7 h 98"/>
                        <a:gd name="T44" fmla="*/ 34 w 116"/>
                        <a:gd name="T45" fmla="*/ 15 h 98"/>
                        <a:gd name="T46" fmla="*/ 49 w 116"/>
                        <a:gd name="T47" fmla="*/ 19 h 98"/>
                        <a:gd name="T48" fmla="*/ 60 w 116"/>
                        <a:gd name="T49" fmla="*/ 23 h 98"/>
                        <a:gd name="T50" fmla="*/ 72 w 116"/>
                        <a:gd name="T51" fmla="*/ 29 h 98"/>
                        <a:gd name="T52" fmla="*/ 81 w 116"/>
                        <a:gd name="T53" fmla="*/ 28 h 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6"/>
                        <a:gd name="T82" fmla="*/ 0 h 98"/>
                        <a:gd name="T83" fmla="*/ 116 w 116"/>
                        <a:gd name="T84" fmla="*/ 98 h 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6" h="98">
                          <a:moveTo>
                            <a:pt x="80" y="35"/>
                          </a:moveTo>
                          <a:lnTo>
                            <a:pt x="87" y="42"/>
                          </a:lnTo>
                          <a:lnTo>
                            <a:pt x="92" y="49"/>
                          </a:lnTo>
                          <a:lnTo>
                            <a:pt x="101" y="55"/>
                          </a:lnTo>
                          <a:lnTo>
                            <a:pt x="107" y="56"/>
                          </a:lnTo>
                          <a:lnTo>
                            <a:pt x="112" y="54"/>
                          </a:lnTo>
                          <a:lnTo>
                            <a:pt x="115" y="65"/>
                          </a:lnTo>
                          <a:lnTo>
                            <a:pt x="110" y="77"/>
                          </a:lnTo>
                          <a:lnTo>
                            <a:pt x="98" y="94"/>
                          </a:lnTo>
                          <a:lnTo>
                            <a:pt x="94" y="97"/>
                          </a:lnTo>
                          <a:lnTo>
                            <a:pt x="80" y="89"/>
                          </a:lnTo>
                          <a:lnTo>
                            <a:pt x="68" y="75"/>
                          </a:lnTo>
                          <a:lnTo>
                            <a:pt x="69" y="68"/>
                          </a:lnTo>
                          <a:lnTo>
                            <a:pt x="49" y="60"/>
                          </a:lnTo>
                          <a:lnTo>
                            <a:pt x="32" y="48"/>
                          </a:lnTo>
                          <a:lnTo>
                            <a:pt x="13" y="33"/>
                          </a:lnTo>
                          <a:lnTo>
                            <a:pt x="5" y="21"/>
                          </a:lnTo>
                          <a:lnTo>
                            <a:pt x="0" y="8"/>
                          </a:lnTo>
                          <a:lnTo>
                            <a:pt x="0" y="1"/>
                          </a:lnTo>
                          <a:lnTo>
                            <a:pt x="9" y="0"/>
                          </a:lnTo>
                          <a:lnTo>
                            <a:pt x="18" y="0"/>
                          </a:lnTo>
                          <a:lnTo>
                            <a:pt x="25" y="7"/>
                          </a:lnTo>
                          <a:lnTo>
                            <a:pt x="34" y="15"/>
                          </a:lnTo>
                          <a:lnTo>
                            <a:pt x="49" y="19"/>
                          </a:lnTo>
                          <a:lnTo>
                            <a:pt x="60" y="23"/>
                          </a:lnTo>
                          <a:lnTo>
                            <a:pt x="72" y="29"/>
                          </a:lnTo>
                          <a:lnTo>
                            <a:pt x="81" y="28"/>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grpSp>
                  <p:nvGrpSpPr>
                    <p:cNvPr id="373" name="Group 374"/>
                    <p:cNvGrpSpPr>
                      <a:grpSpLocks/>
                    </p:cNvGrpSpPr>
                    <p:nvPr/>
                  </p:nvGrpSpPr>
                  <p:grpSpPr bwMode="auto">
                    <a:xfrm>
                      <a:off x="2011" y="2750"/>
                      <a:ext cx="264" cy="611"/>
                      <a:chOff x="2011" y="2750"/>
                      <a:chExt cx="264" cy="611"/>
                    </a:xfrm>
                  </p:grpSpPr>
                  <p:sp>
                    <p:nvSpPr>
                      <p:cNvPr id="374" name="Freeform 375"/>
                      <p:cNvSpPr>
                        <a:spLocks/>
                      </p:cNvSpPr>
                      <p:nvPr/>
                    </p:nvSpPr>
                    <p:spPr bwMode="auto">
                      <a:xfrm>
                        <a:off x="2103" y="2866"/>
                        <a:ext cx="130" cy="85"/>
                      </a:xfrm>
                      <a:custGeom>
                        <a:avLst/>
                        <a:gdLst>
                          <a:gd name="T0" fmla="*/ 129 w 130"/>
                          <a:gd name="T1" fmla="*/ 44 h 85"/>
                          <a:gd name="T2" fmla="*/ 126 w 130"/>
                          <a:gd name="T3" fmla="*/ 25 h 85"/>
                          <a:gd name="T4" fmla="*/ 121 w 130"/>
                          <a:gd name="T5" fmla="*/ 11 h 85"/>
                          <a:gd name="T6" fmla="*/ 114 w 130"/>
                          <a:gd name="T7" fmla="*/ 3 h 85"/>
                          <a:gd name="T8" fmla="*/ 105 w 130"/>
                          <a:gd name="T9" fmla="*/ 0 h 85"/>
                          <a:gd name="T10" fmla="*/ 95 w 130"/>
                          <a:gd name="T11" fmla="*/ 3 h 85"/>
                          <a:gd name="T12" fmla="*/ 82 w 130"/>
                          <a:gd name="T13" fmla="*/ 14 h 85"/>
                          <a:gd name="T14" fmla="*/ 74 w 130"/>
                          <a:gd name="T15" fmla="*/ 25 h 85"/>
                          <a:gd name="T16" fmla="*/ 62 w 130"/>
                          <a:gd name="T17" fmla="*/ 36 h 85"/>
                          <a:gd name="T18" fmla="*/ 48 w 130"/>
                          <a:gd name="T19" fmla="*/ 47 h 85"/>
                          <a:gd name="T20" fmla="*/ 33 w 130"/>
                          <a:gd name="T21" fmla="*/ 63 h 85"/>
                          <a:gd name="T22" fmla="*/ 25 w 130"/>
                          <a:gd name="T23" fmla="*/ 69 h 85"/>
                          <a:gd name="T24" fmla="*/ 12 w 130"/>
                          <a:gd name="T25" fmla="*/ 78 h 85"/>
                          <a:gd name="T26" fmla="*/ 0 w 130"/>
                          <a:gd name="T27" fmla="*/ 84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
                          <a:gd name="T43" fmla="*/ 0 h 85"/>
                          <a:gd name="T44" fmla="*/ 130 w 130"/>
                          <a:gd name="T45" fmla="*/ 85 h 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 h="85">
                            <a:moveTo>
                              <a:pt x="129" y="44"/>
                            </a:moveTo>
                            <a:lnTo>
                              <a:pt x="126" y="25"/>
                            </a:lnTo>
                            <a:lnTo>
                              <a:pt x="121" y="11"/>
                            </a:lnTo>
                            <a:lnTo>
                              <a:pt x="114" y="3"/>
                            </a:lnTo>
                            <a:lnTo>
                              <a:pt x="105" y="0"/>
                            </a:lnTo>
                            <a:lnTo>
                              <a:pt x="95" y="3"/>
                            </a:lnTo>
                            <a:lnTo>
                              <a:pt x="82" y="14"/>
                            </a:lnTo>
                            <a:lnTo>
                              <a:pt x="74" y="25"/>
                            </a:lnTo>
                            <a:lnTo>
                              <a:pt x="62" y="36"/>
                            </a:lnTo>
                            <a:lnTo>
                              <a:pt x="48" y="47"/>
                            </a:lnTo>
                            <a:lnTo>
                              <a:pt x="33" y="63"/>
                            </a:lnTo>
                            <a:lnTo>
                              <a:pt x="25" y="69"/>
                            </a:lnTo>
                            <a:lnTo>
                              <a:pt x="12" y="78"/>
                            </a:lnTo>
                            <a:lnTo>
                              <a:pt x="0" y="84"/>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75" name="Freeform 376"/>
                      <p:cNvSpPr>
                        <a:spLocks/>
                      </p:cNvSpPr>
                      <p:nvPr/>
                    </p:nvSpPr>
                    <p:spPr bwMode="auto">
                      <a:xfrm>
                        <a:off x="2058" y="2940"/>
                        <a:ext cx="24" cy="24"/>
                      </a:xfrm>
                      <a:custGeom>
                        <a:avLst/>
                        <a:gdLst>
                          <a:gd name="T0" fmla="*/ 0 w 24"/>
                          <a:gd name="T1" fmla="*/ 0 h 24"/>
                          <a:gd name="T2" fmla="*/ 0 w 24"/>
                          <a:gd name="T3" fmla="*/ 14 h 24"/>
                          <a:gd name="T4" fmla="*/ 23 w 24"/>
                          <a:gd name="T5" fmla="*/ 23 h 24"/>
                          <a:gd name="T6" fmla="*/ 0 60000 65536"/>
                          <a:gd name="T7" fmla="*/ 0 60000 65536"/>
                          <a:gd name="T8" fmla="*/ 0 60000 65536"/>
                          <a:gd name="T9" fmla="*/ 0 w 24"/>
                          <a:gd name="T10" fmla="*/ 0 h 24"/>
                          <a:gd name="T11" fmla="*/ 24 w 24"/>
                          <a:gd name="T12" fmla="*/ 24 h 24"/>
                        </a:gdLst>
                        <a:ahLst/>
                        <a:cxnLst>
                          <a:cxn ang="T6">
                            <a:pos x="T0" y="T1"/>
                          </a:cxn>
                          <a:cxn ang="T7">
                            <a:pos x="T2" y="T3"/>
                          </a:cxn>
                          <a:cxn ang="T8">
                            <a:pos x="T4" y="T5"/>
                          </a:cxn>
                        </a:cxnLst>
                        <a:rect l="T9" t="T10" r="T11" b="T12"/>
                        <a:pathLst>
                          <a:path w="24" h="24">
                            <a:moveTo>
                              <a:pt x="0" y="0"/>
                            </a:moveTo>
                            <a:lnTo>
                              <a:pt x="0" y="14"/>
                            </a:lnTo>
                            <a:lnTo>
                              <a:pt x="23" y="23"/>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76" name="Freeform 377"/>
                      <p:cNvSpPr>
                        <a:spLocks/>
                      </p:cNvSpPr>
                      <p:nvPr/>
                    </p:nvSpPr>
                    <p:spPr bwMode="auto">
                      <a:xfrm>
                        <a:off x="2031" y="2911"/>
                        <a:ext cx="30" cy="40"/>
                      </a:xfrm>
                      <a:custGeom>
                        <a:avLst/>
                        <a:gdLst>
                          <a:gd name="T0" fmla="*/ 29 w 30"/>
                          <a:gd name="T1" fmla="*/ 4 h 40"/>
                          <a:gd name="T2" fmla="*/ 20 w 30"/>
                          <a:gd name="T3" fmla="*/ 0 h 40"/>
                          <a:gd name="T4" fmla="*/ 14 w 30"/>
                          <a:gd name="T5" fmla="*/ 0 h 40"/>
                          <a:gd name="T6" fmla="*/ 7 w 30"/>
                          <a:gd name="T7" fmla="*/ 4 h 40"/>
                          <a:gd name="T8" fmla="*/ 0 w 30"/>
                          <a:gd name="T9" fmla="*/ 13 h 40"/>
                          <a:gd name="T10" fmla="*/ 0 w 30"/>
                          <a:gd name="T11" fmla="*/ 23 h 40"/>
                          <a:gd name="T12" fmla="*/ 4 w 30"/>
                          <a:gd name="T13" fmla="*/ 35 h 40"/>
                          <a:gd name="T14" fmla="*/ 7 w 30"/>
                          <a:gd name="T15" fmla="*/ 39 h 40"/>
                          <a:gd name="T16" fmla="*/ 17 w 30"/>
                          <a:gd name="T17" fmla="*/ 35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40"/>
                          <a:gd name="T29" fmla="*/ 30 w 30"/>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40">
                            <a:moveTo>
                              <a:pt x="29" y="4"/>
                            </a:moveTo>
                            <a:lnTo>
                              <a:pt x="20" y="0"/>
                            </a:lnTo>
                            <a:lnTo>
                              <a:pt x="14" y="0"/>
                            </a:lnTo>
                            <a:lnTo>
                              <a:pt x="7" y="4"/>
                            </a:lnTo>
                            <a:lnTo>
                              <a:pt x="0" y="13"/>
                            </a:lnTo>
                            <a:lnTo>
                              <a:pt x="0" y="23"/>
                            </a:lnTo>
                            <a:lnTo>
                              <a:pt x="4" y="35"/>
                            </a:lnTo>
                            <a:lnTo>
                              <a:pt x="7" y="39"/>
                            </a:lnTo>
                            <a:lnTo>
                              <a:pt x="17" y="35"/>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77" name="Freeform 378"/>
                      <p:cNvSpPr>
                        <a:spLocks/>
                      </p:cNvSpPr>
                      <p:nvPr/>
                    </p:nvSpPr>
                    <p:spPr bwMode="auto">
                      <a:xfrm>
                        <a:off x="2038" y="2924"/>
                        <a:ext cx="23" cy="17"/>
                      </a:xfrm>
                      <a:custGeom>
                        <a:avLst/>
                        <a:gdLst>
                          <a:gd name="T0" fmla="*/ 22 w 23"/>
                          <a:gd name="T1" fmla="*/ 16 h 17"/>
                          <a:gd name="T2" fmla="*/ 6 w 23"/>
                          <a:gd name="T3" fmla="*/ 10 h 17"/>
                          <a:gd name="T4" fmla="*/ 0 w 23"/>
                          <a:gd name="T5" fmla="*/ 3 h 17"/>
                          <a:gd name="T6" fmla="*/ 0 w 23"/>
                          <a:gd name="T7" fmla="*/ 0 h 17"/>
                          <a:gd name="T8" fmla="*/ 0 60000 65536"/>
                          <a:gd name="T9" fmla="*/ 0 60000 65536"/>
                          <a:gd name="T10" fmla="*/ 0 60000 65536"/>
                          <a:gd name="T11" fmla="*/ 0 60000 65536"/>
                          <a:gd name="T12" fmla="*/ 0 w 23"/>
                          <a:gd name="T13" fmla="*/ 0 h 17"/>
                          <a:gd name="T14" fmla="*/ 23 w 23"/>
                          <a:gd name="T15" fmla="*/ 17 h 17"/>
                        </a:gdLst>
                        <a:ahLst/>
                        <a:cxnLst>
                          <a:cxn ang="T8">
                            <a:pos x="T0" y="T1"/>
                          </a:cxn>
                          <a:cxn ang="T9">
                            <a:pos x="T2" y="T3"/>
                          </a:cxn>
                          <a:cxn ang="T10">
                            <a:pos x="T4" y="T5"/>
                          </a:cxn>
                          <a:cxn ang="T11">
                            <a:pos x="T6" y="T7"/>
                          </a:cxn>
                        </a:cxnLst>
                        <a:rect l="T12" t="T13" r="T14" b="T15"/>
                        <a:pathLst>
                          <a:path w="23" h="17">
                            <a:moveTo>
                              <a:pt x="22" y="16"/>
                            </a:moveTo>
                            <a:lnTo>
                              <a:pt x="6" y="10"/>
                            </a:lnTo>
                            <a:lnTo>
                              <a:pt x="0" y="3"/>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78" name="Freeform 379"/>
                      <p:cNvSpPr>
                        <a:spLocks/>
                      </p:cNvSpPr>
                      <p:nvPr/>
                    </p:nvSpPr>
                    <p:spPr bwMode="auto">
                      <a:xfrm>
                        <a:off x="2155" y="2963"/>
                        <a:ext cx="23" cy="75"/>
                      </a:xfrm>
                      <a:custGeom>
                        <a:avLst/>
                        <a:gdLst>
                          <a:gd name="T0" fmla="*/ 0 w 23"/>
                          <a:gd name="T1" fmla="*/ 0 h 75"/>
                          <a:gd name="T2" fmla="*/ 0 w 23"/>
                          <a:gd name="T3" fmla="*/ 29 h 75"/>
                          <a:gd name="T4" fmla="*/ 0 w 23"/>
                          <a:gd name="T5" fmla="*/ 51 h 75"/>
                          <a:gd name="T6" fmla="*/ 22 w 23"/>
                          <a:gd name="T7" fmla="*/ 74 h 75"/>
                          <a:gd name="T8" fmla="*/ 0 60000 65536"/>
                          <a:gd name="T9" fmla="*/ 0 60000 65536"/>
                          <a:gd name="T10" fmla="*/ 0 60000 65536"/>
                          <a:gd name="T11" fmla="*/ 0 60000 65536"/>
                          <a:gd name="T12" fmla="*/ 0 w 23"/>
                          <a:gd name="T13" fmla="*/ 0 h 75"/>
                          <a:gd name="T14" fmla="*/ 23 w 23"/>
                          <a:gd name="T15" fmla="*/ 75 h 75"/>
                        </a:gdLst>
                        <a:ahLst/>
                        <a:cxnLst>
                          <a:cxn ang="T8">
                            <a:pos x="T0" y="T1"/>
                          </a:cxn>
                          <a:cxn ang="T9">
                            <a:pos x="T2" y="T3"/>
                          </a:cxn>
                          <a:cxn ang="T10">
                            <a:pos x="T4" y="T5"/>
                          </a:cxn>
                          <a:cxn ang="T11">
                            <a:pos x="T6" y="T7"/>
                          </a:cxn>
                        </a:cxnLst>
                        <a:rect l="T12" t="T13" r="T14" b="T15"/>
                        <a:pathLst>
                          <a:path w="23" h="75">
                            <a:moveTo>
                              <a:pt x="0" y="0"/>
                            </a:moveTo>
                            <a:lnTo>
                              <a:pt x="0" y="29"/>
                            </a:lnTo>
                            <a:lnTo>
                              <a:pt x="0" y="51"/>
                            </a:lnTo>
                            <a:lnTo>
                              <a:pt x="22" y="74"/>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79" name="Freeform 380"/>
                      <p:cNvSpPr>
                        <a:spLocks/>
                      </p:cNvSpPr>
                      <p:nvPr/>
                    </p:nvSpPr>
                    <p:spPr bwMode="auto">
                      <a:xfrm>
                        <a:off x="2106" y="3176"/>
                        <a:ext cx="118" cy="68"/>
                      </a:xfrm>
                      <a:custGeom>
                        <a:avLst/>
                        <a:gdLst>
                          <a:gd name="T0" fmla="*/ 117 w 118"/>
                          <a:gd name="T1" fmla="*/ 0 h 68"/>
                          <a:gd name="T2" fmla="*/ 108 w 118"/>
                          <a:gd name="T3" fmla="*/ 2 h 68"/>
                          <a:gd name="T4" fmla="*/ 87 w 118"/>
                          <a:gd name="T5" fmla="*/ 14 h 68"/>
                          <a:gd name="T6" fmla="*/ 49 w 118"/>
                          <a:gd name="T7" fmla="*/ 38 h 68"/>
                          <a:gd name="T8" fmla="*/ 0 w 118"/>
                          <a:gd name="T9" fmla="*/ 67 h 68"/>
                          <a:gd name="T10" fmla="*/ 12 w 118"/>
                          <a:gd name="T11" fmla="*/ 57 h 68"/>
                          <a:gd name="T12" fmla="*/ 0 60000 65536"/>
                          <a:gd name="T13" fmla="*/ 0 60000 65536"/>
                          <a:gd name="T14" fmla="*/ 0 60000 65536"/>
                          <a:gd name="T15" fmla="*/ 0 60000 65536"/>
                          <a:gd name="T16" fmla="*/ 0 60000 65536"/>
                          <a:gd name="T17" fmla="*/ 0 60000 65536"/>
                          <a:gd name="T18" fmla="*/ 0 w 118"/>
                          <a:gd name="T19" fmla="*/ 0 h 68"/>
                          <a:gd name="T20" fmla="*/ 118 w 118"/>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118" h="68">
                            <a:moveTo>
                              <a:pt x="117" y="0"/>
                            </a:moveTo>
                            <a:lnTo>
                              <a:pt x="108" y="2"/>
                            </a:lnTo>
                            <a:lnTo>
                              <a:pt x="87" y="14"/>
                            </a:lnTo>
                            <a:lnTo>
                              <a:pt x="49" y="38"/>
                            </a:lnTo>
                            <a:lnTo>
                              <a:pt x="0" y="67"/>
                            </a:lnTo>
                            <a:lnTo>
                              <a:pt x="12" y="57"/>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80" name="Freeform 381"/>
                      <p:cNvSpPr>
                        <a:spLocks/>
                      </p:cNvSpPr>
                      <p:nvPr/>
                    </p:nvSpPr>
                    <p:spPr bwMode="auto">
                      <a:xfrm>
                        <a:off x="2177" y="3082"/>
                        <a:ext cx="24" cy="17"/>
                      </a:xfrm>
                      <a:custGeom>
                        <a:avLst/>
                        <a:gdLst>
                          <a:gd name="T0" fmla="*/ 0 w 24"/>
                          <a:gd name="T1" fmla="*/ 16 h 17"/>
                          <a:gd name="T2" fmla="*/ 9 w 24"/>
                          <a:gd name="T3" fmla="*/ 9 h 17"/>
                          <a:gd name="T4" fmla="*/ 23 w 24"/>
                          <a:gd name="T5" fmla="*/ 0 h 17"/>
                          <a:gd name="T6" fmla="*/ 0 60000 65536"/>
                          <a:gd name="T7" fmla="*/ 0 60000 65536"/>
                          <a:gd name="T8" fmla="*/ 0 60000 65536"/>
                          <a:gd name="T9" fmla="*/ 0 w 24"/>
                          <a:gd name="T10" fmla="*/ 0 h 17"/>
                          <a:gd name="T11" fmla="*/ 24 w 24"/>
                          <a:gd name="T12" fmla="*/ 17 h 17"/>
                        </a:gdLst>
                        <a:ahLst/>
                        <a:cxnLst>
                          <a:cxn ang="T6">
                            <a:pos x="T0" y="T1"/>
                          </a:cxn>
                          <a:cxn ang="T7">
                            <a:pos x="T2" y="T3"/>
                          </a:cxn>
                          <a:cxn ang="T8">
                            <a:pos x="T4" y="T5"/>
                          </a:cxn>
                        </a:cxnLst>
                        <a:rect l="T9" t="T10" r="T11" b="T12"/>
                        <a:pathLst>
                          <a:path w="24" h="17">
                            <a:moveTo>
                              <a:pt x="0" y="16"/>
                            </a:moveTo>
                            <a:lnTo>
                              <a:pt x="9" y="9"/>
                            </a:lnTo>
                            <a:lnTo>
                              <a:pt x="23"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81" name="Freeform 382"/>
                      <p:cNvSpPr>
                        <a:spLocks/>
                      </p:cNvSpPr>
                      <p:nvPr/>
                    </p:nvSpPr>
                    <p:spPr bwMode="auto">
                      <a:xfrm>
                        <a:off x="2120" y="2774"/>
                        <a:ext cx="30" cy="83"/>
                      </a:xfrm>
                      <a:custGeom>
                        <a:avLst/>
                        <a:gdLst>
                          <a:gd name="T0" fmla="*/ 21 w 30"/>
                          <a:gd name="T1" fmla="*/ 77 h 83"/>
                          <a:gd name="T2" fmla="*/ 23 w 30"/>
                          <a:gd name="T3" fmla="*/ 82 h 83"/>
                          <a:gd name="T4" fmla="*/ 9 w 30"/>
                          <a:gd name="T5" fmla="*/ 82 h 83"/>
                          <a:gd name="T6" fmla="*/ 0 w 30"/>
                          <a:gd name="T7" fmla="*/ 79 h 83"/>
                          <a:gd name="T8" fmla="*/ 2 w 30"/>
                          <a:gd name="T9" fmla="*/ 72 h 83"/>
                          <a:gd name="T10" fmla="*/ 11 w 30"/>
                          <a:gd name="T11" fmla="*/ 51 h 83"/>
                          <a:gd name="T12" fmla="*/ 9 w 30"/>
                          <a:gd name="T13" fmla="*/ 43 h 83"/>
                          <a:gd name="T14" fmla="*/ 3 w 30"/>
                          <a:gd name="T15" fmla="*/ 37 h 83"/>
                          <a:gd name="T16" fmla="*/ 8 w 30"/>
                          <a:gd name="T17" fmla="*/ 26 h 83"/>
                          <a:gd name="T18" fmla="*/ 11 w 30"/>
                          <a:gd name="T19" fmla="*/ 14 h 83"/>
                          <a:gd name="T20" fmla="*/ 17 w 30"/>
                          <a:gd name="T21" fmla="*/ 5 h 83"/>
                          <a:gd name="T22" fmla="*/ 29 w 30"/>
                          <a:gd name="T23" fmla="*/ 0 h 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83"/>
                          <a:gd name="T38" fmla="*/ 30 w 30"/>
                          <a:gd name="T39" fmla="*/ 83 h 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83">
                            <a:moveTo>
                              <a:pt x="21" y="77"/>
                            </a:moveTo>
                            <a:lnTo>
                              <a:pt x="23" y="82"/>
                            </a:lnTo>
                            <a:lnTo>
                              <a:pt x="9" y="82"/>
                            </a:lnTo>
                            <a:lnTo>
                              <a:pt x="0" y="79"/>
                            </a:lnTo>
                            <a:lnTo>
                              <a:pt x="2" y="72"/>
                            </a:lnTo>
                            <a:lnTo>
                              <a:pt x="11" y="51"/>
                            </a:lnTo>
                            <a:lnTo>
                              <a:pt x="9" y="43"/>
                            </a:lnTo>
                            <a:lnTo>
                              <a:pt x="3" y="37"/>
                            </a:lnTo>
                            <a:lnTo>
                              <a:pt x="8" y="26"/>
                            </a:lnTo>
                            <a:lnTo>
                              <a:pt x="11" y="14"/>
                            </a:lnTo>
                            <a:lnTo>
                              <a:pt x="17" y="5"/>
                            </a:lnTo>
                            <a:lnTo>
                              <a:pt x="29"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82" name="Freeform 383"/>
                      <p:cNvSpPr>
                        <a:spLocks/>
                      </p:cNvSpPr>
                      <p:nvPr/>
                    </p:nvSpPr>
                    <p:spPr bwMode="auto">
                      <a:xfrm>
                        <a:off x="2135" y="2750"/>
                        <a:ext cx="86" cy="50"/>
                      </a:xfrm>
                      <a:custGeom>
                        <a:avLst/>
                        <a:gdLst>
                          <a:gd name="T0" fmla="*/ 0 w 86"/>
                          <a:gd name="T1" fmla="*/ 31 h 50"/>
                          <a:gd name="T2" fmla="*/ 1 w 86"/>
                          <a:gd name="T3" fmla="*/ 23 h 50"/>
                          <a:gd name="T4" fmla="*/ 5 w 86"/>
                          <a:gd name="T5" fmla="*/ 18 h 50"/>
                          <a:gd name="T6" fmla="*/ 8 w 86"/>
                          <a:gd name="T7" fmla="*/ 9 h 50"/>
                          <a:gd name="T8" fmla="*/ 17 w 86"/>
                          <a:gd name="T9" fmla="*/ 2 h 50"/>
                          <a:gd name="T10" fmla="*/ 25 w 86"/>
                          <a:gd name="T11" fmla="*/ 5 h 50"/>
                          <a:gd name="T12" fmla="*/ 33 w 86"/>
                          <a:gd name="T13" fmla="*/ 0 h 50"/>
                          <a:gd name="T14" fmla="*/ 42 w 86"/>
                          <a:gd name="T15" fmla="*/ 6 h 50"/>
                          <a:gd name="T16" fmla="*/ 48 w 86"/>
                          <a:gd name="T17" fmla="*/ 16 h 50"/>
                          <a:gd name="T18" fmla="*/ 55 w 86"/>
                          <a:gd name="T19" fmla="*/ 21 h 50"/>
                          <a:gd name="T20" fmla="*/ 70 w 86"/>
                          <a:gd name="T21" fmla="*/ 24 h 50"/>
                          <a:gd name="T22" fmla="*/ 79 w 86"/>
                          <a:gd name="T23" fmla="*/ 30 h 50"/>
                          <a:gd name="T24" fmla="*/ 85 w 86"/>
                          <a:gd name="T25" fmla="*/ 37 h 50"/>
                          <a:gd name="T26" fmla="*/ 85 w 86"/>
                          <a:gd name="T27" fmla="*/ 49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
                          <a:gd name="T43" fmla="*/ 0 h 50"/>
                          <a:gd name="T44" fmla="*/ 86 w 86"/>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 h="50">
                            <a:moveTo>
                              <a:pt x="0" y="31"/>
                            </a:moveTo>
                            <a:lnTo>
                              <a:pt x="1" y="23"/>
                            </a:lnTo>
                            <a:lnTo>
                              <a:pt x="5" y="18"/>
                            </a:lnTo>
                            <a:lnTo>
                              <a:pt x="8" y="9"/>
                            </a:lnTo>
                            <a:lnTo>
                              <a:pt x="17" y="2"/>
                            </a:lnTo>
                            <a:lnTo>
                              <a:pt x="25" y="5"/>
                            </a:lnTo>
                            <a:lnTo>
                              <a:pt x="33" y="0"/>
                            </a:lnTo>
                            <a:lnTo>
                              <a:pt x="42" y="6"/>
                            </a:lnTo>
                            <a:lnTo>
                              <a:pt x="48" y="16"/>
                            </a:lnTo>
                            <a:lnTo>
                              <a:pt x="55" y="21"/>
                            </a:lnTo>
                            <a:lnTo>
                              <a:pt x="70" y="24"/>
                            </a:lnTo>
                            <a:lnTo>
                              <a:pt x="79" y="30"/>
                            </a:lnTo>
                            <a:lnTo>
                              <a:pt x="85" y="37"/>
                            </a:lnTo>
                            <a:lnTo>
                              <a:pt x="85" y="49"/>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83" name="Freeform 384"/>
                      <p:cNvSpPr>
                        <a:spLocks/>
                      </p:cNvSpPr>
                      <p:nvPr/>
                    </p:nvSpPr>
                    <p:spPr bwMode="auto">
                      <a:xfrm>
                        <a:off x="2211" y="2788"/>
                        <a:ext cx="25" cy="50"/>
                      </a:xfrm>
                      <a:custGeom>
                        <a:avLst/>
                        <a:gdLst>
                          <a:gd name="T0" fmla="*/ 3 w 25"/>
                          <a:gd name="T1" fmla="*/ 0 h 50"/>
                          <a:gd name="T2" fmla="*/ 8 w 25"/>
                          <a:gd name="T3" fmla="*/ 8 h 50"/>
                          <a:gd name="T4" fmla="*/ 22 w 25"/>
                          <a:gd name="T5" fmla="*/ 23 h 50"/>
                          <a:gd name="T6" fmla="*/ 24 w 25"/>
                          <a:gd name="T7" fmla="*/ 33 h 50"/>
                          <a:gd name="T8" fmla="*/ 12 w 25"/>
                          <a:gd name="T9" fmla="*/ 41 h 50"/>
                          <a:gd name="T10" fmla="*/ 6 w 25"/>
                          <a:gd name="T11" fmla="*/ 48 h 50"/>
                          <a:gd name="T12" fmla="*/ 0 w 25"/>
                          <a:gd name="T13" fmla="*/ 49 h 50"/>
                          <a:gd name="T14" fmla="*/ 0 60000 65536"/>
                          <a:gd name="T15" fmla="*/ 0 60000 65536"/>
                          <a:gd name="T16" fmla="*/ 0 60000 65536"/>
                          <a:gd name="T17" fmla="*/ 0 60000 65536"/>
                          <a:gd name="T18" fmla="*/ 0 60000 65536"/>
                          <a:gd name="T19" fmla="*/ 0 60000 65536"/>
                          <a:gd name="T20" fmla="*/ 0 60000 65536"/>
                          <a:gd name="T21" fmla="*/ 0 w 25"/>
                          <a:gd name="T22" fmla="*/ 0 h 50"/>
                          <a:gd name="T23" fmla="*/ 25 w 25"/>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50">
                            <a:moveTo>
                              <a:pt x="3" y="0"/>
                            </a:moveTo>
                            <a:lnTo>
                              <a:pt x="8" y="8"/>
                            </a:lnTo>
                            <a:lnTo>
                              <a:pt x="22" y="23"/>
                            </a:lnTo>
                            <a:lnTo>
                              <a:pt x="24" y="33"/>
                            </a:lnTo>
                            <a:lnTo>
                              <a:pt x="12" y="41"/>
                            </a:lnTo>
                            <a:lnTo>
                              <a:pt x="6" y="48"/>
                            </a:lnTo>
                            <a:lnTo>
                              <a:pt x="0" y="49"/>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84" name="Freeform 385"/>
                      <p:cNvSpPr>
                        <a:spLocks/>
                      </p:cNvSpPr>
                      <p:nvPr/>
                    </p:nvSpPr>
                    <p:spPr bwMode="auto">
                      <a:xfrm>
                        <a:off x="2190" y="2849"/>
                        <a:ext cx="24" cy="20"/>
                      </a:xfrm>
                      <a:custGeom>
                        <a:avLst/>
                        <a:gdLst>
                          <a:gd name="T0" fmla="*/ 0 w 24"/>
                          <a:gd name="T1" fmla="*/ 0 h 20"/>
                          <a:gd name="T2" fmla="*/ 5 w 24"/>
                          <a:gd name="T3" fmla="*/ 7 h 20"/>
                          <a:gd name="T4" fmla="*/ 10 w 24"/>
                          <a:gd name="T5" fmla="*/ 14 h 20"/>
                          <a:gd name="T6" fmla="*/ 23 w 24"/>
                          <a:gd name="T7" fmla="*/ 19 h 20"/>
                          <a:gd name="T8" fmla="*/ 0 60000 65536"/>
                          <a:gd name="T9" fmla="*/ 0 60000 65536"/>
                          <a:gd name="T10" fmla="*/ 0 60000 65536"/>
                          <a:gd name="T11" fmla="*/ 0 60000 65536"/>
                          <a:gd name="T12" fmla="*/ 0 w 24"/>
                          <a:gd name="T13" fmla="*/ 0 h 20"/>
                          <a:gd name="T14" fmla="*/ 24 w 24"/>
                          <a:gd name="T15" fmla="*/ 20 h 20"/>
                        </a:gdLst>
                        <a:ahLst/>
                        <a:cxnLst>
                          <a:cxn ang="T8">
                            <a:pos x="T0" y="T1"/>
                          </a:cxn>
                          <a:cxn ang="T9">
                            <a:pos x="T2" y="T3"/>
                          </a:cxn>
                          <a:cxn ang="T10">
                            <a:pos x="T4" y="T5"/>
                          </a:cxn>
                          <a:cxn ang="T11">
                            <a:pos x="T6" y="T7"/>
                          </a:cxn>
                        </a:cxnLst>
                        <a:rect l="T12" t="T13" r="T14" b="T15"/>
                        <a:pathLst>
                          <a:path w="24" h="20">
                            <a:moveTo>
                              <a:pt x="0" y="0"/>
                            </a:moveTo>
                            <a:lnTo>
                              <a:pt x="5" y="7"/>
                            </a:lnTo>
                            <a:lnTo>
                              <a:pt x="10" y="14"/>
                            </a:lnTo>
                            <a:lnTo>
                              <a:pt x="23" y="19"/>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85" name="Freeform 386"/>
                      <p:cNvSpPr>
                        <a:spLocks/>
                      </p:cNvSpPr>
                      <p:nvPr/>
                    </p:nvSpPr>
                    <p:spPr bwMode="auto">
                      <a:xfrm>
                        <a:off x="2131" y="2797"/>
                        <a:ext cx="24" cy="17"/>
                      </a:xfrm>
                      <a:custGeom>
                        <a:avLst/>
                        <a:gdLst>
                          <a:gd name="T0" fmla="*/ 23 w 24"/>
                          <a:gd name="T1" fmla="*/ 16 h 17"/>
                          <a:gd name="T2" fmla="*/ 6 w 24"/>
                          <a:gd name="T3" fmla="*/ 1 h 17"/>
                          <a:gd name="T4" fmla="*/ 0 w 24"/>
                          <a:gd name="T5" fmla="*/ 0 h 17"/>
                          <a:gd name="T6" fmla="*/ 0 60000 65536"/>
                          <a:gd name="T7" fmla="*/ 0 60000 65536"/>
                          <a:gd name="T8" fmla="*/ 0 60000 65536"/>
                          <a:gd name="T9" fmla="*/ 0 w 24"/>
                          <a:gd name="T10" fmla="*/ 0 h 17"/>
                          <a:gd name="T11" fmla="*/ 24 w 24"/>
                          <a:gd name="T12" fmla="*/ 17 h 17"/>
                        </a:gdLst>
                        <a:ahLst/>
                        <a:cxnLst>
                          <a:cxn ang="T6">
                            <a:pos x="T0" y="T1"/>
                          </a:cxn>
                          <a:cxn ang="T7">
                            <a:pos x="T2" y="T3"/>
                          </a:cxn>
                          <a:cxn ang="T8">
                            <a:pos x="T4" y="T5"/>
                          </a:cxn>
                        </a:cxnLst>
                        <a:rect l="T9" t="T10" r="T11" b="T12"/>
                        <a:pathLst>
                          <a:path w="24" h="17">
                            <a:moveTo>
                              <a:pt x="23" y="16"/>
                            </a:moveTo>
                            <a:lnTo>
                              <a:pt x="6" y="1"/>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86" name="Freeform 387"/>
                      <p:cNvSpPr>
                        <a:spLocks/>
                      </p:cNvSpPr>
                      <p:nvPr/>
                    </p:nvSpPr>
                    <p:spPr bwMode="auto">
                      <a:xfrm>
                        <a:off x="2141" y="2801"/>
                        <a:ext cx="24" cy="17"/>
                      </a:xfrm>
                      <a:custGeom>
                        <a:avLst/>
                        <a:gdLst>
                          <a:gd name="T0" fmla="*/ 0 w 24"/>
                          <a:gd name="T1" fmla="*/ 5 h 17"/>
                          <a:gd name="T2" fmla="*/ 3 w 24"/>
                          <a:gd name="T3" fmla="*/ 0 h 17"/>
                          <a:gd name="T4" fmla="*/ 9 w 24"/>
                          <a:gd name="T5" fmla="*/ 0 h 17"/>
                          <a:gd name="T6" fmla="*/ 23 w 24"/>
                          <a:gd name="T7" fmla="*/ 16 h 17"/>
                          <a:gd name="T8" fmla="*/ 0 60000 65536"/>
                          <a:gd name="T9" fmla="*/ 0 60000 65536"/>
                          <a:gd name="T10" fmla="*/ 0 60000 65536"/>
                          <a:gd name="T11" fmla="*/ 0 60000 65536"/>
                          <a:gd name="T12" fmla="*/ 0 w 24"/>
                          <a:gd name="T13" fmla="*/ 0 h 17"/>
                          <a:gd name="T14" fmla="*/ 24 w 24"/>
                          <a:gd name="T15" fmla="*/ 17 h 17"/>
                        </a:gdLst>
                        <a:ahLst/>
                        <a:cxnLst>
                          <a:cxn ang="T8">
                            <a:pos x="T0" y="T1"/>
                          </a:cxn>
                          <a:cxn ang="T9">
                            <a:pos x="T2" y="T3"/>
                          </a:cxn>
                          <a:cxn ang="T10">
                            <a:pos x="T4" y="T5"/>
                          </a:cxn>
                          <a:cxn ang="T11">
                            <a:pos x="T6" y="T7"/>
                          </a:cxn>
                        </a:cxnLst>
                        <a:rect l="T12" t="T13" r="T14" b="T15"/>
                        <a:pathLst>
                          <a:path w="24" h="17">
                            <a:moveTo>
                              <a:pt x="0" y="5"/>
                            </a:moveTo>
                            <a:lnTo>
                              <a:pt x="3" y="0"/>
                            </a:lnTo>
                            <a:lnTo>
                              <a:pt x="9" y="0"/>
                            </a:lnTo>
                            <a:lnTo>
                              <a:pt x="23"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87" name="Freeform 388"/>
                      <p:cNvSpPr>
                        <a:spLocks/>
                      </p:cNvSpPr>
                      <p:nvPr/>
                    </p:nvSpPr>
                    <p:spPr bwMode="auto">
                      <a:xfrm>
                        <a:off x="2135" y="2819"/>
                        <a:ext cx="24" cy="17"/>
                      </a:xfrm>
                      <a:custGeom>
                        <a:avLst/>
                        <a:gdLst>
                          <a:gd name="T0" fmla="*/ 10 w 24"/>
                          <a:gd name="T1" fmla="*/ 0 h 17"/>
                          <a:gd name="T2" fmla="*/ 2 w 24"/>
                          <a:gd name="T3" fmla="*/ 6 h 17"/>
                          <a:gd name="T4" fmla="*/ 0 w 24"/>
                          <a:gd name="T5" fmla="*/ 12 h 17"/>
                          <a:gd name="T6" fmla="*/ 23 w 24"/>
                          <a:gd name="T7" fmla="*/ 16 h 17"/>
                          <a:gd name="T8" fmla="*/ 0 60000 65536"/>
                          <a:gd name="T9" fmla="*/ 0 60000 65536"/>
                          <a:gd name="T10" fmla="*/ 0 60000 65536"/>
                          <a:gd name="T11" fmla="*/ 0 60000 65536"/>
                          <a:gd name="T12" fmla="*/ 0 w 24"/>
                          <a:gd name="T13" fmla="*/ 0 h 17"/>
                          <a:gd name="T14" fmla="*/ 24 w 24"/>
                          <a:gd name="T15" fmla="*/ 17 h 17"/>
                        </a:gdLst>
                        <a:ahLst/>
                        <a:cxnLst>
                          <a:cxn ang="T8">
                            <a:pos x="T0" y="T1"/>
                          </a:cxn>
                          <a:cxn ang="T9">
                            <a:pos x="T2" y="T3"/>
                          </a:cxn>
                          <a:cxn ang="T10">
                            <a:pos x="T4" y="T5"/>
                          </a:cxn>
                          <a:cxn ang="T11">
                            <a:pos x="T6" y="T7"/>
                          </a:cxn>
                        </a:cxnLst>
                        <a:rect l="T12" t="T13" r="T14" b="T15"/>
                        <a:pathLst>
                          <a:path w="24" h="17">
                            <a:moveTo>
                              <a:pt x="10" y="0"/>
                            </a:moveTo>
                            <a:lnTo>
                              <a:pt x="2" y="6"/>
                            </a:lnTo>
                            <a:lnTo>
                              <a:pt x="0" y="12"/>
                            </a:lnTo>
                            <a:lnTo>
                              <a:pt x="23"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88" name="Freeform 389"/>
                      <p:cNvSpPr>
                        <a:spLocks/>
                      </p:cNvSpPr>
                      <p:nvPr/>
                    </p:nvSpPr>
                    <p:spPr bwMode="auto">
                      <a:xfrm>
                        <a:off x="2123" y="2821"/>
                        <a:ext cx="24" cy="17"/>
                      </a:xfrm>
                      <a:custGeom>
                        <a:avLst/>
                        <a:gdLst>
                          <a:gd name="T0" fmla="*/ 9 w 24"/>
                          <a:gd name="T1" fmla="*/ 0 h 17"/>
                          <a:gd name="T2" fmla="*/ 0 w 24"/>
                          <a:gd name="T3" fmla="*/ 16 h 17"/>
                          <a:gd name="T4" fmla="*/ 23 w 24"/>
                          <a:gd name="T5" fmla="*/ 16 h 17"/>
                          <a:gd name="T6" fmla="*/ 0 60000 65536"/>
                          <a:gd name="T7" fmla="*/ 0 60000 65536"/>
                          <a:gd name="T8" fmla="*/ 0 60000 65536"/>
                          <a:gd name="T9" fmla="*/ 0 w 24"/>
                          <a:gd name="T10" fmla="*/ 0 h 17"/>
                          <a:gd name="T11" fmla="*/ 24 w 24"/>
                          <a:gd name="T12" fmla="*/ 17 h 17"/>
                        </a:gdLst>
                        <a:ahLst/>
                        <a:cxnLst>
                          <a:cxn ang="T6">
                            <a:pos x="T0" y="T1"/>
                          </a:cxn>
                          <a:cxn ang="T7">
                            <a:pos x="T2" y="T3"/>
                          </a:cxn>
                          <a:cxn ang="T8">
                            <a:pos x="T4" y="T5"/>
                          </a:cxn>
                        </a:cxnLst>
                        <a:rect l="T9" t="T10" r="T11" b="T12"/>
                        <a:pathLst>
                          <a:path w="24" h="17">
                            <a:moveTo>
                              <a:pt x="9" y="0"/>
                            </a:moveTo>
                            <a:lnTo>
                              <a:pt x="0" y="16"/>
                            </a:lnTo>
                            <a:lnTo>
                              <a:pt x="23"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89" name="Freeform 390" descr="Large grid"/>
                      <p:cNvSpPr>
                        <a:spLocks/>
                      </p:cNvSpPr>
                      <p:nvPr/>
                    </p:nvSpPr>
                    <p:spPr bwMode="auto">
                      <a:xfrm>
                        <a:off x="2138" y="2829"/>
                        <a:ext cx="25" cy="17"/>
                      </a:xfrm>
                      <a:custGeom>
                        <a:avLst/>
                        <a:gdLst>
                          <a:gd name="T0" fmla="*/ 0 w 25"/>
                          <a:gd name="T1" fmla="*/ 0 h 17"/>
                          <a:gd name="T2" fmla="*/ 16 w 25"/>
                          <a:gd name="T3" fmla="*/ 16 h 17"/>
                          <a:gd name="T4" fmla="*/ 24 w 25"/>
                          <a:gd name="T5" fmla="*/ 0 h 17"/>
                          <a:gd name="T6" fmla="*/ 24 w 25"/>
                          <a:gd name="T7" fmla="*/ 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16" y="16"/>
                            </a:lnTo>
                            <a:lnTo>
                              <a:pt x="24" y="0"/>
                            </a:lnTo>
                            <a:lnTo>
                              <a:pt x="24" y="6"/>
                            </a:lnTo>
                            <a:lnTo>
                              <a:pt x="0" y="0"/>
                            </a:lnTo>
                          </a:path>
                        </a:pathLst>
                      </a:custGeom>
                      <a:pattFill prst="lgGrid">
                        <a:fgClr>
                          <a:srgbClr val="0000FF"/>
                        </a:fgClr>
                        <a:bgClr>
                          <a:srgbClr val="FFFFFF"/>
                        </a:bgClr>
                      </a:pattFill>
                      <a:ln w="12700" cap="rnd">
                        <a:solidFill>
                          <a:srgbClr val="0033CC"/>
                        </a:solidFill>
                        <a:round/>
                        <a:headEnd/>
                        <a:tailEnd/>
                      </a:ln>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90" name="Freeform 391"/>
                      <p:cNvSpPr>
                        <a:spLocks/>
                      </p:cNvSpPr>
                      <p:nvPr/>
                    </p:nvSpPr>
                    <p:spPr bwMode="auto">
                      <a:xfrm>
                        <a:off x="2177" y="2823"/>
                        <a:ext cx="25" cy="17"/>
                      </a:xfrm>
                      <a:custGeom>
                        <a:avLst/>
                        <a:gdLst>
                          <a:gd name="T0" fmla="*/ 0 w 25"/>
                          <a:gd name="T1" fmla="*/ 16 h 17"/>
                          <a:gd name="T2" fmla="*/ 8 w 25"/>
                          <a:gd name="T3" fmla="*/ 0 h 17"/>
                          <a:gd name="T4" fmla="*/ 18 w 25"/>
                          <a:gd name="T5" fmla="*/ 0 h 17"/>
                          <a:gd name="T6" fmla="*/ 24 w 25"/>
                          <a:gd name="T7" fmla="*/ 16 h 17"/>
                          <a:gd name="T8" fmla="*/ 0 60000 65536"/>
                          <a:gd name="T9" fmla="*/ 0 60000 65536"/>
                          <a:gd name="T10" fmla="*/ 0 60000 65536"/>
                          <a:gd name="T11" fmla="*/ 0 60000 65536"/>
                          <a:gd name="T12" fmla="*/ 0 w 25"/>
                          <a:gd name="T13" fmla="*/ 0 h 17"/>
                          <a:gd name="T14" fmla="*/ 25 w 25"/>
                          <a:gd name="T15" fmla="*/ 17 h 17"/>
                        </a:gdLst>
                        <a:ahLst/>
                        <a:cxnLst>
                          <a:cxn ang="T8">
                            <a:pos x="T0" y="T1"/>
                          </a:cxn>
                          <a:cxn ang="T9">
                            <a:pos x="T2" y="T3"/>
                          </a:cxn>
                          <a:cxn ang="T10">
                            <a:pos x="T4" y="T5"/>
                          </a:cxn>
                          <a:cxn ang="T11">
                            <a:pos x="T6" y="T7"/>
                          </a:cxn>
                        </a:cxnLst>
                        <a:rect l="T12" t="T13" r="T14" b="T15"/>
                        <a:pathLst>
                          <a:path w="25" h="17">
                            <a:moveTo>
                              <a:pt x="0" y="16"/>
                            </a:moveTo>
                            <a:lnTo>
                              <a:pt x="8" y="0"/>
                            </a:lnTo>
                            <a:lnTo>
                              <a:pt x="18" y="0"/>
                            </a:lnTo>
                            <a:lnTo>
                              <a:pt x="24"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91" name="Freeform 392"/>
                      <p:cNvSpPr>
                        <a:spLocks/>
                      </p:cNvSpPr>
                      <p:nvPr/>
                    </p:nvSpPr>
                    <p:spPr bwMode="auto">
                      <a:xfrm>
                        <a:off x="2175" y="2810"/>
                        <a:ext cx="32" cy="38"/>
                      </a:xfrm>
                      <a:custGeom>
                        <a:avLst/>
                        <a:gdLst>
                          <a:gd name="T0" fmla="*/ 0 w 32"/>
                          <a:gd name="T1" fmla="*/ 5 h 38"/>
                          <a:gd name="T2" fmla="*/ 4 w 32"/>
                          <a:gd name="T3" fmla="*/ 3 h 38"/>
                          <a:gd name="T4" fmla="*/ 11 w 32"/>
                          <a:gd name="T5" fmla="*/ 0 h 38"/>
                          <a:gd name="T6" fmla="*/ 20 w 32"/>
                          <a:gd name="T7" fmla="*/ 1 h 38"/>
                          <a:gd name="T8" fmla="*/ 25 w 32"/>
                          <a:gd name="T9" fmla="*/ 3 h 38"/>
                          <a:gd name="T10" fmla="*/ 28 w 32"/>
                          <a:gd name="T11" fmla="*/ 6 h 38"/>
                          <a:gd name="T12" fmla="*/ 29 w 32"/>
                          <a:gd name="T13" fmla="*/ 11 h 38"/>
                          <a:gd name="T14" fmla="*/ 31 w 32"/>
                          <a:gd name="T15" fmla="*/ 18 h 38"/>
                          <a:gd name="T16" fmla="*/ 28 w 32"/>
                          <a:gd name="T17" fmla="*/ 25 h 38"/>
                          <a:gd name="T18" fmla="*/ 24 w 32"/>
                          <a:gd name="T19" fmla="*/ 30 h 38"/>
                          <a:gd name="T20" fmla="*/ 17 w 32"/>
                          <a:gd name="T21" fmla="*/ 35 h 38"/>
                          <a:gd name="T22" fmla="*/ 12 w 32"/>
                          <a:gd name="T23" fmla="*/ 37 h 38"/>
                          <a:gd name="T24" fmla="*/ 6 w 32"/>
                          <a:gd name="T25" fmla="*/ 36 h 38"/>
                          <a:gd name="T26" fmla="*/ 2 w 32"/>
                          <a:gd name="T27" fmla="*/ 36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38"/>
                          <a:gd name="T44" fmla="*/ 32 w 32"/>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38">
                            <a:moveTo>
                              <a:pt x="0" y="5"/>
                            </a:moveTo>
                            <a:lnTo>
                              <a:pt x="4" y="3"/>
                            </a:lnTo>
                            <a:lnTo>
                              <a:pt x="11" y="0"/>
                            </a:lnTo>
                            <a:lnTo>
                              <a:pt x="20" y="1"/>
                            </a:lnTo>
                            <a:lnTo>
                              <a:pt x="25" y="3"/>
                            </a:lnTo>
                            <a:lnTo>
                              <a:pt x="28" y="6"/>
                            </a:lnTo>
                            <a:lnTo>
                              <a:pt x="29" y="11"/>
                            </a:lnTo>
                            <a:lnTo>
                              <a:pt x="31" y="18"/>
                            </a:lnTo>
                            <a:lnTo>
                              <a:pt x="28" y="25"/>
                            </a:lnTo>
                            <a:lnTo>
                              <a:pt x="24" y="30"/>
                            </a:lnTo>
                            <a:lnTo>
                              <a:pt x="17" y="35"/>
                            </a:lnTo>
                            <a:lnTo>
                              <a:pt x="12" y="37"/>
                            </a:lnTo>
                            <a:lnTo>
                              <a:pt x="6" y="36"/>
                            </a:lnTo>
                            <a:lnTo>
                              <a:pt x="2" y="3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92" name="Freeform 393"/>
                      <p:cNvSpPr>
                        <a:spLocks/>
                      </p:cNvSpPr>
                      <p:nvPr/>
                    </p:nvSpPr>
                    <p:spPr bwMode="auto">
                      <a:xfrm>
                        <a:off x="2227" y="2883"/>
                        <a:ext cx="48" cy="165"/>
                      </a:xfrm>
                      <a:custGeom>
                        <a:avLst/>
                        <a:gdLst>
                          <a:gd name="T0" fmla="*/ 47 w 48"/>
                          <a:gd name="T1" fmla="*/ 164 h 165"/>
                          <a:gd name="T2" fmla="*/ 40 w 48"/>
                          <a:gd name="T3" fmla="*/ 144 h 165"/>
                          <a:gd name="T4" fmla="*/ 34 w 48"/>
                          <a:gd name="T5" fmla="*/ 120 h 165"/>
                          <a:gd name="T6" fmla="*/ 31 w 48"/>
                          <a:gd name="T7" fmla="*/ 81 h 165"/>
                          <a:gd name="T8" fmla="*/ 27 w 48"/>
                          <a:gd name="T9" fmla="*/ 61 h 165"/>
                          <a:gd name="T10" fmla="*/ 22 w 48"/>
                          <a:gd name="T11" fmla="*/ 39 h 165"/>
                          <a:gd name="T12" fmla="*/ 9 w 48"/>
                          <a:gd name="T13" fmla="*/ 16 h 165"/>
                          <a:gd name="T14" fmla="*/ 0 w 48"/>
                          <a:gd name="T15" fmla="*/ 0 h 165"/>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165"/>
                          <a:gd name="T26" fmla="*/ 48 w 48"/>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165">
                            <a:moveTo>
                              <a:pt x="47" y="164"/>
                            </a:moveTo>
                            <a:lnTo>
                              <a:pt x="40" y="144"/>
                            </a:lnTo>
                            <a:lnTo>
                              <a:pt x="34" y="120"/>
                            </a:lnTo>
                            <a:lnTo>
                              <a:pt x="31" y="81"/>
                            </a:lnTo>
                            <a:lnTo>
                              <a:pt x="27" y="61"/>
                            </a:lnTo>
                            <a:lnTo>
                              <a:pt x="22" y="39"/>
                            </a:lnTo>
                            <a:lnTo>
                              <a:pt x="9" y="16"/>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93" name="Freeform 394"/>
                      <p:cNvSpPr>
                        <a:spLocks/>
                      </p:cNvSpPr>
                      <p:nvPr/>
                    </p:nvSpPr>
                    <p:spPr bwMode="auto">
                      <a:xfrm>
                        <a:off x="2047" y="3240"/>
                        <a:ext cx="59" cy="121"/>
                      </a:xfrm>
                      <a:custGeom>
                        <a:avLst/>
                        <a:gdLst>
                          <a:gd name="T0" fmla="*/ 58 w 59"/>
                          <a:gd name="T1" fmla="*/ 0 h 121"/>
                          <a:gd name="T2" fmla="*/ 45 w 59"/>
                          <a:gd name="T3" fmla="*/ 37 h 121"/>
                          <a:gd name="T4" fmla="*/ 26 w 59"/>
                          <a:gd name="T5" fmla="*/ 67 h 121"/>
                          <a:gd name="T6" fmla="*/ 0 w 59"/>
                          <a:gd name="T7" fmla="*/ 120 h 121"/>
                          <a:gd name="T8" fmla="*/ 0 60000 65536"/>
                          <a:gd name="T9" fmla="*/ 0 60000 65536"/>
                          <a:gd name="T10" fmla="*/ 0 60000 65536"/>
                          <a:gd name="T11" fmla="*/ 0 60000 65536"/>
                          <a:gd name="T12" fmla="*/ 0 w 59"/>
                          <a:gd name="T13" fmla="*/ 0 h 121"/>
                          <a:gd name="T14" fmla="*/ 59 w 59"/>
                          <a:gd name="T15" fmla="*/ 121 h 121"/>
                        </a:gdLst>
                        <a:ahLst/>
                        <a:cxnLst>
                          <a:cxn ang="T8">
                            <a:pos x="T0" y="T1"/>
                          </a:cxn>
                          <a:cxn ang="T9">
                            <a:pos x="T2" y="T3"/>
                          </a:cxn>
                          <a:cxn ang="T10">
                            <a:pos x="T4" y="T5"/>
                          </a:cxn>
                          <a:cxn ang="T11">
                            <a:pos x="T6" y="T7"/>
                          </a:cxn>
                        </a:cxnLst>
                        <a:rect l="T12" t="T13" r="T14" b="T15"/>
                        <a:pathLst>
                          <a:path w="59" h="121">
                            <a:moveTo>
                              <a:pt x="58" y="0"/>
                            </a:moveTo>
                            <a:lnTo>
                              <a:pt x="45" y="37"/>
                            </a:lnTo>
                            <a:lnTo>
                              <a:pt x="26" y="67"/>
                            </a:lnTo>
                            <a:lnTo>
                              <a:pt x="0" y="12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94" name="Line 395"/>
                      <p:cNvSpPr>
                        <a:spLocks noChangeShapeType="1"/>
                      </p:cNvSpPr>
                      <p:nvPr/>
                    </p:nvSpPr>
                    <p:spPr bwMode="auto">
                      <a:xfrm>
                        <a:off x="2027" y="3287"/>
                        <a:ext cx="44" cy="24"/>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395" name="Freeform 396"/>
                      <p:cNvSpPr>
                        <a:spLocks/>
                      </p:cNvSpPr>
                      <p:nvPr/>
                    </p:nvSpPr>
                    <p:spPr bwMode="auto">
                      <a:xfrm>
                        <a:off x="2011" y="3220"/>
                        <a:ext cx="40" cy="110"/>
                      </a:xfrm>
                      <a:custGeom>
                        <a:avLst/>
                        <a:gdLst>
                          <a:gd name="T0" fmla="*/ 0 w 40"/>
                          <a:gd name="T1" fmla="*/ 109 h 110"/>
                          <a:gd name="T2" fmla="*/ 1 w 40"/>
                          <a:gd name="T3" fmla="*/ 101 h 110"/>
                          <a:gd name="T4" fmla="*/ 39 w 40"/>
                          <a:gd name="T5" fmla="*/ 0 h 110"/>
                          <a:gd name="T6" fmla="*/ 0 60000 65536"/>
                          <a:gd name="T7" fmla="*/ 0 60000 65536"/>
                          <a:gd name="T8" fmla="*/ 0 60000 65536"/>
                          <a:gd name="T9" fmla="*/ 0 w 40"/>
                          <a:gd name="T10" fmla="*/ 0 h 110"/>
                          <a:gd name="T11" fmla="*/ 40 w 40"/>
                          <a:gd name="T12" fmla="*/ 110 h 110"/>
                        </a:gdLst>
                        <a:ahLst/>
                        <a:cxnLst>
                          <a:cxn ang="T6">
                            <a:pos x="T0" y="T1"/>
                          </a:cxn>
                          <a:cxn ang="T7">
                            <a:pos x="T2" y="T3"/>
                          </a:cxn>
                          <a:cxn ang="T8">
                            <a:pos x="T4" y="T5"/>
                          </a:cxn>
                        </a:cxnLst>
                        <a:rect l="T9" t="T10" r="T11" b="T12"/>
                        <a:pathLst>
                          <a:path w="40" h="110">
                            <a:moveTo>
                              <a:pt x="0" y="109"/>
                            </a:moveTo>
                            <a:lnTo>
                              <a:pt x="1" y="101"/>
                            </a:lnTo>
                            <a:lnTo>
                              <a:pt x="39"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96" name="Line 397"/>
                      <p:cNvSpPr>
                        <a:spLocks noChangeShapeType="1"/>
                      </p:cNvSpPr>
                      <p:nvPr/>
                    </p:nvSpPr>
                    <p:spPr bwMode="auto">
                      <a:xfrm>
                        <a:off x="2141" y="3136"/>
                        <a:ext cx="47" cy="60"/>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397" name="Freeform 398"/>
                      <p:cNvSpPr>
                        <a:spLocks/>
                      </p:cNvSpPr>
                      <p:nvPr/>
                    </p:nvSpPr>
                    <p:spPr bwMode="auto">
                      <a:xfrm>
                        <a:off x="2185" y="2905"/>
                        <a:ext cx="51" cy="76"/>
                      </a:xfrm>
                      <a:custGeom>
                        <a:avLst/>
                        <a:gdLst>
                          <a:gd name="T0" fmla="*/ 47 w 51"/>
                          <a:gd name="T1" fmla="*/ 0 h 76"/>
                          <a:gd name="T2" fmla="*/ 50 w 51"/>
                          <a:gd name="T3" fmla="*/ 21 h 76"/>
                          <a:gd name="T4" fmla="*/ 47 w 51"/>
                          <a:gd name="T5" fmla="*/ 48 h 76"/>
                          <a:gd name="T6" fmla="*/ 42 w 51"/>
                          <a:gd name="T7" fmla="*/ 66 h 76"/>
                          <a:gd name="T8" fmla="*/ 27 w 51"/>
                          <a:gd name="T9" fmla="*/ 75 h 76"/>
                          <a:gd name="T10" fmla="*/ 10 w 51"/>
                          <a:gd name="T11" fmla="*/ 63 h 76"/>
                          <a:gd name="T12" fmla="*/ 0 w 51"/>
                          <a:gd name="T13" fmla="*/ 48 h 76"/>
                          <a:gd name="T14" fmla="*/ 0 60000 65536"/>
                          <a:gd name="T15" fmla="*/ 0 60000 65536"/>
                          <a:gd name="T16" fmla="*/ 0 60000 65536"/>
                          <a:gd name="T17" fmla="*/ 0 60000 65536"/>
                          <a:gd name="T18" fmla="*/ 0 60000 65536"/>
                          <a:gd name="T19" fmla="*/ 0 60000 65536"/>
                          <a:gd name="T20" fmla="*/ 0 60000 65536"/>
                          <a:gd name="T21" fmla="*/ 0 w 51"/>
                          <a:gd name="T22" fmla="*/ 0 h 76"/>
                          <a:gd name="T23" fmla="*/ 51 w 51"/>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76">
                            <a:moveTo>
                              <a:pt x="47" y="0"/>
                            </a:moveTo>
                            <a:lnTo>
                              <a:pt x="50" y="21"/>
                            </a:lnTo>
                            <a:lnTo>
                              <a:pt x="47" y="48"/>
                            </a:lnTo>
                            <a:lnTo>
                              <a:pt x="42" y="66"/>
                            </a:lnTo>
                            <a:lnTo>
                              <a:pt x="27" y="75"/>
                            </a:lnTo>
                            <a:lnTo>
                              <a:pt x="10" y="63"/>
                            </a:lnTo>
                            <a:lnTo>
                              <a:pt x="0" y="48"/>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98" name="Freeform 399"/>
                      <p:cNvSpPr>
                        <a:spLocks/>
                      </p:cNvSpPr>
                      <p:nvPr/>
                    </p:nvSpPr>
                    <p:spPr bwMode="auto">
                      <a:xfrm>
                        <a:off x="2129" y="2875"/>
                        <a:ext cx="55" cy="28"/>
                      </a:xfrm>
                      <a:custGeom>
                        <a:avLst/>
                        <a:gdLst>
                          <a:gd name="T0" fmla="*/ 54 w 55"/>
                          <a:gd name="T1" fmla="*/ 7 h 28"/>
                          <a:gd name="T2" fmla="*/ 45 w 55"/>
                          <a:gd name="T3" fmla="*/ 1 h 28"/>
                          <a:gd name="T4" fmla="*/ 41 w 55"/>
                          <a:gd name="T5" fmla="*/ 1 h 28"/>
                          <a:gd name="T6" fmla="*/ 32 w 55"/>
                          <a:gd name="T7" fmla="*/ 14 h 28"/>
                          <a:gd name="T8" fmla="*/ 23 w 55"/>
                          <a:gd name="T9" fmla="*/ 26 h 28"/>
                          <a:gd name="T10" fmla="*/ 12 w 55"/>
                          <a:gd name="T11" fmla="*/ 27 h 28"/>
                          <a:gd name="T12" fmla="*/ 5 w 55"/>
                          <a:gd name="T13" fmla="*/ 17 h 28"/>
                          <a:gd name="T14" fmla="*/ 0 w 55"/>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28"/>
                          <a:gd name="T26" fmla="*/ 55 w 55"/>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28">
                            <a:moveTo>
                              <a:pt x="54" y="7"/>
                            </a:moveTo>
                            <a:lnTo>
                              <a:pt x="45" y="1"/>
                            </a:lnTo>
                            <a:lnTo>
                              <a:pt x="41" y="1"/>
                            </a:lnTo>
                            <a:lnTo>
                              <a:pt x="32" y="14"/>
                            </a:lnTo>
                            <a:lnTo>
                              <a:pt x="23" y="26"/>
                            </a:lnTo>
                            <a:lnTo>
                              <a:pt x="12" y="27"/>
                            </a:lnTo>
                            <a:lnTo>
                              <a:pt x="5" y="17"/>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99" name="Line 400"/>
                      <p:cNvSpPr>
                        <a:spLocks noChangeShapeType="1"/>
                      </p:cNvSpPr>
                      <p:nvPr/>
                    </p:nvSpPr>
                    <p:spPr bwMode="auto">
                      <a:xfrm flipV="1">
                        <a:off x="2129" y="2856"/>
                        <a:ext cx="0" cy="18"/>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400" name="Freeform 401"/>
                      <p:cNvSpPr>
                        <a:spLocks/>
                      </p:cNvSpPr>
                      <p:nvPr/>
                    </p:nvSpPr>
                    <p:spPr bwMode="auto">
                      <a:xfrm>
                        <a:off x="2060" y="2944"/>
                        <a:ext cx="155" cy="42"/>
                      </a:xfrm>
                      <a:custGeom>
                        <a:avLst/>
                        <a:gdLst>
                          <a:gd name="T0" fmla="*/ 0 w 155"/>
                          <a:gd name="T1" fmla="*/ 19 h 42"/>
                          <a:gd name="T2" fmla="*/ 7 w 155"/>
                          <a:gd name="T3" fmla="*/ 32 h 42"/>
                          <a:gd name="T4" fmla="*/ 19 w 155"/>
                          <a:gd name="T5" fmla="*/ 39 h 42"/>
                          <a:gd name="T6" fmla="*/ 32 w 155"/>
                          <a:gd name="T7" fmla="*/ 41 h 42"/>
                          <a:gd name="T8" fmla="*/ 52 w 155"/>
                          <a:gd name="T9" fmla="*/ 39 h 42"/>
                          <a:gd name="T10" fmla="*/ 71 w 155"/>
                          <a:gd name="T11" fmla="*/ 32 h 42"/>
                          <a:gd name="T12" fmla="*/ 90 w 155"/>
                          <a:gd name="T13" fmla="*/ 19 h 42"/>
                          <a:gd name="T14" fmla="*/ 110 w 155"/>
                          <a:gd name="T15" fmla="*/ 10 h 42"/>
                          <a:gd name="T16" fmla="*/ 126 w 155"/>
                          <a:gd name="T17" fmla="*/ 2 h 42"/>
                          <a:gd name="T18" fmla="*/ 139 w 155"/>
                          <a:gd name="T19" fmla="*/ 0 h 42"/>
                          <a:gd name="T20" fmla="*/ 148 w 155"/>
                          <a:gd name="T21" fmla="*/ 6 h 42"/>
                          <a:gd name="T22" fmla="*/ 154 w 155"/>
                          <a:gd name="T23" fmla="*/ 12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42"/>
                          <a:gd name="T38" fmla="*/ 155 w 155"/>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42">
                            <a:moveTo>
                              <a:pt x="0" y="19"/>
                            </a:moveTo>
                            <a:lnTo>
                              <a:pt x="7" y="32"/>
                            </a:lnTo>
                            <a:lnTo>
                              <a:pt x="19" y="39"/>
                            </a:lnTo>
                            <a:lnTo>
                              <a:pt x="32" y="41"/>
                            </a:lnTo>
                            <a:lnTo>
                              <a:pt x="52" y="39"/>
                            </a:lnTo>
                            <a:lnTo>
                              <a:pt x="71" y="32"/>
                            </a:lnTo>
                            <a:lnTo>
                              <a:pt x="90" y="19"/>
                            </a:lnTo>
                            <a:lnTo>
                              <a:pt x="110" y="10"/>
                            </a:lnTo>
                            <a:lnTo>
                              <a:pt x="126" y="2"/>
                            </a:lnTo>
                            <a:lnTo>
                              <a:pt x="139" y="0"/>
                            </a:lnTo>
                            <a:lnTo>
                              <a:pt x="148" y="6"/>
                            </a:lnTo>
                            <a:lnTo>
                              <a:pt x="154" y="12"/>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01" name="Freeform 402"/>
                      <p:cNvSpPr>
                        <a:spLocks/>
                      </p:cNvSpPr>
                      <p:nvPr/>
                    </p:nvSpPr>
                    <p:spPr bwMode="auto">
                      <a:xfrm>
                        <a:off x="2060" y="2916"/>
                        <a:ext cx="43" cy="37"/>
                      </a:xfrm>
                      <a:custGeom>
                        <a:avLst/>
                        <a:gdLst>
                          <a:gd name="T0" fmla="*/ 0 w 43"/>
                          <a:gd name="T1" fmla="*/ 0 h 37"/>
                          <a:gd name="T2" fmla="*/ 17 w 43"/>
                          <a:gd name="T3" fmla="*/ 6 h 37"/>
                          <a:gd name="T4" fmla="*/ 33 w 43"/>
                          <a:gd name="T5" fmla="*/ 30 h 37"/>
                          <a:gd name="T6" fmla="*/ 42 w 43"/>
                          <a:gd name="T7" fmla="*/ 36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0" y="0"/>
                            </a:moveTo>
                            <a:lnTo>
                              <a:pt x="17" y="6"/>
                            </a:lnTo>
                            <a:lnTo>
                              <a:pt x="33" y="30"/>
                            </a:lnTo>
                            <a:lnTo>
                              <a:pt x="42" y="3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02" name="Freeform 403"/>
                      <p:cNvSpPr>
                        <a:spLocks/>
                      </p:cNvSpPr>
                      <p:nvPr/>
                    </p:nvSpPr>
                    <p:spPr bwMode="auto">
                      <a:xfrm>
                        <a:off x="2051" y="2933"/>
                        <a:ext cx="23" cy="17"/>
                      </a:xfrm>
                      <a:custGeom>
                        <a:avLst/>
                        <a:gdLst>
                          <a:gd name="T0" fmla="*/ 0 w 23"/>
                          <a:gd name="T1" fmla="*/ 16 h 17"/>
                          <a:gd name="T2" fmla="*/ 22 w 23"/>
                          <a:gd name="T3" fmla="*/ 0 h 17"/>
                          <a:gd name="T4" fmla="*/ 22 w 23"/>
                          <a:gd name="T5" fmla="*/ 16 h 17"/>
                          <a:gd name="T6" fmla="*/ 0 60000 65536"/>
                          <a:gd name="T7" fmla="*/ 0 60000 65536"/>
                          <a:gd name="T8" fmla="*/ 0 60000 65536"/>
                          <a:gd name="T9" fmla="*/ 0 w 23"/>
                          <a:gd name="T10" fmla="*/ 0 h 17"/>
                          <a:gd name="T11" fmla="*/ 23 w 23"/>
                          <a:gd name="T12" fmla="*/ 17 h 17"/>
                        </a:gdLst>
                        <a:ahLst/>
                        <a:cxnLst>
                          <a:cxn ang="T6">
                            <a:pos x="T0" y="T1"/>
                          </a:cxn>
                          <a:cxn ang="T7">
                            <a:pos x="T2" y="T3"/>
                          </a:cxn>
                          <a:cxn ang="T8">
                            <a:pos x="T4" y="T5"/>
                          </a:cxn>
                        </a:cxnLst>
                        <a:rect l="T9" t="T10" r="T11" b="T12"/>
                        <a:pathLst>
                          <a:path w="23" h="17">
                            <a:moveTo>
                              <a:pt x="0" y="16"/>
                            </a:moveTo>
                            <a:lnTo>
                              <a:pt x="22" y="0"/>
                            </a:lnTo>
                            <a:lnTo>
                              <a:pt x="22"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03" name="Freeform 404"/>
                      <p:cNvSpPr>
                        <a:spLocks/>
                      </p:cNvSpPr>
                      <p:nvPr/>
                    </p:nvSpPr>
                    <p:spPr bwMode="auto">
                      <a:xfrm>
                        <a:off x="2051" y="3092"/>
                        <a:ext cx="127" cy="127"/>
                      </a:xfrm>
                      <a:custGeom>
                        <a:avLst/>
                        <a:gdLst>
                          <a:gd name="T0" fmla="*/ 0 w 127"/>
                          <a:gd name="T1" fmla="*/ 126 h 127"/>
                          <a:gd name="T2" fmla="*/ 9 w 127"/>
                          <a:gd name="T3" fmla="*/ 106 h 127"/>
                          <a:gd name="T4" fmla="*/ 32 w 127"/>
                          <a:gd name="T5" fmla="*/ 94 h 127"/>
                          <a:gd name="T6" fmla="*/ 91 w 127"/>
                          <a:gd name="T7" fmla="*/ 42 h 127"/>
                          <a:gd name="T8" fmla="*/ 104 w 127"/>
                          <a:gd name="T9" fmla="*/ 26 h 127"/>
                          <a:gd name="T10" fmla="*/ 120 w 127"/>
                          <a:gd name="T11" fmla="*/ 19 h 127"/>
                          <a:gd name="T12" fmla="*/ 126 w 127"/>
                          <a:gd name="T13" fmla="*/ 0 h 127"/>
                          <a:gd name="T14" fmla="*/ 0 60000 65536"/>
                          <a:gd name="T15" fmla="*/ 0 60000 65536"/>
                          <a:gd name="T16" fmla="*/ 0 60000 65536"/>
                          <a:gd name="T17" fmla="*/ 0 60000 65536"/>
                          <a:gd name="T18" fmla="*/ 0 60000 65536"/>
                          <a:gd name="T19" fmla="*/ 0 60000 65536"/>
                          <a:gd name="T20" fmla="*/ 0 60000 65536"/>
                          <a:gd name="T21" fmla="*/ 0 w 127"/>
                          <a:gd name="T22" fmla="*/ 0 h 127"/>
                          <a:gd name="T23" fmla="*/ 127 w 127"/>
                          <a:gd name="T24" fmla="*/ 127 h 1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127">
                            <a:moveTo>
                              <a:pt x="0" y="126"/>
                            </a:moveTo>
                            <a:lnTo>
                              <a:pt x="9" y="106"/>
                            </a:lnTo>
                            <a:lnTo>
                              <a:pt x="32" y="94"/>
                            </a:lnTo>
                            <a:lnTo>
                              <a:pt x="91" y="42"/>
                            </a:lnTo>
                            <a:lnTo>
                              <a:pt x="104" y="26"/>
                            </a:lnTo>
                            <a:lnTo>
                              <a:pt x="120" y="19"/>
                            </a:lnTo>
                            <a:lnTo>
                              <a:pt x="126"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404" name="Freeform 405"/>
                      <p:cNvSpPr>
                        <a:spLocks/>
                      </p:cNvSpPr>
                      <p:nvPr/>
                    </p:nvSpPr>
                    <p:spPr bwMode="auto">
                      <a:xfrm>
                        <a:off x="2131" y="2875"/>
                        <a:ext cx="24" cy="17"/>
                      </a:xfrm>
                      <a:custGeom>
                        <a:avLst/>
                        <a:gdLst>
                          <a:gd name="T0" fmla="*/ 0 w 24"/>
                          <a:gd name="T1" fmla="*/ 9 h 17"/>
                          <a:gd name="T2" fmla="*/ 10 w 24"/>
                          <a:gd name="T3" fmla="*/ 16 h 17"/>
                          <a:gd name="T4" fmla="*/ 18 w 24"/>
                          <a:gd name="T5" fmla="*/ 2 h 17"/>
                          <a:gd name="T6" fmla="*/ 23 w 24"/>
                          <a:gd name="T7" fmla="*/ 0 h 17"/>
                          <a:gd name="T8" fmla="*/ 0 60000 65536"/>
                          <a:gd name="T9" fmla="*/ 0 60000 65536"/>
                          <a:gd name="T10" fmla="*/ 0 60000 65536"/>
                          <a:gd name="T11" fmla="*/ 0 60000 65536"/>
                          <a:gd name="T12" fmla="*/ 0 w 24"/>
                          <a:gd name="T13" fmla="*/ 0 h 17"/>
                          <a:gd name="T14" fmla="*/ 24 w 24"/>
                          <a:gd name="T15" fmla="*/ 17 h 17"/>
                        </a:gdLst>
                        <a:ahLst/>
                        <a:cxnLst>
                          <a:cxn ang="T8">
                            <a:pos x="T0" y="T1"/>
                          </a:cxn>
                          <a:cxn ang="T9">
                            <a:pos x="T2" y="T3"/>
                          </a:cxn>
                          <a:cxn ang="T10">
                            <a:pos x="T4" y="T5"/>
                          </a:cxn>
                          <a:cxn ang="T11">
                            <a:pos x="T6" y="T7"/>
                          </a:cxn>
                        </a:cxnLst>
                        <a:rect l="T12" t="T13" r="T14" b="T15"/>
                        <a:pathLst>
                          <a:path w="24" h="17">
                            <a:moveTo>
                              <a:pt x="0" y="9"/>
                            </a:moveTo>
                            <a:lnTo>
                              <a:pt x="10" y="16"/>
                            </a:lnTo>
                            <a:lnTo>
                              <a:pt x="18" y="2"/>
                            </a:lnTo>
                            <a:lnTo>
                              <a:pt x="23"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grpSp>
              </p:grpSp>
            </p:grpSp>
          </p:grpSp>
        </p:grpSp>
        <p:sp>
          <p:nvSpPr>
            <p:cNvPr id="152" name="Rectangle 406"/>
            <p:cNvSpPr>
              <a:spLocks noChangeArrowheads="1"/>
            </p:cNvSpPr>
            <p:nvPr/>
          </p:nvSpPr>
          <p:spPr bwMode="auto">
            <a:xfrm>
              <a:off x="2232" y="3216"/>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53" name="Rectangle 407"/>
            <p:cNvSpPr>
              <a:spLocks noChangeArrowheads="1"/>
            </p:cNvSpPr>
            <p:nvPr/>
          </p:nvSpPr>
          <p:spPr bwMode="auto">
            <a:xfrm>
              <a:off x="1565" y="2733"/>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54" name="Rectangle 408"/>
            <p:cNvSpPr>
              <a:spLocks noChangeArrowheads="1"/>
            </p:cNvSpPr>
            <p:nvPr/>
          </p:nvSpPr>
          <p:spPr bwMode="auto">
            <a:xfrm>
              <a:off x="1665" y="3141"/>
              <a:ext cx="17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55" name="Rectangle 409"/>
            <p:cNvSpPr>
              <a:spLocks noChangeArrowheads="1"/>
            </p:cNvSpPr>
            <p:nvPr/>
          </p:nvSpPr>
          <p:spPr bwMode="auto">
            <a:xfrm>
              <a:off x="1676" y="2969"/>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56" name="Rectangle 410"/>
            <p:cNvSpPr>
              <a:spLocks noChangeArrowheads="1"/>
            </p:cNvSpPr>
            <p:nvPr/>
          </p:nvSpPr>
          <p:spPr bwMode="auto">
            <a:xfrm>
              <a:off x="1565" y="3030"/>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57" name="Rectangle 411"/>
            <p:cNvSpPr>
              <a:spLocks noChangeArrowheads="1"/>
            </p:cNvSpPr>
            <p:nvPr/>
          </p:nvSpPr>
          <p:spPr bwMode="auto">
            <a:xfrm>
              <a:off x="1620" y="2903"/>
              <a:ext cx="17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58" name="Rectangle 412"/>
            <p:cNvSpPr>
              <a:spLocks noChangeArrowheads="1"/>
            </p:cNvSpPr>
            <p:nvPr/>
          </p:nvSpPr>
          <p:spPr bwMode="auto">
            <a:xfrm>
              <a:off x="1585" y="3236"/>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59" name="Rectangle 413"/>
            <p:cNvSpPr>
              <a:spLocks noChangeArrowheads="1"/>
            </p:cNvSpPr>
            <p:nvPr/>
          </p:nvSpPr>
          <p:spPr bwMode="auto">
            <a:xfrm>
              <a:off x="2651" y="2606"/>
              <a:ext cx="17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60" name="Rectangle 414"/>
            <p:cNvSpPr>
              <a:spLocks noChangeArrowheads="1"/>
            </p:cNvSpPr>
            <p:nvPr/>
          </p:nvSpPr>
          <p:spPr bwMode="auto">
            <a:xfrm>
              <a:off x="2754" y="3017"/>
              <a:ext cx="17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61" name="Rectangle 415"/>
            <p:cNvSpPr>
              <a:spLocks noChangeArrowheads="1"/>
            </p:cNvSpPr>
            <p:nvPr/>
          </p:nvSpPr>
          <p:spPr bwMode="auto">
            <a:xfrm>
              <a:off x="2761" y="2846"/>
              <a:ext cx="17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62" name="Rectangle 416"/>
            <p:cNvSpPr>
              <a:spLocks noChangeArrowheads="1"/>
            </p:cNvSpPr>
            <p:nvPr/>
          </p:nvSpPr>
          <p:spPr bwMode="auto">
            <a:xfrm>
              <a:off x="2651" y="2903"/>
              <a:ext cx="17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63" name="Rectangle 417"/>
            <p:cNvSpPr>
              <a:spLocks noChangeArrowheads="1"/>
            </p:cNvSpPr>
            <p:nvPr/>
          </p:nvSpPr>
          <p:spPr bwMode="auto">
            <a:xfrm>
              <a:off x="2707" y="2781"/>
              <a:ext cx="17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64" name="Rectangle 418"/>
            <p:cNvSpPr>
              <a:spLocks noChangeArrowheads="1"/>
            </p:cNvSpPr>
            <p:nvPr/>
          </p:nvSpPr>
          <p:spPr bwMode="auto">
            <a:xfrm>
              <a:off x="2670" y="3114"/>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65" name="Rectangle 419"/>
            <p:cNvSpPr>
              <a:spLocks noChangeArrowheads="1"/>
            </p:cNvSpPr>
            <p:nvPr/>
          </p:nvSpPr>
          <p:spPr bwMode="auto">
            <a:xfrm>
              <a:off x="3217" y="2667"/>
              <a:ext cx="17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66" name="Rectangle 420"/>
            <p:cNvSpPr>
              <a:spLocks noChangeArrowheads="1"/>
            </p:cNvSpPr>
            <p:nvPr/>
          </p:nvSpPr>
          <p:spPr bwMode="auto">
            <a:xfrm>
              <a:off x="3319" y="3077"/>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67" name="Rectangle 421"/>
            <p:cNvSpPr>
              <a:spLocks noChangeArrowheads="1"/>
            </p:cNvSpPr>
            <p:nvPr/>
          </p:nvSpPr>
          <p:spPr bwMode="auto">
            <a:xfrm>
              <a:off x="3329" y="2903"/>
              <a:ext cx="17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68" name="Rectangle 422"/>
            <p:cNvSpPr>
              <a:spLocks noChangeArrowheads="1"/>
            </p:cNvSpPr>
            <p:nvPr/>
          </p:nvSpPr>
          <p:spPr bwMode="auto">
            <a:xfrm>
              <a:off x="3217" y="2969"/>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69" name="Rectangle 423"/>
            <p:cNvSpPr>
              <a:spLocks noChangeArrowheads="1"/>
            </p:cNvSpPr>
            <p:nvPr/>
          </p:nvSpPr>
          <p:spPr bwMode="auto">
            <a:xfrm>
              <a:off x="3273" y="2846"/>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70" name="Rectangle 424"/>
            <p:cNvSpPr>
              <a:spLocks noChangeArrowheads="1"/>
            </p:cNvSpPr>
            <p:nvPr/>
          </p:nvSpPr>
          <p:spPr bwMode="auto">
            <a:xfrm>
              <a:off x="3237" y="3178"/>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71" name="Rectangle 425"/>
            <p:cNvSpPr>
              <a:spLocks noChangeArrowheads="1"/>
            </p:cNvSpPr>
            <p:nvPr/>
          </p:nvSpPr>
          <p:spPr bwMode="auto">
            <a:xfrm>
              <a:off x="2816" y="2470"/>
              <a:ext cx="17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72" name="Rectangle 426"/>
            <p:cNvSpPr>
              <a:spLocks noChangeArrowheads="1"/>
            </p:cNvSpPr>
            <p:nvPr/>
          </p:nvSpPr>
          <p:spPr bwMode="auto">
            <a:xfrm>
              <a:off x="2916" y="2879"/>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73" name="Rectangle 427"/>
            <p:cNvSpPr>
              <a:spLocks noChangeArrowheads="1"/>
            </p:cNvSpPr>
            <p:nvPr/>
          </p:nvSpPr>
          <p:spPr bwMode="auto">
            <a:xfrm>
              <a:off x="2923" y="2708"/>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74" name="Rectangle 428"/>
            <p:cNvSpPr>
              <a:spLocks noChangeArrowheads="1"/>
            </p:cNvSpPr>
            <p:nvPr/>
          </p:nvSpPr>
          <p:spPr bwMode="auto">
            <a:xfrm>
              <a:off x="2816" y="2772"/>
              <a:ext cx="17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75" name="Rectangle 429"/>
            <p:cNvSpPr>
              <a:spLocks noChangeArrowheads="1"/>
            </p:cNvSpPr>
            <p:nvPr/>
          </p:nvSpPr>
          <p:spPr bwMode="auto">
            <a:xfrm>
              <a:off x="2870" y="2647"/>
              <a:ext cx="17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76" name="Rectangle 430"/>
            <p:cNvSpPr>
              <a:spLocks noChangeArrowheads="1"/>
            </p:cNvSpPr>
            <p:nvPr/>
          </p:nvSpPr>
          <p:spPr bwMode="auto">
            <a:xfrm>
              <a:off x="2833" y="2980"/>
              <a:ext cx="17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77" name="Rectangle 431"/>
            <p:cNvSpPr>
              <a:spLocks noChangeArrowheads="1"/>
            </p:cNvSpPr>
            <p:nvPr/>
          </p:nvSpPr>
          <p:spPr bwMode="auto">
            <a:xfrm>
              <a:off x="3950" y="2595"/>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78" name="Rectangle 432"/>
            <p:cNvSpPr>
              <a:spLocks noChangeArrowheads="1"/>
            </p:cNvSpPr>
            <p:nvPr/>
          </p:nvSpPr>
          <p:spPr bwMode="auto">
            <a:xfrm>
              <a:off x="4048" y="3003"/>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79" name="Rectangle 433"/>
            <p:cNvSpPr>
              <a:spLocks noChangeArrowheads="1"/>
            </p:cNvSpPr>
            <p:nvPr/>
          </p:nvSpPr>
          <p:spPr bwMode="auto">
            <a:xfrm>
              <a:off x="4060" y="2830"/>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80" name="Rectangle 434"/>
            <p:cNvSpPr>
              <a:spLocks noChangeArrowheads="1"/>
            </p:cNvSpPr>
            <p:nvPr/>
          </p:nvSpPr>
          <p:spPr bwMode="auto">
            <a:xfrm>
              <a:off x="3950" y="2894"/>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81" name="Rectangle 435"/>
            <p:cNvSpPr>
              <a:spLocks noChangeArrowheads="1"/>
            </p:cNvSpPr>
            <p:nvPr/>
          </p:nvSpPr>
          <p:spPr bwMode="auto">
            <a:xfrm>
              <a:off x="4001" y="2772"/>
              <a:ext cx="17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82" name="Rectangle 436"/>
            <p:cNvSpPr>
              <a:spLocks noChangeArrowheads="1"/>
            </p:cNvSpPr>
            <p:nvPr/>
          </p:nvSpPr>
          <p:spPr bwMode="auto">
            <a:xfrm>
              <a:off x="3966" y="3102"/>
              <a:ext cx="17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83" name="Rectangle 437"/>
            <p:cNvSpPr>
              <a:spLocks noChangeArrowheads="1"/>
            </p:cNvSpPr>
            <p:nvPr/>
          </p:nvSpPr>
          <p:spPr bwMode="auto">
            <a:xfrm>
              <a:off x="3813" y="2741"/>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84" name="Rectangle 438"/>
            <p:cNvSpPr>
              <a:spLocks noChangeArrowheads="1"/>
            </p:cNvSpPr>
            <p:nvPr/>
          </p:nvSpPr>
          <p:spPr bwMode="auto">
            <a:xfrm>
              <a:off x="3911" y="3155"/>
              <a:ext cx="17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85" name="Rectangle 439"/>
            <p:cNvSpPr>
              <a:spLocks noChangeArrowheads="1"/>
            </p:cNvSpPr>
            <p:nvPr/>
          </p:nvSpPr>
          <p:spPr bwMode="auto">
            <a:xfrm>
              <a:off x="3923" y="2980"/>
              <a:ext cx="17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86" name="Rectangle 440"/>
            <p:cNvSpPr>
              <a:spLocks noChangeArrowheads="1"/>
            </p:cNvSpPr>
            <p:nvPr/>
          </p:nvSpPr>
          <p:spPr bwMode="auto">
            <a:xfrm>
              <a:off x="3813" y="3041"/>
              <a:ext cx="17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87" name="Rectangle 441"/>
            <p:cNvSpPr>
              <a:spLocks noChangeArrowheads="1"/>
            </p:cNvSpPr>
            <p:nvPr/>
          </p:nvSpPr>
          <p:spPr bwMode="auto">
            <a:xfrm>
              <a:off x="3866" y="2918"/>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88" name="Rectangle 442"/>
            <p:cNvSpPr>
              <a:spLocks noChangeArrowheads="1"/>
            </p:cNvSpPr>
            <p:nvPr/>
          </p:nvSpPr>
          <p:spPr bwMode="auto">
            <a:xfrm>
              <a:off x="3829" y="3252"/>
              <a:ext cx="17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89" name="Rectangle 443"/>
            <p:cNvSpPr>
              <a:spLocks noChangeArrowheads="1"/>
            </p:cNvSpPr>
            <p:nvPr/>
          </p:nvSpPr>
          <p:spPr bwMode="auto">
            <a:xfrm>
              <a:off x="4615" y="2497"/>
              <a:ext cx="17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90" name="Rectangle 444"/>
            <p:cNvSpPr>
              <a:spLocks noChangeArrowheads="1"/>
            </p:cNvSpPr>
            <p:nvPr/>
          </p:nvSpPr>
          <p:spPr bwMode="auto">
            <a:xfrm>
              <a:off x="4714" y="2903"/>
              <a:ext cx="17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91" name="Rectangle 445"/>
            <p:cNvSpPr>
              <a:spLocks noChangeArrowheads="1"/>
            </p:cNvSpPr>
            <p:nvPr/>
          </p:nvSpPr>
          <p:spPr bwMode="auto">
            <a:xfrm>
              <a:off x="4726" y="2733"/>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92" name="Rectangle 446"/>
            <p:cNvSpPr>
              <a:spLocks noChangeArrowheads="1"/>
            </p:cNvSpPr>
            <p:nvPr/>
          </p:nvSpPr>
          <p:spPr bwMode="auto">
            <a:xfrm>
              <a:off x="4615" y="2793"/>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93" name="Rectangle 447"/>
            <p:cNvSpPr>
              <a:spLocks noChangeArrowheads="1"/>
            </p:cNvSpPr>
            <p:nvPr/>
          </p:nvSpPr>
          <p:spPr bwMode="auto">
            <a:xfrm>
              <a:off x="4670" y="2667"/>
              <a:ext cx="17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94" name="Rectangle 448"/>
            <p:cNvSpPr>
              <a:spLocks noChangeArrowheads="1"/>
            </p:cNvSpPr>
            <p:nvPr/>
          </p:nvSpPr>
          <p:spPr bwMode="auto">
            <a:xfrm>
              <a:off x="4634" y="3003"/>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95" name="Rectangle 449"/>
            <p:cNvSpPr>
              <a:spLocks noChangeArrowheads="1"/>
            </p:cNvSpPr>
            <p:nvPr/>
          </p:nvSpPr>
          <p:spPr bwMode="auto">
            <a:xfrm>
              <a:off x="4579" y="2631"/>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96" name="Rectangle 450"/>
            <p:cNvSpPr>
              <a:spLocks noChangeArrowheads="1"/>
            </p:cNvSpPr>
            <p:nvPr/>
          </p:nvSpPr>
          <p:spPr bwMode="auto">
            <a:xfrm>
              <a:off x="4678" y="3041"/>
              <a:ext cx="17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97" name="Rectangle 451"/>
            <p:cNvSpPr>
              <a:spLocks noChangeArrowheads="1"/>
            </p:cNvSpPr>
            <p:nvPr/>
          </p:nvSpPr>
          <p:spPr bwMode="auto">
            <a:xfrm>
              <a:off x="4689" y="2868"/>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98" name="Rectangle 452"/>
            <p:cNvSpPr>
              <a:spLocks noChangeArrowheads="1"/>
            </p:cNvSpPr>
            <p:nvPr/>
          </p:nvSpPr>
          <p:spPr bwMode="auto">
            <a:xfrm>
              <a:off x="4579" y="2929"/>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199" name="Rectangle 453"/>
            <p:cNvSpPr>
              <a:spLocks noChangeArrowheads="1"/>
            </p:cNvSpPr>
            <p:nvPr/>
          </p:nvSpPr>
          <p:spPr bwMode="auto">
            <a:xfrm>
              <a:off x="4634" y="2807"/>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200" name="Rectangle 454"/>
            <p:cNvSpPr>
              <a:spLocks noChangeArrowheads="1"/>
            </p:cNvSpPr>
            <p:nvPr/>
          </p:nvSpPr>
          <p:spPr bwMode="auto">
            <a:xfrm>
              <a:off x="4595" y="3141"/>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201" name="Rectangle 455"/>
            <p:cNvSpPr>
              <a:spLocks noChangeArrowheads="1"/>
            </p:cNvSpPr>
            <p:nvPr/>
          </p:nvSpPr>
          <p:spPr bwMode="auto">
            <a:xfrm>
              <a:off x="4245" y="2664"/>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202" name="Rectangle 456"/>
            <p:cNvSpPr>
              <a:spLocks noChangeArrowheads="1"/>
            </p:cNvSpPr>
            <p:nvPr/>
          </p:nvSpPr>
          <p:spPr bwMode="auto">
            <a:xfrm>
              <a:off x="4254" y="2489"/>
              <a:ext cx="17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203" name="Rectangle 457"/>
            <p:cNvSpPr>
              <a:spLocks noChangeArrowheads="1"/>
            </p:cNvSpPr>
            <p:nvPr/>
          </p:nvSpPr>
          <p:spPr bwMode="auto">
            <a:xfrm>
              <a:off x="4145" y="2553"/>
              <a:ext cx="17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204" name="Rectangle 458"/>
            <p:cNvSpPr>
              <a:spLocks noChangeArrowheads="1"/>
            </p:cNvSpPr>
            <p:nvPr/>
          </p:nvSpPr>
          <p:spPr bwMode="auto">
            <a:xfrm>
              <a:off x="4162" y="2764"/>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205" name="Rectangle 459"/>
            <p:cNvSpPr>
              <a:spLocks noChangeArrowheads="1"/>
            </p:cNvSpPr>
            <p:nvPr/>
          </p:nvSpPr>
          <p:spPr bwMode="auto">
            <a:xfrm>
              <a:off x="4089" y="2553"/>
              <a:ext cx="17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206" name="Rectangle 460"/>
            <p:cNvSpPr>
              <a:spLocks noChangeArrowheads="1"/>
            </p:cNvSpPr>
            <p:nvPr/>
          </p:nvSpPr>
          <p:spPr bwMode="auto">
            <a:xfrm>
              <a:off x="4008" y="2653"/>
              <a:ext cx="17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207" name="Rectangle 461"/>
            <p:cNvSpPr>
              <a:spLocks noChangeArrowheads="1"/>
            </p:cNvSpPr>
            <p:nvPr/>
          </p:nvSpPr>
          <p:spPr bwMode="auto">
            <a:xfrm>
              <a:off x="4498" y="2611"/>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208" name="Rectangle 462"/>
            <p:cNvSpPr>
              <a:spLocks noChangeArrowheads="1"/>
            </p:cNvSpPr>
            <p:nvPr/>
          </p:nvSpPr>
          <p:spPr bwMode="auto">
            <a:xfrm>
              <a:off x="4510" y="2436"/>
              <a:ext cx="17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209" name="Rectangle 463"/>
            <p:cNvSpPr>
              <a:spLocks noChangeArrowheads="1"/>
            </p:cNvSpPr>
            <p:nvPr/>
          </p:nvSpPr>
          <p:spPr bwMode="auto">
            <a:xfrm>
              <a:off x="4401" y="2507"/>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210" name="Rectangle 464"/>
            <p:cNvSpPr>
              <a:spLocks noChangeArrowheads="1"/>
            </p:cNvSpPr>
            <p:nvPr/>
          </p:nvSpPr>
          <p:spPr bwMode="auto">
            <a:xfrm>
              <a:off x="4416" y="2714"/>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211" name="Rectangle 465"/>
            <p:cNvSpPr>
              <a:spLocks noChangeArrowheads="1"/>
            </p:cNvSpPr>
            <p:nvPr/>
          </p:nvSpPr>
          <p:spPr bwMode="auto">
            <a:xfrm>
              <a:off x="4347" y="2507"/>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212" name="Rectangle 466"/>
            <p:cNvSpPr>
              <a:spLocks noChangeArrowheads="1"/>
            </p:cNvSpPr>
            <p:nvPr/>
          </p:nvSpPr>
          <p:spPr bwMode="auto">
            <a:xfrm>
              <a:off x="4266" y="2606"/>
              <a:ext cx="17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213" name="Rectangle 467"/>
            <p:cNvSpPr>
              <a:spLocks noChangeArrowheads="1"/>
            </p:cNvSpPr>
            <p:nvPr/>
          </p:nvSpPr>
          <p:spPr bwMode="auto">
            <a:xfrm>
              <a:off x="3341" y="2675"/>
              <a:ext cx="17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214" name="Rectangle 468"/>
            <p:cNvSpPr>
              <a:spLocks noChangeArrowheads="1"/>
            </p:cNvSpPr>
            <p:nvPr/>
          </p:nvSpPr>
          <p:spPr bwMode="auto">
            <a:xfrm>
              <a:off x="3351" y="2507"/>
              <a:ext cx="17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215" name="Rectangle 469"/>
            <p:cNvSpPr>
              <a:spLocks noChangeArrowheads="1"/>
            </p:cNvSpPr>
            <p:nvPr/>
          </p:nvSpPr>
          <p:spPr bwMode="auto">
            <a:xfrm>
              <a:off x="3240" y="2565"/>
              <a:ext cx="17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216" name="Rectangle 470"/>
            <p:cNvSpPr>
              <a:spLocks noChangeArrowheads="1"/>
            </p:cNvSpPr>
            <p:nvPr/>
          </p:nvSpPr>
          <p:spPr bwMode="auto">
            <a:xfrm>
              <a:off x="3259" y="2773"/>
              <a:ext cx="173"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217" name="Rectangle 471"/>
            <p:cNvSpPr>
              <a:spLocks noChangeArrowheads="1"/>
            </p:cNvSpPr>
            <p:nvPr/>
          </p:nvSpPr>
          <p:spPr bwMode="auto">
            <a:xfrm>
              <a:off x="3185" y="2568"/>
              <a:ext cx="17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sp>
          <p:nvSpPr>
            <p:cNvPr id="218" name="Rectangle 472"/>
            <p:cNvSpPr>
              <a:spLocks noChangeArrowheads="1"/>
            </p:cNvSpPr>
            <p:nvPr/>
          </p:nvSpPr>
          <p:spPr bwMode="auto">
            <a:xfrm>
              <a:off x="3102" y="2664"/>
              <a:ext cx="17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0"/>
                </a:spcBef>
              </a:pPr>
              <a:r>
                <a:rPr lang="it-IT" altLang="it-IT" sz="1600" b="1" i="0">
                  <a:solidFill>
                    <a:srgbClr val="0000FF"/>
                  </a:solidFill>
                  <a:latin typeface="Agfa Rotis Serif" pitchFamily="18" charset="0"/>
                </a:rPr>
                <a:t>.</a:t>
              </a:r>
            </a:p>
          </p:txBody>
        </p:sp>
        <p:grpSp>
          <p:nvGrpSpPr>
            <p:cNvPr id="219" name="Group 473"/>
            <p:cNvGrpSpPr>
              <a:grpSpLocks/>
            </p:cNvGrpSpPr>
            <p:nvPr/>
          </p:nvGrpSpPr>
          <p:grpSpPr bwMode="auto">
            <a:xfrm>
              <a:off x="2892" y="2655"/>
              <a:ext cx="410" cy="710"/>
              <a:chOff x="3133" y="2655"/>
              <a:chExt cx="444" cy="710"/>
            </a:xfrm>
          </p:grpSpPr>
          <p:sp>
            <p:nvSpPr>
              <p:cNvPr id="315" name="Freeform 474"/>
              <p:cNvSpPr>
                <a:spLocks/>
              </p:cNvSpPr>
              <p:nvPr/>
            </p:nvSpPr>
            <p:spPr bwMode="auto">
              <a:xfrm>
                <a:off x="3277" y="2825"/>
                <a:ext cx="95" cy="173"/>
              </a:xfrm>
              <a:custGeom>
                <a:avLst/>
                <a:gdLst>
                  <a:gd name="T0" fmla="*/ 94 w 95"/>
                  <a:gd name="T1" fmla="*/ 0 h 173"/>
                  <a:gd name="T2" fmla="*/ 89 w 95"/>
                  <a:gd name="T3" fmla="*/ 33 h 173"/>
                  <a:gd name="T4" fmla="*/ 87 w 95"/>
                  <a:gd name="T5" fmla="*/ 53 h 173"/>
                  <a:gd name="T6" fmla="*/ 86 w 95"/>
                  <a:gd name="T7" fmla="*/ 73 h 173"/>
                  <a:gd name="T8" fmla="*/ 83 w 95"/>
                  <a:gd name="T9" fmla="*/ 85 h 173"/>
                  <a:gd name="T10" fmla="*/ 71 w 95"/>
                  <a:gd name="T11" fmla="*/ 94 h 173"/>
                  <a:gd name="T12" fmla="*/ 37 w 95"/>
                  <a:gd name="T13" fmla="*/ 122 h 173"/>
                  <a:gd name="T14" fmla="*/ 22 w 95"/>
                  <a:gd name="T15" fmla="*/ 125 h 173"/>
                  <a:gd name="T16" fmla="*/ 13 w 95"/>
                  <a:gd name="T17" fmla="*/ 131 h 173"/>
                  <a:gd name="T18" fmla="*/ 2 w 95"/>
                  <a:gd name="T19" fmla="*/ 141 h 173"/>
                  <a:gd name="T20" fmla="*/ 0 w 95"/>
                  <a:gd name="T21" fmla="*/ 156 h 173"/>
                  <a:gd name="T22" fmla="*/ 4 w 95"/>
                  <a:gd name="T23" fmla="*/ 169 h 173"/>
                  <a:gd name="T24" fmla="*/ 9 w 95"/>
                  <a:gd name="T25" fmla="*/ 172 h 173"/>
                  <a:gd name="T26" fmla="*/ 17 w 95"/>
                  <a:gd name="T27" fmla="*/ 169 h 173"/>
                  <a:gd name="T28" fmla="*/ 20 w 95"/>
                  <a:gd name="T29" fmla="*/ 157 h 173"/>
                  <a:gd name="T30" fmla="*/ 21 w 95"/>
                  <a:gd name="T31" fmla="*/ 151 h 173"/>
                  <a:gd name="T32" fmla="*/ 22 w 95"/>
                  <a:gd name="T33" fmla="*/ 143 h 173"/>
                  <a:gd name="T34" fmla="*/ 25 w 95"/>
                  <a:gd name="T35" fmla="*/ 139 h 173"/>
                  <a:gd name="T36" fmla="*/ 32 w 95"/>
                  <a:gd name="T37" fmla="*/ 140 h 173"/>
                  <a:gd name="T38" fmla="*/ 33 w 95"/>
                  <a:gd name="T39" fmla="*/ 146 h 173"/>
                  <a:gd name="T40" fmla="*/ 27 w 95"/>
                  <a:gd name="T41" fmla="*/ 155 h 173"/>
                  <a:gd name="T42" fmla="*/ 30 w 95"/>
                  <a:gd name="T43" fmla="*/ 162 h 173"/>
                  <a:gd name="T44" fmla="*/ 38 w 95"/>
                  <a:gd name="T45" fmla="*/ 157 h 173"/>
                  <a:gd name="T46" fmla="*/ 44 w 95"/>
                  <a:gd name="T47" fmla="*/ 149 h 173"/>
                  <a:gd name="T48" fmla="*/ 45 w 95"/>
                  <a:gd name="T49" fmla="*/ 141 h 173"/>
                  <a:gd name="T50" fmla="*/ 42 w 95"/>
                  <a:gd name="T51" fmla="*/ 134 h 1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
                  <a:gd name="T79" fmla="*/ 0 h 173"/>
                  <a:gd name="T80" fmla="*/ 95 w 95"/>
                  <a:gd name="T81" fmla="*/ 173 h 17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 h="173">
                    <a:moveTo>
                      <a:pt x="94" y="0"/>
                    </a:moveTo>
                    <a:lnTo>
                      <a:pt x="89" y="33"/>
                    </a:lnTo>
                    <a:lnTo>
                      <a:pt x="87" y="53"/>
                    </a:lnTo>
                    <a:lnTo>
                      <a:pt x="86" y="73"/>
                    </a:lnTo>
                    <a:lnTo>
                      <a:pt x="83" y="85"/>
                    </a:lnTo>
                    <a:lnTo>
                      <a:pt x="71" y="94"/>
                    </a:lnTo>
                    <a:lnTo>
                      <a:pt x="37" y="122"/>
                    </a:lnTo>
                    <a:lnTo>
                      <a:pt x="22" y="125"/>
                    </a:lnTo>
                    <a:lnTo>
                      <a:pt x="13" y="131"/>
                    </a:lnTo>
                    <a:lnTo>
                      <a:pt x="2" y="141"/>
                    </a:lnTo>
                    <a:lnTo>
                      <a:pt x="0" y="156"/>
                    </a:lnTo>
                    <a:lnTo>
                      <a:pt x="4" y="169"/>
                    </a:lnTo>
                    <a:lnTo>
                      <a:pt x="9" y="172"/>
                    </a:lnTo>
                    <a:lnTo>
                      <a:pt x="17" y="169"/>
                    </a:lnTo>
                    <a:lnTo>
                      <a:pt x="20" y="157"/>
                    </a:lnTo>
                    <a:lnTo>
                      <a:pt x="21" y="151"/>
                    </a:lnTo>
                    <a:lnTo>
                      <a:pt x="22" y="143"/>
                    </a:lnTo>
                    <a:lnTo>
                      <a:pt x="25" y="139"/>
                    </a:lnTo>
                    <a:lnTo>
                      <a:pt x="32" y="140"/>
                    </a:lnTo>
                    <a:lnTo>
                      <a:pt x="33" y="146"/>
                    </a:lnTo>
                    <a:lnTo>
                      <a:pt x="27" y="155"/>
                    </a:lnTo>
                    <a:lnTo>
                      <a:pt x="30" y="162"/>
                    </a:lnTo>
                    <a:lnTo>
                      <a:pt x="38" y="157"/>
                    </a:lnTo>
                    <a:lnTo>
                      <a:pt x="44" y="149"/>
                    </a:lnTo>
                    <a:lnTo>
                      <a:pt x="45" y="141"/>
                    </a:lnTo>
                    <a:lnTo>
                      <a:pt x="42" y="134"/>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grpSp>
            <p:nvGrpSpPr>
              <p:cNvPr id="316" name="Group 475"/>
              <p:cNvGrpSpPr>
                <a:grpSpLocks/>
              </p:cNvGrpSpPr>
              <p:nvPr/>
            </p:nvGrpSpPr>
            <p:grpSpPr bwMode="auto">
              <a:xfrm>
                <a:off x="3133" y="2655"/>
                <a:ext cx="444" cy="710"/>
                <a:chOff x="3133" y="2655"/>
                <a:chExt cx="444" cy="710"/>
              </a:xfrm>
            </p:grpSpPr>
            <p:sp>
              <p:nvSpPr>
                <p:cNvPr id="317" name="Freeform 476"/>
                <p:cNvSpPr>
                  <a:spLocks/>
                </p:cNvSpPr>
                <p:nvPr/>
              </p:nvSpPr>
              <p:spPr bwMode="auto">
                <a:xfrm>
                  <a:off x="3181" y="3178"/>
                  <a:ext cx="396" cy="187"/>
                </a:xfrm>
                <a:custGeom>
                  <a:avLst/>
                  <a:gdLst>
                    <a:gd name="T0" fmla="*/ 0 w 396"/>
                    <a:gd name="T1" fmla="*/ 0 h 187"/>
                    <a:gd name="T2" fmla="*/ 115 w 396"/>
                    <a:gd name="T3" fmla="*/ 0 h 187"/>
                    <a:gd name="T4" fmla="*/ 115 w 396"/>
                    <a:gd name="T5" fmla="*/ 104 h 187"/>
                    <a:gd name="T6" fmla="*/ 222 w 396"/>
                    <a:gd name="T7" fmla="*/ 104 h 187"/>
                    <a:gd name="T8" fmla="*/ 222 w 396"/>
                    <a:gd name="T9" fmla="*/ 186 h 187"/>
                    <a:gd name="T10" fmla="*/ 395 w 396"/>
                    <a:gd name="T11" fmla="*/ 186 h 187"/>
                    <a:gd name="T12" fmla="*/ 0 60000 65536"/>
                    <a:gd name="T13" fmla="*/ 0 60000 65536"/>
                    <a:gd name="T14" fmla="*/ 0 60000 65536"/>
                    <a:gd name="T15" fmla="*/ 0 60000 65536"/>
                    <a:gd name="T16" fmla="*/ 0 60000 65536"/>
                    <a:gd name="T17" fmla="*/ 0 60000 65536"/>
                    <a:gd name="T18" fmla="*/ 0 w 396"/>
                    <a:gd name="T19" fmla="*/ 0 h 187"/>
                    <a:gd name="T20" fmla="*/ 396 w 396"/>
                    <a:gd name="T21" fmla="*/ 187 h 187"/>
                  </a:gdLst>
                  <a:ahLst/>
                  <a:cxnLst>
                    <a:cxn ang="T12">
                      <a:pos x="T0" y="T1"/>
                    </a:cxn>
                    <a:cxn ang="T13">
                      <a:pos x="T2" y="T3"/>
                    </a:cxn>
                    <a:cxn ang="T14">
                      <a:pos x="T4" y="T5"/>
                    </a:cxn>
                    <a:cxn ang="T15">
                      <a:pos x="T6" y="T7"/>
                    </a:cxn>
                    <a:cxn ang="T16">
                      <a:pos x="T8" y="T9"/>
                    </a:cxn>
                    <a:cxn ang="T17">
                      <a:pos x="T10" y="T11"/>
                    </a:cxn>
                  </a:cxnLst>
                  <a:rect l="T18" t="T19" r="T20" b="T21"/>
                  <a:pathLst>
                    <a:path w="396" h="187">
                      <a:moveTo>
                        <a:pt x="0" y="0"/>
                      </a:moveTo>
                      <a:lnTo>
                        <a:pt x="115" y="0"/>
                      </a:lnTo>
                      <a:lnTo>
                        <a:pt x="115" y="104"/>
                      </a:lnTo>
                      <a:lnTo>
                        <a:pt x="222" y="104"/>
                      </a:lnTo>
                      <a:lnTo>
                        <a:pt x="222" y="186"/>
                      </a:lnTo>
                      <a:lnTo>
                        <a:pt x="395" y="18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grpSp>
              <p:nvGrpSpPr>
                <p:cNvPr id="318" name="Group 477"/>
                <p:cNvGrpSpPr>
                  <a:grpSpLocks/>
                </p:cNvGrpSpPr>
                <p:nvPr/>
              </p:nvGrpSpPr>
              <p:grpSpPr bwMode="auto">
                <a:xfrm>
                  <a:off x="3283" y="2655"/>
                  <a:ext cx="167" cy="636"/>
                  <a:chOff x="3283" y="2655"/>
                  <a:chExt cx="167" cy="636"/>
                </a:xfrm>
              </p:grpSpPr>
              <p:sp>
                <p:nvSpPr>
                  <p:cNvPr id="320" name="Freeform 478"/>
                  <p:cNvSpPr>
                    <a:spLocks/>
                  </p:cNvSpPr>
                  <p:nvPr/>
                </p:nvSpPr>
                <p:spPr bwMode="auto">
                  <a:xfrm>
                    <a:off x="3298" y="2756"/>
                    <a:ext cx="67" cy="45"/>
                  </a:xfrm>
                  <a:custGeom>
                    <a:avLst/>
                    <a:gdLst>
                      <a:gd name="T0" fmla="*/ 66 w 67"/>
                      <a:gd name="T1" fmla="*/ 38 h 45"/>
                      <a:gd name="T2" fmla="*/ 52 w 67"/>
                      <a:gd name="T3" fmla="*/ 25 h 45"/>
                      <a:gd name="T4" fmla="*/ 44 w 67"/>
                      <a:gd name="T5" fmla="*/ 19 h 45"/>
                      <a:gd name="T6" fmla="*/ 40 w 67"/>
                      <a:gd name="T7" fmla="*/ 19 h 45"/>
                      <a:gd name="T8" fmla="*/ 32 w 67"/>
                      <a:gd name="T9" fmla="*/ 31 h 45"/>
                      <a:gd name="T10" fmla="*/ 23 w 67"/>
                      <a:gd name="T11" fmla="*/ 43 h 45"/>
                      <a:gd name="T12" fmla="*/ 12 w 67"/>
                      <a:gd name="T13" fmla="*/ 44 h 45"/>
                      <a:gd name="T14" fmla="*/ 6 w 67"/>
                      <a:gd name="T15" fmla="*/ 34 h 45"/>
                      <a:gd name="T16" fmla="*/ 1 w 67"/>
                      <a:gd name="T17" fmla="*/ 17 h 45"/>
                      <a:gd name="T18" fmla="*/ 0 w 67"/>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45"/>
                      <a:gd name="T32" fmla="*/ 67 w 67"/>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45">
                        <a:moveTo>
                          <a:pt x="66" y="38"/>
                        </a:moveTo>
                        <a:lnTo>
                          <a:pt x="52" y="25"/>
                        </a:lnTo>
                        <a:lnTo>
                          <a:pt x="44" y="19"/>
                        </a:lnTo>
                        <a:lnTo>
                          <a:pt x="40" y="19"/>
                        </a:lnTo>
                        <a:lnTo>
                          <a:pt x="32" y="31"/>
                        </a:lnTo>
                        <a:lnTo>
                          <a:pt x="23" y="43"/>
                        </a:lnTo>
                        <a:lnTo>
                          <a:pt x="12" y="44"/>
                        </a:lnTo>
                        <a:lnTo>
                          <a:pt x="6" y="34"/>
                        </a:lnTo>
                        <a:lnTo>
                          <a:pt x="1" y="17"/>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21" name="Freeform 479"/>
                  <p:cNvSpPr>
                    <a:spLocks/>
                  </p:cNvSpPr>
                  <p:nvPr/>
                </p:nvSpPr>
                <p:spPr bwMode="auto">
                  <a:xfrm>
                    <a:off x="3290" y="2679"/>
                    <a:ext cx="29" cy="78"/>
                  </a:xfrm>
                  <a:custGeom>
                    <a:avLst/>
                    <a:gdLst>
                      <a:gd name="T0" fmla="*/ 20 w 29"/>
                      <a:gd name="T1" fmla="*/ 73 h 78"/>
                      <a:gd name="T2" fmla="*/ 22 w 29"/>
                      <a:gd name="T3" fmla="*/ 77 h 78"/>
                      <a:gd name="T4" fmla="*/ 8 w 29"/>
                      <a:gd name="T5" fmla="*/ 77 h 78"/>
                      <a:gd name="T6" fmla="*/ 0 w 29"/>
                      <a:gd name="T7" fmla="*/ 75 h 78"/>
                      <a:gd name="T8" fmla="*/ 2 w 29"/>
                      <a:gd name="T9" fmla="*/ 68 h 78"/>
                      <a:gd name="T10" fmla="*/ 12 w 29"/>
                      <a:gd name="T11" fmla="*/ 48 h 78"/>
                      <a:gd name="T12" fmla="*/ 8 w 29"/>
                      <a:gd name="T13" fmla="*/ 41 h 78"/>
                      <a:gd name="T14" fmla="*/ 3 w 29"/>
                      <a:gd name="T15" fmla="*/ 34 h 78"/>
                      <a:gd name="T16" fmla="*/ 8 w 29"/>
                      <a:gd name="T17" fmla="*/ 24 h 78"/>
                      <a:gd name="T18" fmla="*/ 10 w 29"/>
                      <a:gd name="T19" fmla="*/ 13 h 78"/>
                      <a:gd name="T20" fmla="*/ 16 w 29"/>
                      <a:gd name="T21" fmla="*/ 5 h 78"/>
                      <a:gd name="T22" fmla="*/ 28 w 29"/>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78"/>
                      <a:gd name="T38" fmla="*/ 29 w 29"/>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78">
                        <a:moveTo>
                          <a:pt x="20" y="73"/>
                        </a:moveTo>
                        <a:lnTo>
                          <a:pt x="22" y="77"/>
                        </a:lnTo>
                        <a:lnTo>
                          <a:pt x="8" y="77"/>
                        </a:lnTo>
                        <a:lnTo>
                          <a:pt x="0" y="75"/>
                        </a:lnTo>
                        <a:lnTo>
                          <a:pt x="2" y="68"/>
                        </a:lnTo>
                        <a:lnTo>
                          <a:pt x="12" y="48"/>
                        </a:lnTo>
                        <a:lnTo>
                          <a:pt x="8" y="41"/>
                        </a:lnTo>
                        <a:lnTo>
                          <a:pt x="3" y="34"/>
                        </a:lnTo>
                        <a:lnTo>
                          <a:pt x="8" y="24"/>
                        </a:lnTo>
                        <a:lnTo>
                          <a:pt x="10" y="13"/>
                        </a:lnTo>
                        <a:lnTo>
                          <a:pt x="16" y="5"/>
                        </a:lnTo>
                        <a:lnTo>
                          <a:pt x="28"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22" name="Freeform 480"/>
                  <p:cNvSpPr>
                    <a:spLocks/>
                  </p:cNvSpPr>
                  <p:nvPr/>
                </p:nvSpPr>
                <p:spPr bwMode="auto">
                  <a:xfrm>
                    <a:off x="3305" y="2655"/>
                    <a:ext cx="83" cy="48"/>
                  </a:xfrm>
                  <a:custGeom>
                    <a:avLst/>
                    <a:gdLst>
                      <a:gd name="T0" fmla="*/ 0 w 83"/>
                      <a:gd name="T1" fmla="*/ 31 h 48"/>
                      <a:gd name="T2" fmla="*/ 1 w 83"/>
                      <a:gd name="T3" fmla="*/ 23 h 48"/>
                      <a:gd name="T4" fmla="*/ 5 w 83"/>
                      <a:gd name="T5" fmla="*/ 17 h 48"/>
                      <a:gd name="T6" fmla="*/ 7 w 83"/>
                      <a:gd name="T7" fmla="*/ 9 h 48"/>
                      <a:gd name="T8" fmla="*/ 16 w 83"/>
                      <a:gd name="T9" fmla="*/ 2 h 48"/>
                      <a:gd name="T10" fmla="*/ 24 w 83"/>
                      <a:gd name="T11" fmla="*/ 5 h 48"/>
                      <a:gd name="T12" fmla="*/ 31 w 83"/>
                      <a:gd name="T13" fmla="*/ 0 h 48"/>
                      <a:gd name="T14" fmla="*/ 39 w 83"/>
                      <a:gd name="T15" fmla="*/ 6 h 48"/>
                      <a:gd name="T16" fmla="*/ 46 w 83"/>
                      <a:gd name="T17" fmla="*/ 16 h 48"/>
                      <a:gd name="T18" fmla="*/ 53 w 83"/>
                      <a:gd name="T19" fmla="*/ 21 h 48"/>
                      <a:gd name="T20" fmla="*/ 67 w 83"/>
                      <a:gd name="T21" fmla="*/ 23 h 48"/>
                      <a:gd name="T22" fmla="*/ 76 w 83"/>
                      <a:gd name="T23" fmla="*/ 29 h 48"/>
                      <a:gd name="T24" fmla="*/ 82 w 83"/>
                      <a:gd name="T25" fmla="*/ 36 h 48"/>
                      <a:gd name="T26" fmla="*/ 82 w 83"/>
                      <a:gd name="T27" fmla="*/ 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
                      <a:gd name="T43" fmla="*/ 0 h 48"/>
                      <a:gd name="T44" fmla="*/ 83 w 83"/>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 h="48">
                        <a:moveTo>
                          <a:pt x="0" y="31"/>
                        </a:moveTo>
                        <a:lnTo>
                          <a:pt x="1" y="23"/>
                        </a:lnTo>
                        <a:lnTo>
                          <a:pt x="5" y="17"/>
                        </a:lnTo>
                        <a:lnTo>
                          <a:pt x="7" y="9"/>
                        </a:lnTo>
                        <a:lnTo>
                          <a:pt x="16" y="2"/>
                        </a:lnTo>
                        <a:lnTo>
                          <a:pt x="24" y="5"/>
                        </a:lnTo>
                        <a:lnTo>
                          <a:pt x="31" y="0"/>
                        </a:lnTo>
                        <a:lnTo>
                          <a:pt x="39" y="6"/>
                        </a:lnTo>
                        <a:lnTo>
                          <a:pt x="46" y="16"/>
                        </a:lnTo>
                        <a:lnTo>
                          <a:pt x="53" y="21"/>
                        </a:lnTo>
                        <a:lnTo>
                          <a:pt x="67" y="23"/>
                        </a:lnTo>
                        <a:lnTo>
                          <a:pt x="76" y="29"/>
                        </a:lnTo>
                        <a:lnTo>
                          <a:pt x="82" y="36"/>
                        </a:lnTo>
                        <a:lnTo>
                          <a:pt x="82" y="47"/>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23" name="Freeform 481"/>
                  <p:cNvSpPr>
                    <a:spLocks/>
                  </p:cNvSpPr>
                  <p:nvPr/>
                </p:nvSpPr>
                <p:spPr bwMode="auto">
                  <a:xfrm>
                    <a:off x="3379" y="2692"/>
                    <a:ext cx="24" cy="47"/>
                  </a:xfrm>
                  <a:custGeom>
                    <a:avLst/>
                    <a:gdLst>
                      <a:gd name="T0" fmla="*/ 3 w 24"/>
                      <a:gd name="T1" fmla="*/ 0 h 47"/>
                      <a:gd name="T2" fmla="*/ 7 w 24"/>
                      <a:gd name="T3" fmla="*/ 8 h 47"/>
                      <a:gd name="T4" fmla="*/ 19 w 24"/>
                      <a:gd name="T5" fmla="*/ 22 h 47"/>
                      <a:gd name="T6" fmla="*/ 23 w 24"/>
                      <a:gd name="T7" fmla="*/ 31 h 47"/>
                      <a:gd name="T8" fmla="*/ 12 w 24"/>
                      <a:gd name="T9" fmla="*/ 39 h 47"/>
                      <a:gd name="T10" fmla="*/ 6 w 24"/>
                      <a:gd name="T11" fmla="*/ 46 h 47"/>
                      <a:gd name="T12" fmla="*/ 0 w 24"/>
                      <a:gd name="T13" fmla="*/ 46 h 47"/>
                      <a:gd name="T14" fmla="*/ 0 60000 65536"/>
                      <a:gd name="T15" fmla="*/ 0 60000 65536"/>
                      <a:gd name="T16" fmla="*/ 0 60000 65536"/>
                      <a:gd name="T17" fmla="*/ 0 60000 65536"/>
                      <a:gd name="T18" fmla="*/ 0 60000 65536"/>
                      <a:gd name="T19" fmla="*/ 0 60000 65536"/>
                      <a:gd name="T20" fmla="*/ 0 60000 65536"/>
                      <a:gd name="T21" fmla="*/ 0 w 24"/>
                      <a:gd name="T22" fmla="*/ 0 h 47"/>
                      <a:gd name="T23" fmla="*/ 24 w 24"/>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47">
                        <a:moveTo>
                          <a:pt x="3" y="0"/>
                        </a:moveTo>
                        <a:lnTo>
                          <a:pt x="7" y="8"/>
                        </a:lnTo>
                        <a:lnTo>
                          <a:pt x="19" y="22"/>
                        </a:lnTo>
                        <a:lnTo>
                          <a:pt x="23" y="31"/>
                        </a:lnTo>
                        <a:lnTo>
                          <a:pt x="12" y="39"/>
                        </a:lnTo>
                        <a:lnTo>
                          <a:pt x="6" y="46"/>
                        </a:lnTo>
                        <a:lnTo>
                          <a:pt x="0" y="4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24" name="Freeform 482"/>
                  <p:cNvSpPr>
                    <a:spLocks/>
                  </p:cNvSpPr>
                  <p:nvPr/>
                </p:nvSpPr>
                <p:spPr bwMode="auto">
                  <a:xfrm>
                    <a:off x="3357" y="2749"/>
                    <a:ext cx="24" cy="21"/>
                  </a:xfrm>
                  <a:custGeom>
                    <a:avLst/>
                    <a:gdLst>
                      <a:gd name="T0" fmla="*/ 0 w 24"/>
                      <a:gd name="T1" fmla="*/ 0 h 21"/>
                      <a:gd name="T2" fmla="*/ 5 w 24"/>
                      <a:gd name="T3" fmla="*/ 8 h 21"/>
                      <a:gd name="T4" fmla="*/ 11 w 24"/>
                      <a:gd name="T5" fmla="*/ 15 h 21"/>
                      <a:gd name="T6" fmla="*/ 23 w 24"/>
                      <a:gd name="T7" fmla="*/ 20 h 21"/>
                      <a:gd name="T8" fmla="*/ 0 60000 65536"/>
                      <a:gd name="T9" fmla="*/ 0 60000 65536"/>
                      <a:gd name="T10" fmla="*/ 0 60000 65536"/>
                      <a:gd name="T11" fmla="*/ 0 60000 65536"/>
                      <a:gd name="T12" fmla="*/ 0 w 24"/>
                      <a:gd name="T13" fmla="*/ 0 h 21"/>
                      <a:gd name="T14" fmla="*/ 24 w 24"/>
                      <a:gd name="T15" fmla="*/ 21 h 21"/>
                    </a:gdLst>
                    <a:ahLst/>
                    <a:cxnLst>
                      <a:cxn ang="T8">
                        <a:pos x="T0" y="T1"/>
                      </a:cxn>
                      <a:cxn ang="T9">
                        <a:pos x="T2" y="T3"/>
                      </a:cxn>
                      <a:cxn ang="T10">
                        <a:pos x="T4" y="T5"/>
                      </a:cxn>
                      <a:cxn ang="T11">
                        <a:pos x="T6" y="T7"/>
                      </a:cxn>
                    </a:cxnLst>
                    <a:rect l="T12" t="T13" r="T14" b="T15"/>
                    <a:pathLst>
                      <a:path w="24" h="21">
                        <a:moveTo>
                          <a:pt x="0" y="0"/>
                        </a:moveTo>
                        <a:lnTo>
                          <a:pt x="5" y="8"/>
                        </a:lnTo>
                        <a:lnTo>
                          <a:pt x="11" y="15"/>
                        </a:lnTo>
                        <a:lnTo>
                          <a:pt x="23" y="2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25" name="Freeform 483"/>
                  <p:cNvSpPr>
                    <a:spLocks/>
                  </p:cNvSpPr>
                  <p:nvPr/>
                </p:nvSpPr>
                <p:spPr bwMode="auto">
                  <a:xfrm>
                    <a:off x="3301" y="2700"/>
                    <a:ext cx="24" cy="17"/>
                  </a:xfrm>
                  <a:custGeom>
                    <a:avLst/>
                    <a:gdLst>
                      <a:gd name="T0" fmla="*/ 23 w 24"/>
                      <a:gd name="T1" fmla="*/ 16 h 17"/>
                      <a:gd name="T2" fmla="*/ 7 w 24"/>
                      <a:gd name="T3" fmla="*/ 3 h 17"/>
                      <a:gd name="T4" fmla="*/ 0 w 24"/>
                      <a:gd name="T5" fmla="*/ 0 h 17"/>
                      <a:gd name="T6" fmla="*/ 0 60000 65536"/>
                      <a:gd name="T7" fmla="*/ 0 60000 65536"/>
                      <a:gd name="T8" fmla="*/ 0 60000 65536"/>
                      <a:gd name="T9" fmla="*/ 0 w 24"/>
                      <a:gd name="T10" fmla="*/ 0 h 17"/>
                      <a:gd name="T11" fmla="*/ 24 w 24"/>
                      <a:gd name="T12" fmla="*/ 17 h 17"/>
                    </a:gdLst>
                    <a:ahLst/>
                    <a:cxnLst>
                      <a:cxn ang="T6">
                        <a:pos x="T0" y="T1"/>
                      </a:cxn>
                      <a:cxn ang="T7">
                        <a:pos x="T2" y="T3"/>
                      </a:cxn>
                      <a:cxn ang="T8">
                        <a:pos x="T4" y="T5"/>
                      </a:cxn>
                    </a:cxnLst>
                    <a:rect l="T9" t="T10" r="T11" b="T12"/>
                    <a:pathLst>
                      <a:path w="24" h="17">
                        <a:moveTo>
                          <a:pt x="23" y="16"/>
                        </a:moveTo>
                        <a:lnTo>
                          <a:pt x="7" y="3"/>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26" name="Freeform 484"/>
                  <p:cNvSpPr>
                    <a:spLocks/>
                  </p:cNvSpPr>
                  <p:nvPr/>
                </p:nvSpPr>
                <p:spPr bwMode="auto">
                  <a:xfrm>
                    <a:off x="3311" y="2704"/>
                    <a:ext cx="25" cy="17"/>
                  </a:xfrm>
                  <a:custGeom>
                    <a:avLst/>
                    <a:gdLst>
                      <a:gd name="T0" fmla="*/ 0 w 25"/>
                      <a:gd name="T1" fmla="*/ 5 h 17"/>
                      <a:gd name="T2" fmla="*/ 2 w 25"/>
                      <a:gd name="T3" fmla="*/ 0 h 17"/>
                      <a:gd name="T4" fmla="*/ 9 w 25"/>
                      <a:gd name="T5" fmla="*/ 1 h 17"/>
                      <a:gd name="T6" fmla="*/ 24 w 25"/>
                      <a:gd name="T7" fmla="*/ 16 h 17"/>
                      <a:gd name="T8" fmla="*/ 0 60000 65536"/>
                      <a:gd name="T9" fmla="*/ 0 60000 65536"/>
                      <a:gd name="T10" fmla="*/ 0 60000 65536"/>
                      <a:gd name="T11" fmla="*/ 0 60000 65536"/>
                      <a:gd name="T12" fmla="*/ 0 w 25"/>
                      <a:gd name="T13" fmla="*/ 0 h 17"/>
                      <a:gd name="T14" fmla="*/ 25 w 25"/>
                      <a:gd name="T15" fmla="*/ 17 h 17"/>
                    </a:gdLst>
                    <a:ahLst/>
                    <a:cxnLst>
                      <a:cxn ang="T8">
                        <a:pos x="T0" y="T1"/>
                      </a:cxn>
                      <a:cxn ang="T9">
                        <a:pos x="T2" y="T3"/>
                      </a:cxn>
                      <a:cxn ang="T10">
                        <a:pos x="T4" y="T5"/>
                      </a:cxn>
                      <a:cxn ang="T11">
                        <a:pos x="T6" y="T7"/>
                      </a:cxn>
                    </a:cxnLst>
                    <a:rect l="T12" t="T13" r="T14" b="T15"/>
                    <a:pathLst>
                      <a:path w="25" h="17">
                        <a:moveTo>
                          <a:pt x="0" y="5"/>
                        </a:moveTo>
                        <a:lnTo>
                          <a:pt x="2" y="0"/>
                        </a:lnTo>
                        <a:lnTo>
                          <a:pt x="9" y="1"/>
                        </a:lnTo>
                        <a:lnTo>
                          <a:pt x="24"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27" name="Freeform 485"/>
                  <p:cNvSpPr>
                    <a:spLocks/>
                  </p:cNvSpPr>
                  <p:nvPr/>
                </p:nvSpPr>
                <p:spPr bwMode="auto">
                  <a:xfrm>
                    <a:off x="3303" y="2721"/>
                    <a:ext cx="25" cy="17"/>
                  </a:xfrm>
                  <a:custGeom>
                    <a:avLst/>
                    <a:gdLst>
                      <a:gd name="T0" fmla="*/ 10 w 25"/>
                      <a:gd name="T1" fmla="*/ 0 h 17"/>
                      <a:gd name="T2" fmla="*/ 4 w 25"/>
                      <a:gd name="T3" fmla="*/ 7 h 17"/>
                      <a:gd name="T4" fmla="*/ 0 w 25"/>
                      <a:gd name="T5" fmla="*/ 11 h 17"/>
                      <a:gd name="T6" fmla="*/ 24 w 25"/>
                      <a:gd name="T7" fmla="*/ 16 h 17"/>
                      <a:gd name="T8" fmla="*/ 0 60000 65536"/>
                      <a:gd name="T9" fmla="*/ 0 60000 65536"/>
                      <a:gd name="T10" fmla="*/ 0 60000 65536"/>
                      <a:gd name="T11" fmla="*/ 0 60000 65536"/>
                      <a:gd name="T12" fmla="*/ 0 w 25"/>
                      <a:gd name="T13" fmla="*/ 0 h 17"/>
                      <a:gd name="T14" fmla="*/ 25 w 25"/>
                      <a:gd name="T15" fmla="*/ 17 h 17"/>
                    </a:gdLst>
                    <a:ahLst/>
                    <a:cxnLst>
                      <a:cxn ang="T8">
                        <a:pos x="T0" y="T1"/>
                      </a:cxn>
                      <a:cxn ang="T9">
                        <a:pos x="T2" y="T3"/>
                      </a:cxn>
                      <a:cxn ang="T10">
                        <a:pos x="T4" y="T5"/>
                      </a:cxn>
                      <a:cxn ang="T11">
                        <a:pos x="T6" y="T7"/>
                      </a:cxn>
                    </a:cxnLst>
                    <a:rect l="T12" t="T13" r="T14" b="T15"/>
                    <a:pathLst>
                      <a:path w="25" h="17">
                        <a:moveTo>
                          <a:pt x="10" y="0"/>
                        </a:moveTo>
                        <a:lnTo>
                          <a:pt x="4" y="7"/>
                        </a:lnTo>
                        <a:lnTo>
                          <a:pt x="0" y="11"/>
                        </a:lnTo>
                        <a:lnTo>
                          <a:pt x="24"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28" name="Freeform 486"/>
                  <p:cNvSpPr>
                    <a:spLocks/>
                  </p:cNvSpPr>
                  <p:nvPr/>
                </p:nvSpPr>
                <p:spPr bwMode="auto">
                  <a:xfrm>
                    <a:off x="3293" y="2723"/>
                    <a:ext cx="24" cy="17"/>
                  </a:xfrm>
                  <a:custGeom>
                    <a:avLst/>
                    <a:gdLst>
                      <a:gd name="T0" fmla="*/ 9 w 24"/>
                      <a:gd name="T1" fmla="*/ 0 h 17"/>
                      <a:gd name="T2" fmla="*/ 0 w 24"/>
                      <a:gd name="T3" fmla="*/ 14 h 17"/>
                      <a:gd name="T4" fmla="*/ 23 w 24"/>
                      <a:gd name="T5" fmla="*/ 16 h 17"/>
                      <a:gd name="T6" fmla="*/ 0 60000 65536"/>
                      <a:gd name="T7" fmla="*/ 0 60000 65536"/>
                      <a:gd name="T8" fmla="*/ 0 60000 65536"/>
                      <a:gd name="T9" fmla="*/ 0 w 24"/>
                      <a:gd name="T10" fmla="*/ 0 h 17"/>
                      <a:gd name="T11" fmla="*/ 24 w 24"/>
                      <a:gd name="T12" fmla="*/ 17 h 17"/>
                    </a:gdLst>
                    <a:ahLst/>
                    <a:cxnLst>
                      <a:cxn ang="T6">
                        <a:pos x="T0" y="T1"/>
                      </a:cxn>
                      <a:cxn ang="T7">
                        <a:pos x="T2" y="T3"/>
                      </a:cxn>
                      <a:cxn ang="T8">
                        <a:pos x="T4" y="T5"/>
                      </a:cxn>
                    </a:cxnLst>
                    <a:rect l="T9" t="T10" r="T11" b="T12"/>
                    <a:pathLst>
                      <a:path w="24" h="17">
                        <a:moveTo>
                          <a:pt x="9" y="0"/>
                        </a:moveTo>
                        <a:lnTo>
                          <a:pt x="0" y="14"/>
                        </a:lnTo>
                        <a:lnTo>
                          <a:pt x="23"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29" name="Freeform 487"/>
                  <p:cNvSpPr>
                    <a:spLocks/>
                  </p:cNvSpPr>
                  <p:nvPr/>
                </p:nvSpPr>
                <p:spPr bwMode="auto">
                  <a:xfrm>
                    <a:off x="3363" y="2750"/>
                    <a:ext cx="32" cy="80"/>
                  </a:xfrm>
                  <a:custGeom>
                    <a:avLst/>
                    <a:gdLst>
                      <a:gd name="T0" fmla="*/ 0 w 32"/>
                      <a:gd name="T1" fmla="*/ 14 h 80"/>
                      <a:gd name="T2" fmla="*/ 2 w 32"/>
                      <a:gd name="T3" fmla="*/ 6 h 80"/>
                      <a:gd name="T4" fmla="*/ 5 w 32"/>
                      <a:gd name="T5" fmla="*/ 0 h 80"/>
                      <a:gd name="T6" fmla="*/ 23 w 32"/>
                      <a:gd name="T7" fmla="*/ 13 h 80"/>
                      <a:gd name="T8" fmla="*/ 18 w 32"/>
                      <a:gd name="T9" fmla="*/ 23 h 80"/>
                      <a:gd name="T10" fmla="*/ 19 w 32"/>
                      <a:gd name="T11" fmla="*/ 41 h 80"/>
                      <a:gd name="T12" fmla="*/ 23 w 32"/>
                      <a:gd name="T13" fmla="*/ 61 h 80"/>
                      <a:gd name="T14" fmla="*/ 31 w 32"/>
                      <a:gd name="T15" fmla="*/ 79 h 80"/>
                      <a:gd name="T16" fmla="*/ 15 w 32"/>
                      <a:gd name="T17" fmla="*/ 65 h 80"/>
                      <a:gd name="T18" fmla="*/ 6 w 32"/>
                      <a:gd name="T19" fmla="*/ 53 h 80"/>
                      <a:gd name="T20" fmla="*/ 2 w 32"/>
                      <a:gd name="T21" fmla="*/ 42 h 80"/>
                      <a:gd name="T22" fmla="*/ 4 w 32"/>
                      <a:gd name="T23" fmla="*/ 31 h 80"/>
                      <a:gd name="T24" fmla="*/ 8 w 32"/>
                      <a:gd name="T25" fmla="*/ 15 h 80"/>
                      <a:gd name="T26" fmla="*/ 5 w 32"/>
                      <a:gd name="T27" fmla="*/ 5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80"/>
                      <a:gd name="T44" fmla="*/ 32 w 32"/>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80">
                        <a:moveTo>
                          <a:pt x="0" y="14"/>
                        </a:moveTo>
                        <a:lnTo>
                          <a:pt x="2" y="6"/>
                        </a:lnTo>
                        <a:lnTo>
                          <a:pt x="5" y="0"/>
                        </a:lnTo>
                        <a:lnTo>
                          <a:pt x="23" y="13"/>
                        </a:lnTo>
                        <a:lnTo>
                          <a:pt x="18" y="23"/>
                        </a:lnTo>
                        <a:lnTo>
                          <a:pt x="19" y="41"/>
                        </a:lnTo>
                        <a:lnTo>
                          <a:pt x="23" y="61"/>
                        </a:lnTo>
                        <a:lnTo>
                          <a:pt x="31" y="79"/>
                        </a:lnTo>
                        <a:lnTo>
                          <a:pt x="15" y="65"/>
                        </a:lnTo>
                        <a:lnTo>
                          <a:pt x="6" y="53"/>
                        </a:lnTo>
                        <a:lnTo>
                          <a:pt x="2" y="42"/>
                        </a:lnTo>
                        <a:lnTo>
                          <a:pt x="4" y="31"/>
                        </a:lnTo>
                        <a:lnTo>
                          <a:pt x="8" y="15"/>
                        </a:lnTo>
                        <a:lnTo>
                          <a:pt x="5" y="5"/>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30" name="Freeform 488"/>
                  <p:cNvSpPr>
                    <a:spLocks/>
                  </p:cNvSpPr>
                  <p:nvPr/>
                </p:nvSpPr>
                <p:spPr bwMode="auto">
                  <a:xfrm>
                    <a:off x="3358" y="2789"/>
                    <a:ext cx="24" cy="36"/>
                  </a:xfrm>
                  <a:custGeom>
                    <a:avLst/>
                    <a:gdLst>
                      <a:gd name="T0" fmla="*/ 0 w 24"/>
                      <a:gd name="T1" fmla="*/ 0 h 36"/>
                      <a:gd name="T2" fmla="*/ 4 w 24"/>
                      <a:gd name="T3" fmla="*/ 15 h 36"/>
                      <a:gd name="T4" fmla="*/ 8 w 24"/>
                      <a:gd name="T5" fmla="*/ 26 h 36"/>
                      <a:gd name="T6" fmla="*/ 23 w 24"/>
                      <a:gd name="T7" fmla="*/ 35 h 36"/>
                      <a:gd name="T8" fmla="*/ 16 w 24"/>
                      <a:gd name="T9" fmla="*/ 20 h 36"/>
                      <a:gd name="T10" fmla="*/ 16 w 24"/>
                      <a:gd name="T11" fmla="*/ 7 h 36"/>
                      <a:gd name="T12" fmla="*/ 0 60000 65536"/>
                      <a:gd name="T13" fmla="*/ 0 60000 65536"/>
                      <a:gd name="T14" fmla="*/ 0 60000 65536"/>
                      <a:gd name="T15" fmla="*/ 0 60000 65536"/>
                      <a:gd name="T16" fmla="*/ 0 60000 65536"/>
                      <a:gd name="T17" fmla="*/ 0 60000 65536"/>
                      <a:gd name="T18" fmla="*/ 0 w 24"/>
                      <a:gd name="T19" fmla="*/ 0 h 36"/>
                      <a:gd name="T20" fmla="*/ 24 w 24"/>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4" h="36">
                        <a:moveTo>
                          <a:pt x="0" y="0"/>
                        </a:moveTo>
                        <a:lnTo>
                          <a:pt x="4" y="15"/>
                        </a:lnTo>
                        <a:lnTo>
                          <a:pt x="8" y="26"/>
                        </a:lnTo>
                        <a:lnTo>
                          <a:pt x="23" y="35"/>
                        </a:lnTo>
                        <a:lnTo>
                          <a:pt x="16" y="20"/>
                        </a:lnTo>
                        <a:lnTo>
                          <a:pt x="16" y="7"/>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31" name="Freeform 489"/>
                  <p:cNvSpPr>
                    <a:spLocks/>
                  </p:cNvSpPr>
                  <p:nvPr/>
                </p:nvSpPr>
                <p:spPr bwMode="auto">
                  <a:xfrm>
                    <a:off x="3397" y="2823"/>
                    <a:ext cx="49" cy="135"/>
                  </a:xfrm>
                  <a:custGeom>
                    <a:avLst/>
                    <a:gdLst>
                      <a:gd name="T0" fmla="*/ 32 w 49"/>
                      <a:gd name="T1" fmla="*/ 134 h 135"/>
                      <a:gd name="T2" fmla="*/ 46 w 49"/>
                      <a:gd name="T3" fmla="*/ 82 h 135"/>
                      <a:gd name="T4" fmla="*/ 48 w 49"/>
                      <a:gd name="T5" fmla="*/ 69 h 135"/>
                      <a:gd name="T6" fmla="*/ 40 w 49"/>
                      <a:gd name="T7" fmla="*/ 61 h 135"/>
                      <a:gd name="T8" fmla="*/ 19 w 49"/>
                      <a:gd name="T9" fmla="*/ 28 h 135"/>
                      <a:gd name="T10" fmla="*/ 13 w 49"/>
                      <a:gd name="T11" fmla="*/ 18 h 135"/>
                      <a:gd name="T12" fmla="*/ 17 w 49"/>
                      <a:gd name="T13" fmla="*/ 26 h 135"/>
                      <a:gd name="T14" fmla="*/ 0 w 49"/>
                      <a:gd name="T15" fmla="*/ 0 h 135"/>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35"/>
                      <a:gd name="T26" fmla="*/ 49 w 49"/>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35">
                        <a:moveTo>
                          <a:pt x="32" y="134"/>
                        </a:moveTo>
                        <a:lnTo>
                          <a:pt x="46" y="82"/>
                        </a:lnTo>
                        <a:lnTo>
                          <a:pt x="48" y="69"/>
                        </a:lnTo>
                        <a:lnTo>
                          <a:pt x="40" y="61"/>
                        </a:lnTo>
                        <a:lnTo>
                          <a:pt x="19" y="28"/>
                        </a:lnTo>
                        <a:lnTo>
                          <a:pt x="13" y="18"/>
                        </a:lnTo>
                        <a:lnTo>
                          <a:pt x="17" y="26"/>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32" name="Line 490"/>
                  <p:cNvSpPr>
                    <a:spLocks noChangeShapeType="1"/>
                  </p:cNvSpPr>
                  <p:nvPr/>
                </p:nvSpPr>
                <p:spPr bwMode="auto">
                  <a:xfrm flipH="1">
                    <a:off x="3406" y="2850"/>
                    <a:ext cx="10" cy="19"/>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333" name="Freeform 491"/>
                  <p:cNvSpPr>
                    <a:spLocks/>
                  </p:cNvSpPr>
                  <p:nvPr/>
                </p:nvSpPr>
                <p:spPr bwMode="auto">
                  <a:xfrm>
                    <a:off x="3420" y="2860"/>
                    <a:ext cx="25" cy="41"/>
                  </a:xfrm>
                  <a:custGeom>
                    <a:avLst/>
                    <a:gdLst>
                      <a:gd name="T0" fmla="*/ 18 w 25"/>
                      <a:gd name="T1" fmla="*/ 0 h 41"/>
                      <a:gd name="T2" fmla="*/ 24 w 25"/>
                      <a:gd name="T3" fmla="*/ 17 h 41"/>
                      <a:gd name="T4" fmla="*/ 0 w 25"/>
                      <a:gd name="T5" fmla="*/ 40 h 41"/>
                      <a:gd name="T6" fmla="*/ 0 60000 65536"/>
                      <a:gd name="T7" fmla="*/ 0 60000 65536"/>
                      <a:gd name="T8" fmla="*/ 0 60000 65536"/>
                      <a:gd name="T9" fmla="*/ 0 w 25"/>
                      <a:gd name="T10" fmla="*/ 0 h 41"/>
                      <a:gd name="T11" fmla="*/ 25 w 25"/>
                      <a:gd name="T12" fmla="*/ 41 h 41"/>
                    </a:gdLst>
                    <a:ahLst/>
                    <a:cxnLst>
                      <a:cxn ang="T6">
                        <a:pos x="T0" y="T1"/>
                      </a:cxn>
                      <a:cxn ang="T7">
                        <a:pos x="T2" y="T3"/>
                      </a:cxn>
                      <a:cxn ang="T8">
                        <a:pos x="T4" y="T5"/>
                      </a:cxn>
                    </a:cxnLst>
                    <a:rect l="T9" t="T10" r="T11" b="T12"/>
                    <a:pathLst>
                      <a:path w="25" h="41">
                        <a:moveTo>
                          <a:pt x="18" y="0"/>
                        </a:moveTo>
                        <a:lnTo>
                          <a:pt x="24" y="17"/>
                        </a:lnTo>
                        <a:lnTo>
                          <a:pt x="0" y="4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34" name="Freeform 492"/>
                  <p:cNvSpPr>
                    <a:spLocks/>
                  </p:cNvSpPr>
                  <p:nvPr/>
                </p:nvSpPr>
                <p:spPr bwMode="auto">
                  <a:xfrm>
                    <a:off x="3396" y="2976"/>
                    <a:ext cx="24" cy="28"/>
                  </a:xfrm>
                  <a:custGeom>
                    <a:avLst/>
                    <a:gdLst>
                      <a:gd name="T0" fmla="*/ 23 w 24"/>
                      <a:gd name="T1" fmla="*/ 0 h 28"/>
                      <a:gd name="T2" fmla="*/ 0 w 24"/>
                      <a:gd name="T3" fmla="*/ 12 h 28"/>
                      <a:gd name="T4" fmla="*/ 0 w 24"/>
                      <a:gd name="T5" fmla="*/ 23 h 28"/>
                      <a:gd name="T6" fmla="*/ 3 w 24"/>
                      <a:gd name="T7" fmla="*/ 27 h 28"/>
                      <a:gd name="T8" fmla="*/ 0 60000 65536"/>
                      <a:gd name="T9" fmla="*/ 0 60000 65536"/>
                      <a:gd name="T10" fmla="*/ 0 60000 65536"/>
                      <a:gd name="T11" fmla="*/ 0 60000 65536"/>
                      <a:gd name="T12" fmla="*/ 0 w 24"/>
                      <a:gd name="T13" fmla="*/ 0 h 28"/>
                      <a:gd name="T14" fmla="*/ 24 w 24"/>
                      <a:gd name="T15" fmla="*/ 28 h 28"/>
                    </a:gdLst>
                    <a:ahLst/>
                    <a:cxnLst>
                      <a:cxn ang="T8">
                        <a:pos x="T0" y="T1"/>
                      </a:cxn>
                      <a:cxn ang="T9">
                        <a:pos x="T2" y="T3"/>
                      </a:cxn>
                      <a:cxn ang="T10">
                        <a:pos x="T4" y="T5"/>
                      </a:cxn>
                      <a:cxn ang="T11">
                        <a:pos x="T6" y="T7"/>
                      </a:cxn>
                    </a:cxnLst>
                    <a:rect l="T12" t="T13" r="T14" b="T15"/>
                    <a:pathLst>
                      <a:path w="24" h="28">
                        <a:moveTo>
                          <a:pt x="23" y="0"/>
                        </a:moveTo>
                        <a:lnTo>
                          <a:pt x="0" y="12"/>
                        </a:lnTo>
                        <a:lnTo>
                          <a:pt x="0" y="23"/>
                        </a:lnTo>
                        <a:lnTo>
                          <a:pt x="3" y="27"/>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35" name="Freeform 493"/>
                  <p:cNvSpPr>
                    <a:spLocks/>
                  </p:cNvSpPr>
                  <p:nvPr/>
                </p:nvSpPr>
                <p:spPr bwMode="auto">
                  <a:xfrm>
                    <a:off x="3396" y="2994"/>
                    <a:ext cx="24" cy="17"/>
                  </a:xfrm>
                  <a:custGeom>
                    <a:avLst/>
                    <a:gdLst>
                      <a:gd name="T0" fmla="*/ 23 w 24"/>
                      <a:gd name="T1" fmla="*/ 0 h 17"/>
                      <a:gd name="T2" fmla="*/ 3 w 24"/>
                      <a:gd name="T3" fmla="*/ 12 h 17"/>
                      <a:gd name="T4" fmla="*/ 0 w 24"/>
                      <a:gd name="T5" fmla="*/ 16 h 17"/>
                      <a:gd name="T6" fmla="*/ 0 60000 65536"/>
                      <a:gd name="T7" fmla="*/ 0 60000 65536"/>
                      <a:gd name="T8" fmla="*/ 0 60000 65536"/>
                      <a:gd name="T9" fmla="*/ 0 w 24"/>
                      <a:gd name="T10" fmla="*/ 0 h 17"/>
                      <a:gd name="T11" fmla="*/ 24 w 24"/>
                      <a:gd name="T12" fmla="*/ 17 h 17"/>
                    </a:gdLst>
                    <a:ahLst/>
                    <a:cxnLst>
                      <a:cxn ang="T6">
                        <a:pos x="T0" y="T1"/>
                      </a:cxn>
                      <a:cxn ang="T7">
                        <a:pos x="T2" y="T3"/>
                      </a:cxn>
                      <a:cxn ang="T8">
                        <a:pos x="T4" y="T5"/>
                      </a:cxn>
                    </a:cxnLst>
                    <a:rect l="T9" t="T10" r="T11" b="T12"/>
                    <a:pathLst>
                      <a:path w="24" h="17">
                        <a:moveTo>
                          <a:pt x="23" y="0"/>
                        </a:moveTo>
                        <a:lnTo>
                          <a:pt x="3" y="12"/>
                        </a:lnTo>
                        <a:lnTo>
                          <a:pt x="0"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36" name="Freeform 494"/>
                  <p:cNvSpPr>
                    <a:spLocks/>
                  </p:cNvSpPr>
                  <p:nvPr/>
                </p:nvSpPr>
                <p:spPr bwMode="auto">
                  <a:xfrm>
                    <a:off x="3390" y="2996"/>
                    <a:ext cx="29" cy="28"/>
                  </a:xfrm>
                  <a:custGeom>
                    <a:avLst/>
                    <a:gdLst>
                      <a:gd name="T0" fmla="*/ 3 w 29"/>
                      <a:gd name="T1" fmla="*/ 0 h 28"/>
                      <a:gd name="T2" fmla="*/ 0 w 29"/>
                      <a:gd name="T3" fmla="*/ 11 h 28"/>
                      <a:gd name="T4" fmla="*/ 4 w 29"/>
                      <a:gd name="T5" fmla="*/ 17 h 28"/>
                      <a:gd name="T6" fmla="*/ 10 w 29"/>
                      <a:gd name="T7" fmla="*/ 27 h 28"/>
                      <a:gd name="T8" fmla="*/ 20 w 29"/>
                      <a:gd name="T9" fmla="*/ 26 h 28"/>
                      <a:gd name="T10" fmla="*/ 28 w 29"/>
                      <a:gd name="T11" fmla="*/ 21 h 28"/>
                      <a:gd name="T12" fmla="*/ 0 60000 65536"/>
                      <a:gd name="T13" fmla="*/ 0 60000 65536"/>
                      <a:gd name="T14" fmla="*/ 0 60000 65536"/>
                      <a:gd name="T15" fmla="*/ 0 60000 65536"/>
                      <a:gd name="T16" fmla="*/ 0 60000 65536"/>
                      <a:gd name="T17" fmla="*/ 0 60000 65536"/>
                      <a:gd name="T18" fmla="*/ 0 w 29"/>
                      <a:gd name="T19" fmla="*/ 0 h 28"/>
                      <a:gd name="T20" fmla="*/ 29 w 29"/>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9" h="28">
                        <a:moveTo>
                          <a:pt x="3" y="0"/>
                        </a:moveTo>
                        <a:lnTo>
                          <a:pt x="0" y="11"/>
                        </a:lnTo>
                        <a:lnTo>
                          <a:pt x="4" y="17"/>
                        </a:lnTo>
                        <a:lnTo>
                          <a:pt x="10" y="27"/>
                        </a:lnTo>
                        <a:lnTo>
                          <a:pt x="20" y="26"/>
                        </a:lnTo>
                        <a:lnTo>
                          <a:pt x="28" y="21"/>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37" name="Freeform 495"/>
                  <p:cNvSpPr>
                    <a:spLocks/>
                  </p:cNvSpPr>
                  <p:nvPr/>
                </p:nvSpPr>
                <p:spPr bwMode="auto">
                  <a:xfrm>
                    <a:off x="3400" y="3023"/>
                    <a:ext cx="29" cy="17"/>
                  </a:xfrm>
                  <a:custGeom>
                    <a:avLst/>
                    <a:gdLst>
                      <a:gd name="T0" fmla="*/ 0 w 29"/>
                      <a:gd name="T1" fmla="*/ 0 h 17"/>
                      <a:gd name="T2" fmla="*/ 5 w 29"/>
                      <a:gd name="T3" fmla="*/ 12 h 17"/>
                      <a:gd name="T4" fmla="*/ 15 w 29"/>
                      <a:gd name="T5" fmla="*/ 16 h 17"/>
                      <a:gd name="T6" fmla="*/ 23 w 29"/>
                      <a:gd name="T7" fmla="*/ 12 h 17"/>
                      <a:gd name="T8" fmla="*/ 28 w 29"/>
                      <a:gd name="T9" fmla="*/ 6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0" y="0"/>
                        </a:moveTo>
                        <a:lnTo>
                          <a:pt x="5" y="12"/>
                        </a:lnTo>
                        <a:lnTo>
                          <a:pt x="15" y="16"/>
                        </a:lnTo>
                        <a:lnTo>
                          <a:pt x="23" y="12"/>
                        </a:lnTo>
                        <a:lnTo>
                          <a:pt x="28" y="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38" name="Freeform 496"/>
                  <p:cNvSpPr>
                    <a:spLocks/>
                  </p:cNvSpPr>
                  <p:nvPr/>
                </p:nvSpPr>
                <p:spPr bwMode="auto">
                  <a:xfrm>
                    <a:off x="3415" y="2998"/>
                    <a:ext cx="35" cy="46"/>
                  </a:xfrm>
                  <a:custGeom>
                    <a:avLst/>
                    <a:gdLst>
                      <a:gd name="T0" fmla="*/ 0 w 35"/>
                      <a:gd name="T1" fmla="*/ 41 h 46"/>
                      <a:gd name="T2" fmla="*/ 7 w 35"/>
                      <a:gd name="T3" fmla="*/ 45 h 46"/>
                      <a:gd name="T4" fmla="*/ 19 w 35"/>
                      <a:gd name="T5" fmla="*/ 41 h 46"/>
                      <a:gd name="T6" fmla="*/ 30 w 35"/>
                      <a:gd name="T7" fmla="*/ 36 h 46"/>
                      <a:gd name="T8" fmla="*/ 34 w 35"/>
                      <a:gd name="T9" fmla="*/ 26 h 46"/>
                      <a:gd name="T10" fmla="*/ 32 w 35"/>
                      <a:gd name="T11" fmla="*/ 11 h 46"/>
                      <a:gd name="T12" fmla="*/ 30 w 35"/>
                      <a:gd name="T13" fmla="*/ 0 h 46"/>
                      <a:gd name="T14" fmla="*/ 0 60000 65536"/>
                      <a:gd name="T15" fmla="*/ 0 60000 65536"/>
                      <a:gd name="T16" fmla="*/ 0 60000 65536"/>
                      <a:gd name="T17" fmla="*/ 0 60000 65536"/>
                      <a:gd name="T18" fmla="*/ 0 60000 65536"/>
                      <a:gd name="T19" fmla="*/ 0 60000 65536"/>
                      <a:gd name="T20" fmla="*/ 0 60000 65536"/>
                      <a:gd name="T21" fmla="*/ 0 w 35"/>
                      <a:gd name="T22" fmla="*/ 0 h 46"/>
                      <a:gd name="T23" fmla="*/ 35 w 35"/>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6">
                        <a:moveTo>
                          <a:pt x="0" y="41"/>
                        </a:moveTo>
                        <a:lnTo>
                          <a:pt x="7" y="45"/>
                        </a:lnTo>
                        <a:lnTo>
                          <a:pt x="19" y="41"/>
                        </a:lnTo>
                        <a:lnTo>
                          <a:pt x="30" y="36"/>
                        </a:lnTo>
                        <a:lnTo>
                          <a:pt x="34" y="26"/>
                        </a:lnTo>
                        <a:lnTo>
                          <a:pt x="32" y="11"/>
                        </a:lnTo>
                        <a:lnTo>
                          <a:pt x="3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39" name="Freeform 497"/>
                  <p:cNvSpPr>
                    <a:spLocks/>
                  </p:cNvSpPr>
                  <p:nvPr/>
                </p:nvSpPr>
                <p:spPr bwMode="auto">
                  <a:xfrm>
                    <a:off x="3298" y="3240"/>
                    <a:ext cx="70" cy="38"/>
                  </a:xfrm>
                  <a:custGeom>
                    <a:avLst/>
                    <a:gdLst>
                      <a:gd name="T0" fmla="*/ 69 w 70"/>
                      <a:gd name="T1" fmla="*/ 35 h 38"/>
                      <a:gd name="T2" fmla="*/ 58 w 70"/>
                      <a:gd name="T3" fmla="*/ 35 h 38"/>
                      <a:gd name="T4" fmla="*/ 35 w 70"/>
                      <a:gd name="T5" fmla="*/ 37 h 38"/>
                      <a:gd name="T6" fmla="*/ 21 w 70"/>
                      <a:gd name="T7" fmla="*/ 35 h 38"/>
                      <a:gd name="T8" fmla="*/ 7 w 70"/>
                      <a:gd name="T9" fmla="*/ 28 h 38"/>
                      <a:gd name="T10" fmla="*/ 0 w 70"/>
                      <a:gd name="T11" fmla="*/ 20 h 38"/>
                      <a:gd name="T12" fmla="*/ 7 w 70"/>
                      <a:gd name="T13" fmla="*/ 11 h 38"/>
                      <a:gd name="T14" fmla="*/ 12 w 70"/>
                      <a:gd name="T15" fmla="*/ 11 h 38"/>
                      <a:gd name="T16" fmla="*/ 21 w 70"/>
                      <a:gd name="T17" fmla="*/ 18 h 38"/>
                      <a:gd name="T18" fmla="*/ 29 w 70"/>
                      <a:gd name="T19" fmla="*/ 20 h 38"/>
                      <a:gd name="T20" fmla="*/ 43 w 70"/>
                      <a:gd name="T21" fmla="*/ 14 h 38"/>
                      <a:gd name="T22" fmla="*/ 55 w 70"/>
                      <a:gd name="T23" fmla="*/ 6 h 38"/>
                      <a:gd name="T24" fmla="*/ 61 w 70"/>
                      <a:gd name="T25" fmla="*/ 0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38"/>
                      <a:gd name="T41" fmla="*/ 70 w 70"/>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38">
                        <a:moveTo>
                          <a:pt x="69" y="35"/>
                        </a:moveTo>
                        <a:lnTo>
                          <a:pt x="58" y="35"/>
                        </a:lnTo>
                        <a:lnTo>
                          <a:pt x="35" y="37"/>
                        </a:lnTo>
                        <a:lnTo>
                          <a:pt x="21" y="35"/>
                        </a:lnTo>
                        <a:lnTo>
                          <a:pt x="7" y="28"/>
                        </a:lnTo>
                        <a:lnTo>
                          <a:pt x="0" y="20"/>
                        </a:lnTo>
                        <a:lnTo>
                          <a:pt x="7" y="11"/>
                        </a:lnTo>
                        <a:lnTo>
                          <a:pt x="12" y="11"/>
                        </a:lnTo>
                        <a:lnTo>
                          <a:pt x="21" y="18"/>
                        </a:lnTo>
                        <a:lnTo>
                          <a:pt x="29" y="20"/>
                        </a:lnTo>
                        <a:lnTo>
                          <a:pt x="43" y="14"/>
                        </a:lnTo>
                        <a:lnTo>
                          <a:pt x="55" y="6"/>
                        </a:lnTo>
                        <a:lnTo>
                          <a:pt x="61"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40" name="Freeform 498"/>
                  <p:cNvSpPr>
                    <a:spLocks/>
                  </p:cNvSpPr>
                  <p:nvPr/>
                </p:nvSpPr>
                <p:spPr bwMode="auto">
                  <a:xfrm>
                    <a:off x="3355" y="3220"/>
                    <a:ext cx="27" cy="35"/>
                  </a:xfrm>
                  <a:custGeom>
                    <a:avLst/>
                    <a:gdLst>
                      <a:gd name="T0" fmla="*/ 26 w 27"/>
                      <a:gd name="T1" fmla="*/ 34 h 35"/>
                      <a:gd name="T2" fmla="*/ 18 w 27"/>
                      <a:gd name="T3" fmla="*/ 31 h 35"/>
                      <a:gd name="T4" fmla="*/ 11 w 27"/>
                      <a:gd name="T5" fmla="*/ 26 h 35"/>
                      <a:gd name="T6" fmla="*/ 6 w 27"/>
                      <a:gd name="T7" fmla="*/ 20 h 35"/>
                      <a:gd name="T8" fmla="*/ 3 w 27"/>
                      <a:gd name="T9" fmla="*/ 17 h 35"/>
                      <a:gd name="T10" fmla="*/ 0 w 27"/>
                      <a:gd name="T11" fmla="*/ 12 h 35"/>
                      <a:gd name="T12" fmla="*/ 3 w 27"/>
                      <a:gd name="T13" fmla="*/ 8 h 35"/>
                      <a:gd name="T14" fmla="*/ 3 w 27"/>
                      <a:gd name="T15" fmla="*/ 3 h 35"/>
                      <a:gd name="T16" fmla="*/ 6 w 27"/>
                      <a:gd name="T17" fmla="*/ 0 h 35"/>
                      <a:gd name="T18" fmla="*/ 15 w 27"/>
                      <a:gd name="T19" fmla="*/ 5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5"/>
                      <a:gd name="T32" fmla="*/ 27 w 27"/>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5">
                        <a:moveTo>
                          <a:pt x="26" y="34"/>
                        </a:moveTo>
                        <a:lnTo>
                          <a:pt x="18" y="31"/>
                        </a:lnTo>
                        <a:lnTo>
                          <a:pt x="11" y="26"/>
                        </a:lnTo>
                        <a:lnTo>
                          <a:pt x="6" y="20"/>
                        </a:lnTo>
                        <a:lnTo>
                          <a:pt x="3" y="17"/>
                        </a:lnTo>
                        <a:lnTo>
                          <a:pt x="0" y="12"/>
                        </a:lnTo>
                        <a:lnTo>
                          <a:pt x="3" y="8"/>
                        </a:lnTo>
                        <a:lnTo>
                          <a:pt x="3" y="3"/>
                        </a:lnTo>
                        <a:lnTo>
                          <a:pt x="6" y="0"/>
                        </a:lnTo>
                        <a:lnTo>
                          <a:pt x="15" y="5"/>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41" name="Freeform 499"/>
                  <p:cNvSpPr>
                    <a:spLocks/>
                  </p:cNvSpPr>
                  <p:nvPr/>
                </p:nvSpPr>
                <p:spPr bwMode="auto">
                  <a:xfrm>
                    <a:off x="3363" y="2962"/>
                    <a:ext cx="27" cy="59"/>
                  </a:xfrm>
                  <a:custGeom>
                    <a:avLst/>
                    <a:gdLst>
                      <a:gd name="T0" fmla="*/ 26 w 27"/>
                      <a:gd name="T1" fmla="*/ 58 h 59"/>
                      <a:gd name="T2" fmla="*/ 16 w 27"/>
                      <a:gd name="T3" fmla="*/ 54 h 59"/>
                      <a:gd name="T4" fmla="*/ 7 w 27"/>
                      <a:gd name="T5" fmla="*/ 47 h 59"/>
                      <a:gd name="T6" fmla="*/ 2 w 27"/>
                      <a:gd name="T7" fmla="*/ 43 h 59"/>
                      <a:gd name="T8" fmla="*/ 0 w 27"/>
                      <a:gd name="T9" fmla="*/ 34 h 59"/>
                      <a:gd name="T10" fmla="*/ 2 w 27"/>
                      <a:gd name="T11" fmla="*/ 18 h 59"/>
                      <a:gd name="T12" fmla="*/ 6 w 27"/>
                      <a:gd name="T13" fmla="*/ 8 h 59"/>
                      <a:gd name="T14" fmla="*/ 7 w 27"/>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59"/>
                      <a:gd name="T26" fmla="*/ 27 w 27"/>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59">
                        <a:moveTo>
                          <a:pt x="26" y="58"/>
                        </a:moveTo>
                        <a:lnTo>
                          <a:pt x="16" y="54"/>
                        </a:lnTo>
                        <a:lnTo>
                          <a:pt x="7" y="47"/>
                        </a:lnTo>
                        <a:lnTo>
                          <a:pt x="2" y="43"/>
                        </a:lnTo>
                        <a:lnTo>
                          <a:pt x="0" y="34"/>
                        </a:lnTo>
                        <a:lnTo>
                          <a:pt x="2" y="18"/>
                        </a:lnTo>
                        <a:lnTo>
                          <a:pt x="6" y="8"/>
                        </a:lnTo>
                        <a:lnTo>
                          <a:pt x="7"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42" name="Freeform 500"/>
                  <p:cNvSpPr>
                    <a:spLocks/>
                  </p:cNvSpPr>
                  <p:nvPr/>
                </p:nvSpPr>
                <p:spPr bwMode="auto">
                  <a:xfrm>
                    <a:off x="3293" y="2984"/>
                    <a:ext cx="27" cy="17"/>
                  </a:xfrm>
                  <a:custGeom>
                    <a:avLst/>
                    <a:gdLst>
                      <a:gd name="T0" fmla="*/ 0 w 27"/>
                      <a:gd name="T1" fmla="*/ 10 h 17"/>
                      <a:gd name="T2" fmla="*/ 6 w 27"/>
                      <a:gd name="T3" fmla="*/ 16 h 17"/>
                      <a:gd name="T4" fmla="*/ 19 w 27"/>
                      <a:gd name="T5" fmla="*/ 16 h 17"/>
                      <a:gd name="T6" fmla="*/ 23 w 27"/>
                      <a:gd name="T7" fmla="*/ 9 h 17"/>
                      <a:gd name="T8" fmla="*/ 26 w 27"/>
                      <a:gd name="T9" fmla="*/ 5 h 17"/>
                      <a:gd name="T10" fmla="*/ 20 w 27"/>
                      <a:gd name="T11" fmla="*/ 0 h 17"/>
                      <a:gd name="T12" fmla="*/ 0 60000 65536"/>
                      <a:gd name="T13" fmla="*/ 0 60000 65536"/>
                      <a:gd name="T14" fmla="*/ 0 60000 65536"/>
                      <a:gd name="T15" fmla="*/ 0 60000 65536"/>
                      <a:gd name="T16" fmla="*/ 0 60000 65536"/>
                      <a:gd name="T17" fmla="*/ 0 60000 65536"/>
                      <a:gd name="T18" fmla="*/ 0 w 27"/>
                      <a:gd name="T19" fmla="*/ 0 h 17"/>
                      <a:gd name="T20" fmla="*/ 27 w 2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7" h="17">
                        <a:moveTo>
                          <a:pt x="0" y="10"/>
                        </a:moveTo>
                        <a:lnTo>
                          <a:pt x="6" y="16"/>
                        </a:lnTo>
                        <a:lnTo>
                          <a:pt x="19" y="16"/>
                        </a:lnTo>
                        <a:lnTo>
                          <a:pt x="23" y="9"/>
                        </a:lnTo>
                        <a:lnTo>
                          <a:pt x="26" y="5"/>
                        </a:lnTo>
                        <a:lnTo>
                          <a:pt x="2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43" name="Freeform 501"/>
                  <p:cNvSpPr>
                    <a:spLocks/>
                  </p:cNvSpPr>
                  <p:nvPr/>
                </p:nvSpPr>
                <p:spPr bwMode="auto">
                  <a:xfrm>
                    <a:off x="3322" y="2950"/>
                    <a:ext cx="45" cy="31"/>
                  </a:xfrm>
                  <a:custGeom>
                    <a:avLst/>
                    <a:gdLst>
                      <a:gd name="T0" fmla="*/ 0 w 45"/>
                      <a:gd name="T1" fmla="*/ 30 h 31"/>
                      <a:gd name="T2" fmla="*/ 6 w 45"/>
                      <a:gd name="T3" fmla="*/ 26 h 31"/>
                      <a:gd name="T4" fmla="*/ 12 w 45"/>
                      <a:gd name="T5" fmla="*/ 17 h 31"/>
                      <a:gd name="T6" fmla="*/ 15 w 45"/>
                      <a:gd name="T7" fmla="*/ 27 h 31"/>
                      <a:gd name="T8" fmla="*/ 27 w 45"/>
                      <a:gd name="T9" fmla="*/ 23 h 31"/>
                      <a:gd name="T10" fmla="*/ 36 w 45"/>
                      <a:gd name="T11" fmla="*/ 11 h 31"/>
                      <a:gd name="T12" fmla="*/ 44 w 45"/>
                      <a:gd name="T13" fmla="*/ 0 h 31"/>
                      <a:gd name="T14" fmla="*/ 0 60000 65536"/>
                      <a:gd name="T15" fmla="*/ 0 60000 65536"/>
                      <a:gd name="T16" fmla="*/ 0 60000 65536"/>
                      <a:gd name="T17" fmla="*/ 0 60000 65536"/>
                      <a:gd name="T18" fmla="*/ 0 60000 65536"/>
                      <a:gd name="T19" fmla="*/ 0 60000 65536"/>
                      <a:gd name="T20" fmla="*/ 0 60000 65536"/>
                      <a:gd name="T21" fmla="*/ 0 w 45"/>
                      <a:gd name="T22" fmla="*/ 0 h 31"/>
                      <a:gd name="T23" fmla="*/ 45 w 4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1">
                        <a:moveTo>
                          <a:pt x="0" y="30"/>
                        </a:moveTo>
                        <a:lnTo>
                          <a:pt x="6" y="26"/>
                        </a:lnTo>
                        <a:lnTo>
                          <a:pt x="12" y="17"/>
                        </a:lnTo>
                        <a:lnTo>
                          <a:pt x="15" y="27"/>
                        </a:lnTo>
                        <a:lnTo>
                          <a:pt x="27" y="23"/>
                        </a:lnTo>
                        <a:lnTo>
                          <a:pt x="36" y="11"/>
                        </a:lnTo>
                        <a:lnTo>
                          <a:pt x="44"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44" name="Freeform 502" descr="Large grid"/>
                  <p:cNvSpPr>
                    <a:spLocks/>
                  </p:cNvSpPr>
                  <p:nvPr/>
                </p:nvSpPr>
                <p:spPr bwMode="auto">
                  <a:xfrm>
                    <a:off x="3364" y="2805"/>
                    <a:ext cx="24" cy="22"/>
                  </a:xfrm>
                  <a:custGeom>
                    <a:avLst/>
                    <a:gdLst>
                      <a:gd name="T0" fmla="*/ 1 w 24"/>
                      <a:gd name="T1" fmla="*/ 0 h 22"/>
                      <a:gd name="T2" fmla="*/ 0 w 24"/>
                      <a:gd name="T3" fmla="*/ 12 h 22"/>
                      <a:gd name="T4" fmla="*/ 9 w 24"/>
                      <a:gd name="T5" fmla="*/ 20 h 22"/>
                      <a:gd name="T6" fmla="*/ 16 w 24"/>
                      <a:gd name="T7" fmla="*/ 21 h 22"/>
                      <a:gd name="T8" fmla="*/ 23 w 24"/>
                      <a:gd name="T9" fmla="*/ 14 h 22"/>
                      <a:gd name="T10" fmla="*/ 1 w 24"/>
                      <a:gd name="T11" fmla="*/ 0 h 22"/>
                      <a:gd name="T12" fmla="*/ 0 60000 65536"/>
                      <a:gd name="T13" fmla="*/ 0 60000 65536"/>
                      <a:gd name="T14" fmla="*/ 0 60000 65536"/>
                      <a:gd name="T15" fmla="*/ 0 60000 65536"/>
                      <a:gd name="T16" fmla="*/ 0 60000 65536"/>
                      <a:gd name="T17" fmla="*/ 0 60000 65536"/>
                      <a:gd name="T18" fmla="*/ 0 w 24"/>
                      <a:gd name="T19" fmla="*/ 0 h 22"/>
                      <a:gd name="T20" fmla="*/ 24 w 2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4" h="22">
                        <a:moveTo>
                          <a:pt x="1" y="0"/>
                        </a:moveTo>
                        <a:lnTo>
                          <a:pt x="0" y="12"/>
                        </a:lnTo>
                        <a:lnTo>
                          <a:pt x="9" y="20"/>
                        </a:lnTo>
                        <a:lnTo>
                          <a:pt x="16" y="21"/>
                        </a:lnTo>
                        <a:lnTo>
                          <a:pt x="23" y="14"/>
                        </a:lnTo>
                        <a:lnTo>
                          <a:pt x="1" y="0"/>
                        </a:lnTo>
                      </a:path>
                    </a:pathLst>
                  </a:custGeom>
                  <a:pattFill prst="lgGrid">
                    <a:fgClr>
                      <a:srgbClr val="0000FF"/>
                    </a:fgClr>
                    <a:bgClr>
                      <a:srgbClr val="FFFFFF"/>
                    </a:bgClr>
                  </a:pattFill>
                  <a:ln w="12700" cap="rnd">
                    <a:solidFill>
                      <a:srgbClr val="0033CC"/>
                    </a:solidFill>
                    <a:round/>
                    <a:headEnd/>
                    <a:tailEnd/>
                  </a:ln>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45" name="Freeform 503" descr="Large grid"/>
                  <p:cNvSpPr>
                    <a:spLocks/>
                  </p:cNvSpPr>
                  <p:nvPr/>
                </p:nvSpPr>
                <p:spPr bwMode="auto">
                  <a:xfrm>
                    <a:off x="3368" y="2823"/>
                    <a:ext cx="26" cy="147"/>
                  </a:xfrm>
                  <a:custGeom>
                    <a:avLst/>
                    <a:gdLst>
                      <a:gd name="T0" fmla="*/ 3 w 26"/>
                      <a:gd name="T1" fmla="*/ 2 h 147"/>
                      <a:gd name="T2" fmla="*/ 2 w 26"/>
                      <a:gd name="T3" fmla="*/ 28 h 147"/>
                      <a:gd name="T4" fmla="*/ 3 w 26"/>
                      <a:gd name="T5" fmla="*/ 52 h 147"/>
                      <a:gd name="T6" fmla="*/ 8 w 26"/>
                      <a:gd name="T7" fmla="*/ 69 h 147"/>
                      <a:gd name="T8" fmla="*/ 9 w 26"/>
                      <a:gd name="T9" fmla="*/ 86 h 147"/>
                      <a:gd name="T10" fmla="*/ 3 w 26"/>
                      <a:gd name="T11" fmla="*/ 108 h 147"/>
                      <a:gd name="T12" fmla="*/ 0 w 26"/>
                      <a:gd name="T13" fmla="*/ 123 h 147"/>
                      <a:gd name="T14" fmla="*/ 5 w 26"/>
                      <a:gd name="T15" fmla="*/ 146 h 147"/>
                      <a:gd name="T16" fmla="*/ 18 w 26"/>
                      <a:gd name="T17" fmla="*/ 123 h 147"/>
                      <a:gd name="T18" fmla="*/ 22 w 26"/>
                      <a:gd name="T19" fmla="*/ 105 h 147"/>
                      <a:gd name="T20" fmla="*/ 25 w 26"/>
                      <a:gd name="T21" fmla="*/ 89 h 147"/>
                      <a:gd name="T22" fmla="*/ 22 w 26"/>
                      <a:gd name="T23" fmla="*/ 69 h 147"/>
                      <a:gd name="T24" fmla="*/ 14 w 26"/>
                      <a:gd name="T25" fmla="*/ 37 h 147"/>
                      <a:gd name="T26" fmla="*/ 8 w 26"/>
                      <a:gd name="T27" fmla="*/ 20 h 147"/>
                      <a:gd name="T28" fmla="*/ 10 w 26"/>
                      <a:gd name="T29" fmla="*/ 8 h 147"/>
                      <a:gd name="T30" fmla="*/ 5 w 26"/>
                      <a:gd name="T31" fmla="*/ 0 h 147"/>
                      <a:gd name="T32" fmla="*/ 3 w 26"/>
                      <a:gd name="T33" fmla="*/ 2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147"/>
                      <a:gd name="T53" fmla="*/ 26 w 26"/>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147">
                        <a:moveTo>
                          <a:pt x="3" y="2"/>
                        </a:moveTo>
                        <a:lnTo>
                          <a:pt x="2" y="28"/>
                        </a:lnTo>
                        <a:lnTo>
                          <a:pt x="3" y="52"/>
                        </a:lnTo>
                        <a:lnTo>
                          <a:pt x="8" y="69"/>
                        </a:lnTo>
                        <a:lnTo>
                          <a:pt x="9" y="86"/>
                        </a:lnTo>
                        <a:lnTo>
                          <a:pt x="3" y="108"/>
                        </a:lnTo>
                        <a:lnTo>
                          <a:pt x="0" y="123"/>
                        </a:lnTo>
                        <a:lnTo>
                          <a:pt x="5" y="146"/>
                        </a:lnTo>
                        <a:lnTo>
                          <a:pt x="18" y="123"/>
                        </a:lnTo>
                        <a:lnTo>
                          <a:pt x="22" y="105"/>
                        </a:lnTo>
                        <a:lnTo>
                          <a:pt x="25" y="89"/>
                        </a:lnTo>
                        <a:lnTo>
                          <a:pt x="22" y="69"/>
                        </a:lnTo>
                        <a:lnTo>
                          <a:pt x="14" y="37"/>
                        </a:lnTo>
                        <a:lnTo>
                          <a:pt x="8" y="20"/>
                        </a:lnTo>
                        <a:lnTo>
                          <a:pt x="10" y="8"/>
                        </a:lnTo>
                        <a:lnTo>
                          <a:pt x="5" y="0"/>
                        </a:lnTo>
                        <a:lnTo>
                          <a:pt x="3" y="2"/>
                        </a:lnTo>
                      </a:path>
                    </a:pathLst>
                  </a:custGeom>
                  <a:pattFill prst="lgGrid">
                    <a:fgClr>
                      <a:srgbClr val="0000FF"/>
                    </a:fgClr>
                    <a:bgClr>
                      <a:srgbClr val="FFFFFF"/>
                    </a:bgClr>
                  </a:pattFill>
                  <a:ln w="12700" cap="rnd">
                    <a:solidFill>
                      <a:srgbClr val="0033CC"/>
                    </a:solidFill>
                    <a:round/>
                    <a:headEnd/>
                    <a:tailEnd/>
                  </a:ln>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46" name="Freeform 504" descr="Large grid"/>
                  <p:cNvSpPr>
                    <a:spLocks/>
                  </p:cNvSpPr>
                  <p:nvPr/>
                </p:nvSpPr>
                <p:spPr bwMode="auto">
                  <a:xfrm>
                    <a:off x="3309" y="2731"/>
                    <a:ext cx="24" cy="17"/>
                  </a:xfrm>
                  <a:custGeom>
                    <a:avLst/>
                    <a:gdLst>
                      <a:gd name="T0" fmla="*/ 0 w 24"/>
                      <a:gd name="T1" fmla="*/ 0 h 17"/>
                      <a:gd name="T2" fmla="*/ 7 w 24"/>
                      <a:gd name="T3" fmla="*/ 16 h 17"/>
                      <a:gd name="T4" fmla="*/ 23 w 24"/>
                      <a:gd name="T5" fmla="*/ 0 h 17"/>
                      <a:gd name="T6" fmla="*/ 15 w 24"/>
                      <a:gd name="T7" fmla="*/ 8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7" y="16"/>
                        </a:lnTo>
                        <a:lnTo>
                          <a:pt x="23" y="0"/>
                        </a:lnTo>
                        <a:lnTo>
                          <a:pt x="15" y="8"/>
                        </a:lnTo>
                        <a:lnTo>
                          <a:pt x="0" y="0"/>
                        </a:lnTo>
                      </a:path>
                    </a:pathLst>
                  </a:custGeom>
                  <a:pattFill prst="lgGrid">
                    <a:fgClr>
                      <a:srgbClr val="0000FF"/>
                    </a:fgClr>
                    <a:bgClr>
                      <a:srgbClr val="FFFFFF"/>
                    </a:bgClr>
                  </a:pattFill>
                  <a:ln w="12700" cap="rnd">
                    <a:solidFill>
                      <a:srgbClr val="0033CC"/>
                    </a:solidFill>
                    <a:round/>
                    <a:headEnd/>
                    <a:tailEnd/>
                  </a:ln>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47" name="Freeform 505"/>
                  <p:cNvSpPr>
                    <a:spLocks/>
                  </p:cNvSpPr>
                  <p:nvPr/>
                </p:nvSpPr>
                <p:spPr bwMode="auto">
                  <a:xfrm>
                    <a:off x="3345" y="2725"/>
                    <a:ext cx="24" cy="17"/>
                  </a:xfrm>
                  <a:custGeom>
                    <a:avLst/>
                    <a:gdLst>
                      <a:gd name="T0" fmla="*/ 0 w 24"/>
                      <a:gd name="T1" fmla="*/ 16 h 17"/>
                      <a:gd name="T2" fmla="*/ 8 w 24"/>
                      <a:gd name="T3" fmla="*/ 0 h 17"/>
                      <a:gd name="T4" fmla="*/ 17 w 24"/>
                      <a:gd name="T5" fmla="*/ 0 h 17"/>
                      <a:gd name="T6" fmla="*/ 23 w 24"/>
                      <a:gd name="T7" fmla="*/ 16 h 17"/>
                      <a:gd name="T8" fmla="*/ 0 60000 65536"/>
                      <a:gd name="T9" fmla="*/ 0 60000 65536"/>
                      <a:gd name="T10" fmla="*/ 0 60000 65536"/>
                      <a:gd name="T11" fmla="*/ 0 60000 65536"/>
                      <a:gd name="T12" fmla="*/ 0 w 24"/>
                      <a:gd name="T13" fmla="*/ 0 h 17"/>
                      <a:gd name="T14" fmla="*/ 24 w 24"/>
                      <a:gd name="T15" fmla="*/ 17 h 17"/>
                    </a:gdLst>
                    <a:ahLst/>
                    <a:cxnLst>
                      <a:cxn ang="T8">
                        <a:pos x="T0" y="T1"/>
                      </a:cxn>
                      <a:cxn ang="T9">
                        <a:pos x="T2" y="T3"/>
                      </a:cxn>
                      <a:cxn ang="T10">
                        <a:pos x="T4" y="T5"/>
                      </a:cxn>
                      <a:cxn ang="T11">
                        <a:pos x="T6" y="T7"/>
                      </a:cxn>
                    </a:cxnLst>
                    <a:rect l="T12" t="T13" r="T14" b="T15"/>
                    <a:pathLst>
                      <a:path w="24" h="17">
                        <a:moveTo>
                          <a:pt x="0" y="16"/>
                        </a:moveTo>
                        <a:lnTo>
                          <a:pt x="8" y="0"/>
                        </a:lnTo>
                        <a:lnTo>
                          <a:pt x="17" y="0"/>
                        </a:lnTo>
                        <a:lnTo>
                          <a:pt x="23"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48" name="Freeform 506"/>
                  <p:cNvSpPr>
                    <a:spLocks/>
                  </p:cNvSpPr>
                  <p:nvPr/>
                </p:nvSpPr>
                <p:spPr bwMode="auto">
                  <a:xfrm>
                    <a:off x="3342" y="2712"/>
                    <a:ext cx="30" cy="37"/>
                  </a:xfrm>
                  <a:custGeom>
                    <a:avLst/>
                    <a:gdLst>
                      <a:gd name="T0" fmla="*/ 0 w 30"/>
                      <a:gd name="T1" fmla="*/ 6 h 37"/>
                      <a:gd name="T2" fmla="*/ 3 w 30"/>
                      <a:gd name="T3" fmla="*/ 4 h 37"/>
                      <a:gd name="T4" fmla="*/ 11 w 30"/>
                      <a:gd name="T5" fmla="*/ 0 h 37"/>
                      <a:gd name="T6" fmla="*/ 19 w 30"/>
                      <a:gd name="T7" fmla="*/ 1 h 37"/>
                      <a:gd name="T8" fmla="*/ 23 w 30"/>
                      <a:gd name="T9" fmla="*/ 4 h 37"/>
                      <a:gd name="T10" fmla="*/ 26 w 30"/>
                      <a:gd name="T11" fmla="*/ 7 h 37"/>
                      <a:gd name="T12" fmla="*/ 29 w 30"/>
                      <a:gd name="T13" fmla="*/ 11 h 37"/>
                      <a:gd name="T14" fmla="*/ 29 w 30"/>
                      <a:gd name="T15" fmla="*/ 18 h 37"/>
                      <a:gd name="T16" fmla="*/ 26 w 30"/>
                      <a:gd name="T17" fmla="*/ 25 h 37"/>
                      <a:gd name="T18" fmla="*/ 23 w 30"/>
                      <a:gd name="T19" fmla="*/ 29 h 37"/>
                      <a:gd name="T20" fmla="*/ 16 w 30"/>
                      <a:gd name="T21" fmla="*/ 34 h 37"/>
                      <a:gd name="T22" fmla="*/ 11 w 30"/>
                      <a:gd name="T23" fmla="*/ 36 h 37"/>
                      <a:gd name="T24" fmla="*/ 6 w 30"/>
                      <a:gd name="T25" fmla="*/ 35 h 37"/>
                      <a:gd name="T26" fmla="*/ 2 w 30"/>
                      <a:gd name="T27" fmla="*/ 35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37"/>
                      <a:gd name="T44" fmla="*/ 30 w 3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37">
                        <a:moveTo>
                          <a:pt x="0" y="6"/>
                        </a:moveTo>
                        <a:lnTo>
                          <a:pt x="3" y="4"/>
                        </a:lnTo>
                        <a:lnTo>
                          <a:pt x="11" y="0"/>
                        </a:lnTo>
                        <a:lnTo>
                          <a:pt x="19" y="1"/>
                        </a:lnTo>
                        <a:lnTo>
                          <a:pt x="23" y="4"/>
                        </a:lnTo>
                        <a:lnTo>
                          <a:pt x="26" y="7"/>
                        </a:lnTo>
                        <a:lnTo>
                          <a:pt x="29" y="11"/>
                        </a:lnTo>
                        <a:lnTo>
                          <a:pt x="29" y="18"/>
                        </a:lnTo>
                        <a:lnTo>
                          <a:pt x="26" y="25"/>
                        </a:lnTo>
                        <a:lnTo>
                          <a:pt x="23" y="29"/>
                        </a:lnTo>
                        <a:lnTo>
                          <a:pt x="16" y="34"/>
                        </a:lnTo>
                        <a:lnTo>
                          <a:pt x="11" y="36"/>
                        </a:lnTo>
                        <a:lnTo>
                          <a:pt x="6" y="35"/>
                        </a:lnTo>
                        <a:lnTo>
                          <a:pt x="2" y="35"/>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49" name="Freeform 507"/>
                  <p:cNvSpPr>
                    <a:spLocks/>
                  </p:cNvSpPr>
                  <p:nvPr/>
                </p:nvSpPr>
                <p:spPr bwMode="auto">
                  <a:xfrm>
                    <a:off x="3415" y="2957"/>
                    <a:ext cx="35" cy="19"/>
                  </a:xfrm>
                  <a:custGeom>
                    <a:avLst/>
                    <a:gdLst>
                      <a:gd name="T0" fmla="*/ 34 w 35"/>
                      <a:gd name="T1" fmla="*/ 18 h 19"/>
                      <a:gd name="T2" fmla="*/ 27 w 35"/>
                      <a:gd name="T3" fmla="*/ 11 h 19"/>
                      <a:gd name="T4" fmla="*/ 20 w 35"/>
                      <a:gd name="T5" fmla="*/ 3 h 19"/>
                      <a:gd name="T6" fmla="*/ 16 w 35"/>
                      <a:gd name="T7" fmla="*/ 0 h 19"/>
                      <a:gd name="T8" fmla="*/ 9 w 35"/>
                      <a:gd name="T9" fmla="*/ 0 h 19"/>
                      <a:gd name="T10" fmla="*/ 2 w 35"/>
                      <a:gd name="T11" fmla="*/ 2 h 19"/>
                      <a:gd name="T12" fmla="*/ 0 w 35"/>
                      <a:gd name="T13" fmla="*/ 6 h 19"/>
                      <a:gd name="T14" fmla="*/ 0 60000 65536"/>
                      <a:gd name="T15" fmla="*/ 0 60000 65536"/>
                      <a:gd name="T16" fmla="*/ 0 60000 65536"/>
                      <a:gd name="T17" fmla="*/ 0 60000 65536"/>
                      <a:gd name="T18" fmla="*/ 0 60000 65536"/>
                      <a:gd name="T19" fmla="*/ 0 60000 65536"/>
                      <a:gd name="T20" fmla="*/ 0 60000 65536"/>
                      <a:gd name="T21" fmla="*/ 0 w 35"/>
                      <a:gd name="T22" fmla="*/ 0 h 19"/>
                      <a:gd name="T23" fmla="*/ 35 w 35"/>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9">
                        <a:moveTo>
                          <a:pt x="34" y="18"/>
                        </a:moveTo>
                        <a:lnTo>
                          <a:pt x="27" y="11"/>
                        </a:lnTo>
                        <a:lnTo>
                          <a:pt x="20" y="3"/>
                        </a:lnTo>
                        <a:lnTo>
                          <a:pt x="16" y="0"/>
                        </a:lnTo>
                        <a:lnTo>
                          <a:pt x="9" y="0"/>
                        </a:lnTo>
                        <a:lnTo>
                          <a:pt x="2" y="2"/>
                        </a:lnTo>
                        <a:lnTo>
                          <a:pt x="0" y="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50" name="Line 508"/>
                  <p:cNvSpPr>
                    <a:spLocks noChangeShapeType="1"/>
                  </p:cNvSpPr>
                  <p:nvPr/>
                </p:nvSpPr>
                <p:spPr bwMode="auto">
                  <a:xfrm flipH="1">
                    <a:off x="3364" y="3008"/>
                    <a:ext cx="2" cy="11"/>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351" name="Line 509"/>
                  <p:cNvSpPr>
                    <a:spLocks noChangeShapeType="1"/>
                  </p:cNvSpPr>
                  <p:nvPr/>
                </p:nvSpPr>
                <p:spPr bwMode="auto">
                  <a:xfrm>
                    <a:off x="3283" y="2934"/>
                    <a:ext cx="0" cy="244"/>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352" name="Line 510"/>
                  <p:cNvSpPr>
                    <a:spLocks noChangeShapeType="1"/>
                  </p:cNvSpPr>
                  <p:nvPr/>
                </p:nvSpPr>
                <p:spPr bwMode="auto">
                  <a:xfrm>
                    <a:off x="3296" y="2938"/>
                    <a:ext cx="0" cy="240"/>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353" name="Line 511"/>
                  <p:cNvSpPr>
                    <a:spLocks noChangeShapeType="1"/>
                  </p:cNvSpPr>
                  <p:nvPr/>
                </p:nvSpPr>
                <p:spPr bwMode="auto">
                  <a:xfrm>
                    <a:off x="3389" y="2994"/>
                    <a:ext cx="0" cy="287"/>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354" name="Line 512"/>
                  <p:cNvSpPr>
                    <a:spLocks noChangeShapeType="1"/>
                  </p:cNvSpPr>
                  <p:nvPr/>
                </p:nvSpPr>
                <p:spPr bwMode="auto">
                  <a:xfrm>
                    <a:off x="3403" y="3034"/>
                    <a:ext cx="0" cy="248"/>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355" name="Freeform 513"/>
                  <p:cNvSpPr>
                    <a:spLocks/>
                  </p:cNvSpPr>
                  <p:nvPr/>
                </p:nvSpPr>
                <p:spPr bwMode="auto">
                  <a:xfrm>
                    <a:off x="3329" y="2999"/>
                    <a:ext cx="38" cy="225"/>
                  </a:xfrm>
                  <a:custGeom>
                    <a:avLst/>
                    <a:gdLst>
                      <a:gd name="T0" fmla="*/ 37 w 38"/>
                      <a:gd name="T1" fmla="*/ 0 h 225"/>
                      <a:gd name="T2" fmla="*/ 14 w 38"/>
                      <a:gd name="T3" fmla="*/ 70 h 225"/>
                      <a:gd name="T4" fmla="*/ 3 w 38"/>
                      <a:gd name="T5" fmla="*/ 100 h 225"/>
                      <a:gd name="T6" fmla="*/ 0 w 38"/>
                      <a:gd name="T7" fmla="*/ 112 h 225"/>
                      <a:gd name="T8" fmla="*/ 6 w 38"/>
                      <a:gd name="T9" fmla="*/ 128 h 225"/>
                      <a:gd name="T10" fmla="*/ 16 w 38"/>
                      <a:gd name="T11" fmla="*/ 156 h 225"/>
                      <a:gd name="T12" fmla="*/ 33 w 38"/>
                      <a:gd name="T13" fmla="*/ 200 h 225"/>
                      <a:gd name="T14" fmla="*/ 30 w 38"/>
                      <a:gd name="T15" fmla="*/ 224 h 225"/>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225"/>
                      <a:gd name="T26" fmla="*/ 38 w 38"/>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225">
                        <a:moveTo>
                          <a:pt x="37" y="0"/>
                        </a:moveTo>
                        <a:lnTo>
                          <a:pt x="14" y="70"/>
                        </a:lnTo>
                        <a:lnTo>
                          <a:pt x="3" y="100"/>
                        </a:lnTo>
                        <a:lnTo>
                          <a:pt x="0" y="112"/>
                        </a:lnTo>
                        <a:lnTo>
                          <a:pt x="6" y="128"/>
                        </a:lnTo>
                        <a:lnTo>
                          <a:pt x="16" y="156"/>
                        </a:lnTo>
                        <a:lnTo>
                          <a:pt x="33" y="200"/>
                        </a:lnTo>
                        <a:lnTo>
                          <a:pt x="30" y="224"/>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56" name="Freeform 514"/>
                  <p:cNvSpPr>
                    <a:spLocks/>
                  </p:cNvSpPr>
                  <p:nvPr/>
                </p:nvSpPr>
                <p:spPr bwMode="auto">
                  <a:xfrm>
                    <a:off x="3379" y="3101"/>
                    <a:ext cx="24" cy="52"/>
                  </a:xfrm>
                  <a:custGeom>
                    <a:avLst/>
                    <a:gdLst>
                      <a:gd name="T0" fmla="*/ 18 w 24"/>
                      <a:gd name="T1" fmla="*/ 0 h 52"/>
                      <a:gd name="T2" fmla="*/ 0 w 24"/>
                      <a:gd name="T3" fmla="*/ 12 h 52"/>
                      <a:gd name="T4" fmla="*/ 23 w 24"/>
                      <a:gd name="T5" fmla="*/ 51 h 52"/>
                      <a:gd name="T6" fmla="*/ 0 60000 65536"/>
                      <a:gd name="T7" fmla="*/ 0 60000 65536"/>
                      <a:gd name="T8" fmla="*/ 0 60000 65536"/>
                      <a:gd name="T9" fmla="*/ 0 w 24"/>
                      <a:gd name="T10" fmla="*/ 0 h 52"/>
                      <a:gd name="T11" fmla="*/ 24 w 24"/>
                      <a:gd name="T12" fmla="*/ 52 h 52"/>
                    </a:gdLst>
                    <a:ahLst/>
                    <a:cxnLst>
                      <a:cxn ang="T6">
                        <a:pos x="T0" y="T1"/>
                      </a:cxn>
                      <a:cxn ang="T7">
                        <a:pos x="T2" y="T3"/>
                      </a:cxn>
                      <a:cxn ang="T8">
                        <a:pos x="T4" y="T5"/>
                      </a:cxn>
                    </a:cxnLst>
                    <a:rect l="T9" t="T10" r="T11" b="T12"/>
                    <a:pathLst>
                      <a:path w="24" h="52">
                        <a:moveTo>
                          <a:pt x="18" y="0"/>
                        </a:moveTo>
                        <a:lnTo>
                          <a:pt x="0" y="12"/>
                        </a:lnTo>
                        <a:lnTo>
                          <a:pt x="23" y="51"/>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57" name="Freeform 515"/>
                  <p:cNvSpPr>
                    <a:spLocks/>
                  </p:cNvSpPr>
                  <p:nvPr/>
                </p:nvSpPr>
                <p:spPr bwMode="auto">
                  <a:xfrm>
                    <a:off x="3402" y="3180"/>
                    <a:ext cx="25" cy="66"/>
                  </a:xfrm>
                  <a:custGeom>
                    <a:avLst/>
                    <a:gdLst>
                      <a:gd name="T0" fmla="*/ 10 w 25"/>
                      <a:gd name="T1" fmla="*/ 0 h 66"/>
                      <a:gd name="T2" fmla="*/ 24 w 25"/>
                      <a:gd name="T3" fmla="*/ 26 h 66"/>
                      <a:gd name="T4" fmla="*/ 22 w 25"/>
                      <a:gd name="T5" fmla="*/ 65 h 66"/>
                      <a:gd name="T6" fmla="*/ 0 w 25"/>
                      <a:gd name="T7" fmla="*/ 62 h 66"/>
                      <a:gd name="T8" fmla="*/ 0 60000 65536"/>
                      <a:gd name="T9" fmla="*/ 0 60000 65536"/>
                      <a:gd name="T10" fmla="*/ 0 60000 65536"/>
                      <a:gd name="T11" fmla="*/ 0 60000 65536"/>
                      <a:gd name="T12" fmla="*/ 0 w 25"/>
                      <a:gd name="T13" fmla="*/ 0 h 66"/>
                      <a:gd name="T14" fmla="*/ 25 w 25"/>
                      <a:gd name="T15" fmla="*/ 66 h 66"/>
                    </a:gdLst>
                    <a:ahLst/>
                    <a:cxnLst>
                      <a:cxn ang="T8">
                        <a:pos x="T0" y="T1"/>
                      </a:cxn>
                      <a:cxn ang="T9">
                        <a:pos x="T2" y="T3"/>
                      </a:cxn>
                      <a:cxn ang="T10">
                        <a:pos x="T4" y="T5"/>
                      </a:cxn>
                      <a:cxn ang="T11">
                        <a:pos x="T6" y="T7"/>
                      </a:cxn>
                    </a:cxnLst>
                    <a:rect l="T12" t="T13" r="T14" b="T15"/>
                    <a:pathLst>
                      <a:path w="25" h="66">
                        <a:moveTo>
                          <a:pt x="10" y="0"/>
                        </a:moveTo>
                        <a:lnTo>
                          <a:pt x="24" y="26"/>
                        </a:lnTo>
                        <a:lnTo>
                          <a:pt x="22" y="65"/>
                        </a:lnTo>
                        <a:lnTo>
                          <a:pt x="0" y="62"/>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58" name="Freeform 516"/>
                  <p:cNvSpPr>
                    <a:spLocks/>
                  </p:cNvSpPr>
                  <p:nvPr/>
                </p:nvSpPr>
                <p:spPr bwMode="auto">
                  <a:xfrm>
                    <a:off x="3405" y="3245"/>
                    <a:ext cx="24" cy="17"/>
                  </a:xfrm>
                  <a:custGeom>
                    <a:avLst/>
                    <a:gdLst>
                      <a:gd name="T0" fmla="*/ 23 w 24"/>
                      <a:gd name="T1" fmla="*/ 0 h 17"/>
                      <a:gd name="T2" fmla="*/ 23 w 24"/>
                      <a:gd name="T3" fmla="*/ 16 h 17"/>
                      <a:gd name="T4" fmla="*/ 0 w 24"/>
                      <a:gd name="T5" fmla="*/ 13 h 17"/>
                      <a:gd name="T6" fmla="*/ 0 60000 65536"/>
                      <a:gd name="T7" fmla="*/ 0 60000 65536"/>
                      <a:gd name="T8" fmla="*/ 0 60000 65536"/>
                      <a:gd name="T9" fmla="*/ 0 w 24"/>
                      <a:gd name="T10" fmla="*/ 0 h 17"/>
                      <a:gd name="T11" fmla="*/ 24 w 24"/>
                      <a:gd name="T12" fmla="*/ 17 h 17"/>
                    </a:gdLst>
                    <a:ahLst/>
                    <a:cxnLst>
                      <a:cxn ang="T6">
                        <a:pos x="T0" y="T1"/>
                      </a:cxn>
                      <a:cxn ang="T7">
                        <a:pos x="T2" y="T3"/>
                      </a:cxn>
                      <a:cxn ang="T8">
                        <a:pos x="T4" y="T5"/>
                      </a:cxn>
                    </a:cxnLst>
                    <a:rect l="T9" t="T10" r="T11" b="T12"/>
                    <a:pathLst>
                      <a:path w="24" h="17">
                        <a:moveTo>
                          <a:pt x="23" y="0"/>
                        </a:moveTo>
                        <a:lnTo>
                          <a:pt x="23" y="16"/>
                        </a:lnTo>
                        <a:lnTo>
                          <a:pt x="0" y="13"/>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59" name="Freeform 517"/>
                  <p:cNvSpPr>
                    <a:spLocks/>
                  </p:cNvSpPr>
                  <p:nvPr/>
                </p:nvSpPr>
                <p:spPr bwMode="auto">
                  <a:xfrm>
                    <a:off x="3368" y="3274"/>
                    <a:ext cx="25" cy="17"/>
                  </a:xfrm>
                  <a:custGeom>
                    <a:avLst/>
                    <a:gdLst>
                      <a:gd name="T0" fmla="*/ 0 w 25"/>
                      <a:gd name="T1" fmla="*/ 0 h 17"/>
                      <a:gd name="T2" fmla="*/ 12 w 25"/>
                      <a:gd name="T3" fmla="*/ 0 h 17"/>
                      <a:gd name="T4" fmla="*/ 12 w 25"/>
                      <a:gd name="T5" fmla="*/ 16 h 17"/>
                      <a:gd name="T6" fmla="*/ 24 w 25"/>
                      <a:gd name="T7" fmla="*/ 16 h 17"/>
                      <a:gd name="T8" fmla="*/ 0 60000 65536"/>
                      <a:gd name="T9" fmla="*/ 0 60000 65536"/>
                      <a:gd name="T10" fmla="*/ 0 60000 65536"/>
                      <a:gd name="T11" fmla="*/ 0 60000 65536"/>
                      <a:gd name="T12" fmla="*/ 0 w 25"/>
                      <a:gd name="T13" fmla="*/ 0 h 17"/>
                      <a:gd name="T14" fmla="*/ 25 w 25"/>
                      <a:gd name="T15" fmla="*/ 17 h 17"/>
                    </a:gdLst>
                    <a:ahLst/>
                    <a:cxnLst>
                      <a:cxn ang="T8">
                        <a:pos x="T0" y="T1"/>
                      </a:cxn>
                      <a:cxn ang="T9">
                        <a:pos x="T2" y="T3"/>
                      </a:cxn>
                      <a:cxn ang="T10">
                        <a:pos x="T4" y="T5"/>
                      </a:cxn>
                      <a:cxn ang="T11">
                        <a:pos x="T6" y="T7"/>
                      </a:cxn>
                    </a:cxnLst>
                    <a:rect l="T12" t="T13" r="T14" b="T15"/>
                    <a:pathLst>
                      <a:path w="25" h="17">
                        <a:moveTo>
                          <a:pt x="0" y="0"/>
                        </a:moveTo>
                        <a:lnTo>
                          <a:pt x="12" y="0"/>
                        </a:lnTo>
                        <a:lnTo>
                          <a:pt x="12" y="16"/>
                        </a:lnTo>
                        <a:lnTo>
                          <a:pt x="24"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60" name="Line 518"/>
                  <p:cNvSpPr>
                    <a:spLocks noChangeShapeType="1"/>
                  </p:cNvSpPr>
                  <p:nvPr/>
                </p:nvSpPr>
                <p:spPr bwMode="auto">
                  <a:xfrm>
                    <a:off x="3370" y="3223"/>
                    <a:ext cx="14" cy="13"/>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361" name="Freeform 519"/>
                  <p:cNvSpPr>
                    <a:spLocks/>
                  </p:cNvSpPr>
                  <p:nvPr/>
                </p:nvSpPr>
                <p:spPr bwMode="auto">
                  <a:xfrm>
                    <a:off x="3302" y="2771"/>
                    <a:ext cx="24" cy="17"/>
                  </a:xfrm>
                  <a:custGeom>
                    <a:avLst/>
                    <a:gdLst>
                      <a:gd name="T0" fmla="*/ 0 w 24"/>
                      <a:gd name="T1" fmla="*/ 16 h 17"/>
                      <a:gd name="T2" fmla="*/ 17 w 24"/>
                      <a:gd name="T3" fmla="*/ 16 h 17"/>
                      <a:gd name="T4" fmla="*/ 23 w 24"/>
                      <a:gd name="T5" fmla="*/ 0 h 17"/>
                      <a:gd name="T6" fmla="*/ 0 60000 65536"/>
                      <a:gd name="T7" fmla="*/ 0 60000 65536"/>
                      <a:gd name="T8" fmla="*/ 0 60000 65536"/>
                      <a:gd name="T9" fmla="*/ 0 w 24"/>
                      <a:gd name="T10" fmla="*/ 0 h 17"/>
                      <a:gd name="T11" fmla="*/ 24 w 24"/>
                      <a:gd name="T12" fmla="*/ 17 h 17"/>
                    </a:gdLst>
                    <a:ahLst/>
                    <a:cxnLst>
                      <a:cxn ang="T6">
                        <a:pos x="T0" y="T1"/>
                      </a:cxn>
                      <a:cxn ang="T7">
                        <a:pos x="T2" y="T3"/>
                      </a:cxn>
                      <a:cxn ang="T8">
                        <a:pos x="T4" y="T5"/>
                      </a:cxn>
                    </a:cxnLst>
                    <a:rect l="T9" t="T10" r="T11" b="T12"/>
                    <a:pathLst>
                      <a:path w="24" h="17">
                        <a:moveTo>
                          <a:pt x="0" y="16"/>
                        </a:moveTo>
                        <a:lnTo>
                          <a:pt x="17" y="16"/>
                        </a:lnTo>
                        <a:lnTo>
                          <a:pt x="23"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grpSp>
            <p:sp>
              <p:nvSpPr>
                <p:cNvPr id="319" name="Line 520"/>
                <p:cNvSpPr>
                  <a:spLocks noChangeShapeType="1"/>
                </p:cNvSpPr>
                <p:nvPr/>
              </p:nvSpPr>
              <p:spPr bwMode="auto">
                <a:xfrm>
                  <a:off x="3133" y="3178"/>
                  <a:ext cx="48" cy="0"/>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grpSp>
        </p:grpSp>
        <p:grpSp>
          <p:nvGrpSpPr>
            <p:cNvPr id="220" name="Group 521"/>
            <p:cNvGrpSpPr>
              <a:grpSpLocks/>
            </p:cNvGrpSpPr>
            <p:nvPr/>
          </p:nvGrpSpPr>
          <p:grpSpPr bwMode="auto">
            <a:xfrm>
              <a:off x="4470" y="1713"/>
              <a:ext cx="287" cy="547"/>
              <a:chOff x="4843" y="1713"/>
              <a:chExt cx="310" cy="547"/>
            </a:xfrm>
          </p:grpSpPr>
          <p:sp>
            <p:nvSpPr>
              <p:cNvPr id="277" name="Freeform 522"/>
              <p:cNvSpPr>
                <a:spLocks/>
              </p:cNvSpPr>
              <p:nvPr/>
            </p:nvSpPr>
            <p:spPr bwMode="auto">
              <a:xfrm>
                <a:off x="4905" y="1738"/>
                <a:ext cx="30" cy="82"/>
              </a:xfrm>
              <a:custGeom>
                <a:avLst/>
                <a:gdLst>
                  <a:gd name="T0" fmla="*/ 20 w 30"/>
                  <a:gd name="T1" fmla="*/ 76 h 82"/>
                  <a:gd name="T2" fmla="*/ 22 w 30"/>
                  <a:gd name="T3" fmla="*/ 81 h 82"/>
                  <a:gd name="T4" fmla="*/ 8 w 30"/>
                  <a:gd name="T5" fmla="*/ 81 h 82"/>
                  <a:gd name="T6" fmla="*/ 0 w 30"/>
                  <a:gd name="T7" fmla="*/ 78 h 82"/>
                  <a:gd name="T8" fmla="*/ 1 w 30"/>
                  <a:gd name="T9" fmla="*/ 71 h 82"/>
                  <a:gd name="T10" fmla="*/ 11 w 30"/>
                  <a:gd name="T11" fmla="*/ 51 h 82"/>
                  <a:gd name="T12" fmla="*/ 8 w 30"/>
                  <a:gd name="T13" fmla="*/ 43 h 82"/>
                  <a:gd name="T14" fmla="*/ 3 w 30"/>
                  <a:gd name="T15" fmla="*/ 36 h 82"/>
                  <a:gd name="T16" fmla="*/ 7 w 30"/>
                  <a:gd name="T17" fmla="*/ 25 h 82"/>
                  <a:gd name="T18" fmla="*/ 10 w 30"/>
                  <a:gd name="T19" fmla="*/ 14 h 82"/>
                  <a:gd name="T20" fmla="*/ 16 w 30"/>
                  <a:gd name="T21" fmla="*/ 5 h 82"/>
                  <a:gd name="T22" fmla="*/ 29 w 30"/>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82"/>
                  <a:gd name="T38" fmla="*/ 30 w 30"/>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82">
                    <a:moveTo>
                      <a:pt x="20" y="76"/>
                    </a:moveTo>
                    <a:lnTo>
                      <a:pt x="22" y="81"/>
                    </a:lnTo>
                    <a:lnTo>
                      <a:pt x="8" y="81"/>
                    </a:lnTo>
                    <a:lnTo>
                      <a:pt x="0" y="78"/>
                    </a:lnTo>
                    <a:lnTo>
                      <a:pt x="1" y="71"/>
                    </a:lnTo>
                    <a:lnTo>
                      <a:pt x="11" y="51"/>
                    </a:lnTo>
                    <a:lnTo>
                      <a:pt x="8" y="43"/>
                    </a:lnTo>
                    <a:lnTo>
                      <a:pt x="3" y="36"/>
                    </a:lnTo>
                    <a:lnTo>
                      <a:pt x="7" y="25"/>
                    </a:lnTo>
                    <a:lnTo>
                      <a:pt x="10" y="14"/>
                    </a:lnTo>
                    <a:lnTo>
                      <a:pt x="16" y="5"/>
                    </a:lnTo>
                    <a:lnTo>
                      <a:pt x="29"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grpSp>
            <p:nvGrpSpPr>
              <p:cNvPr id="278" name="Group 523"/>
              <p:cNvGrpSpPr>
                <a:grpSpLocks/>
              </p:cNvGrpSpPr>
              <p:nvPr/>
            </p:nvGrpSpPr>
            <p:grpSpPr bwMode="auto">
              <a:xfrm>
                <a:off x="4843" y="1713"/>
                <a:ext cx="310" cy="547"/>
                <a:chOff x="4843" y="1713"/>
                <a:chExt cx="310" cy="547"/>
              </a:xfrm>
            </p:grpSpPr>
            <p:sp>
              <p:nvSpPr>
                <p:cNvPr id="279" name="Freeform 524"/>
                <p:cNvSpPr>
                  <a:spLocks/>
                </p:cNvSpPr>
                <p:nvPr/>
              </p:nvSpPr>
              <p:spPr bwMode="auto">
                <a:xfrm>
                  <a:off x="4950" y="2092"/>
                  <a:ext cx="131" cy="36"/>
                </a:xfrm>
                <a:custGeom>
                  <a:avLst/>
                  <a:gdLst>
                    <a:gd name="T0" fmla="*/ 0 w 131"/>
                    <a:gd name="T1" fmla="*/ 24 h 36"/>
                    <a:gd name="T2" fmla="*/ 19 w 131"/>
                    <a:gd name="T3" fmla="*/ 30 h 36"/>
                    <a:gd name="T4" fmla="*/ 45 w 131"/>
                    <a:gd name="T5" fmla="*/ 32 h 36"/>
                    <a:gd name="T6" fmla="*/ 72 w 131"/>
                    <a:gd name="T7" fmla="*/ 35 h 36"/>
                    <a:gd name="T8" fmla="*/ 95 w 131"/>
                    <a:gd name="T9" fmla="*/ 32 h 36"/>
                    <a:gd name="T10" fmla="*/ 119 w 131"/>
                    <a:gd name="T11" fmla="*/ 32 h 36"/>
                    <a:gd name="T12" fmla="*/ 127 w 131"/>
                    <a:gd name="T13" fmla="*/ 26 h 36"/>
                    <a:gd name="T14" fmla="*/ 130 w 131"/>
                    <a:gd name="T15" fmla="*/ 19 h 36"/>
                    <a:gd name="T16" fmla="*/ 127 w 131"/>
                    <a:gd name="T17" fmla="*/ 10 h 36"/>
                    <a:gd name="T18" fmla="*/ 124 w 131"/>
                    <a:gd name="T19" fmla="*/ 3 h 36"/>
                    <a:gd name="T20" fmla="*/ 122 w 131"/>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
                    <a:gd name="T34" fmla="*/ 0 h 36"/>
                    <a:gd name="T35" fmla="*/ 131 w 131"/>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 h="36">
                      <a:moveTo>
                        <a:pt x="0" y="24"/>
                      </a:moveTo>
                      <a:lnTo>
                        <a:pt x="19" y="30"/>
                      </a:lnTo>
                      <a:lnTo>
                        <a:pt x="45" y="32"/>
                      </a:lnTo>
                      <a:lnTo>
                        <a:pt x="72" y="35"/>
                      </a:lnTo>
                      <a:lnTo>
                        <a:pt x="95" y="32"/>
                      </a:lnTo>
                      <a:lnTo>
                        <a:pt x="119" y="32"/>
                      </a:lnTo>
                      <a:lnTo>
                        <a:pt x="127" y="26"/>
                      </a:lnTo>
                      <a:lnTo>
                        <a:pt x="130" y="19"/>
                      </a:lnTo>
                      <a:lnTo>
                        <a:pt x="127" y="10"/>
                      </a:lnTo>
                      <a:lnTo>
                        <a:pt x="124" y="3"/>
                      </a:lnTo>
                      <a:lnTo>
                        <a:pt x="122"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80" name="Freeform 525"/>
                <p:cNvSpPr>
                  <a:spLocks/>
                </p:cNvSpPr>
                <p:nvPr/>
              </p:nvSpPr>
              <p:spPr bwMode="auto">
                <a:xfrm>
                  <a:off x="5001" y="2125"/>
                  <a:ext cx="66" cy="103"/>
                </a:xfrm>
                <a:custGeom>
                  <a:avLst/>
                  <a:gdLst>
                    <a:gd name="T0" fmla="*/ 12 w 66"/>
                    <a:gd name="T1" fmla="*/ 0 h 103"/>
                    <a:gd name="T2" fmla="*/ 12 w 66"/>
                    <a:gd name="T3" fmla="*/ 23 h 103"/>
                    <a:gd name="T4" fmla="*/ 13 w 66"/>
                    <a:gd name="T5" fmla="*/ 49 h 103"/>
                    <a:gd name="T6" fmla="*/ 16 w 66"/>
                    <a:gd name="T7" fmla="*/ 68 h 103"/>
                    <a:gd name="T8" fmla="*/ 18 w 66"/>
                    <a:gd name="T9" fmla="*/ 76 h 103"/>
                    <a:gd name="T10" fmla="*/ 32 w 66"/>
                    <a:gd name="T11" fmla="*/ 78 h 103"/>
                    <a:gd name="T12" fmla="*/ 48 w 66"/>
                    <a:gd name="T13" fmla="*/ 78 h 103"/>
                    <a:gd name="T14" fmla="*/ 57 w 66"/>
                    <a:gd name="T15" fmla="*/ 84 h 103"/>
                    <a:gd name="T16" fmla="*/ 65 w 66"/>
                    <a:gd name="T17" fmla="*/ 89 h 103"/>
                    <a:gd name="T18" fmla="*/ 65 w 66"/>
                    <a:gd name="T19" fmla="*/ 97 h 103"/>
                    <a:gd name="T20" fmla="*/ 57 w 66"/>
                    <a:gd name="T21" fmla="*/ 102 h 103"/>
                    <a:gd name="T22" fmla="*/ 48 w 66"/>
                    <a:gd name="T23" fmla="*/ 100 h 103"/>
                    <a:gd name="T24" fmla="*/ 29 w 66"/>
                    <a:gd name="T25" fmla="*/ 100 h 103"/>
                    <a:gd name="T26" fmla="*/ 18 w 66"/>
                    <a:gd name="T27" fmla="*/ 100 h 103"/>
                    <a:gd name="T28" fmla="*/ 0 w 66"/>
                    <a:gd name="T29" fmla="*/ 100 h 1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103"/>
                    <a:gd name="T47" fmla="*/ 66 w 66"/>
                    <a:gd name="T48" fmla="*/ 103 h 1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103">
                      <a:moveTo>
                        <a:pt x="12" y="0"/>
                      </a:moveTo>
                      <a:lnTo>
                        <a:pt x="12" y="23"/>
                      </a:lnTo>
                      <a:lnTo>
                        <a:pt x="13" y="49"/>
                      </a:lnTo>
                      <a:lnTo>
                        <a:pt x="16" y="68"/>
                      </a:lnTo>
                      <a:lnTo>
                        <a:pt x="18" y="76"/>
                      </a:lnTo>
                      <a:lnTo>
                        <a:pt x="32" y="78"/>
                      </a:lnTo>
                      <a:lnTo>
                        <a:pt x="48" y="78"/>
                      </a:lnTo>
                      <a:lnTo>
                        <a:pt x="57" y="84"/>
                      </a:lnTo>
                      <a:lnTo>
                        <a:pt x="65" y="89"/>
                      </a:lnTo>
                      <a:lnTo>
                        <a:pt x="65" y="97"/>
                      </a:lnTo>
                      <a:lnTo>
                        <a:pt x="57" y="102"/>
                      </a:lnTo>
                      <a:lnTo>
                        <a:pt x="48" y="100"/>
                      </a:lnTo>
                      <a:lnTo>
                        <a:pt x="29" y="100"/>
                      </a:lnTo>
                      <a:lnTo>
                        <a:pt x="18" y="100"/>
                      </a:lnTo>
                      <a:lnTo>
                        <a:pt x="0" y="10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81" name="Freeform 526"/>
                <p:cNvSpPr>
                  <a:spLocks/>
                </p:cNvSpPr>
                <p:nvPr/>
              </p:nvSpPr>
              <p:spPr bwMode="auto">
                <a:xfrm>
                  <a:off x="5047" y="2227"/>
                  <a:ext cx="24" cy="18"/>
                </a:xfrm>
                <a:custGeom>
                  <a:avLst/>
                  <a:gdLst>
                    <a:gd name="T0" fmla="*/ 14 w 24"/>
                    <a:gd name="T1" fmla="*/ 0 h 18"/>
                    <a:gd name="T2" fmla="*/ 7 w 24"/>
                    <a:gd name="T3" fmla="*/ 0 h 18"/>
                    <a:gd name="T4" fmla="*/ 1 w 24"/>
                    <a:gd name="T5" fmla="*/ 4 h 18"/>
                    <a:gd name="T6" fmla="*/ 0 w 24"/>
                    <a:gd name="T7" fmla="*/ 8 h 18"/>
                    <a:gd name="T8" fmla="*/ 1 w 24"/>
                    <a:gd name="T9" fmla="*/ 13 h 18"/>
                    <a:gd name="T10" fmla="*/ 7 w 24"/>
                    <a:gd name="T11" fmla="*/ 17 h 18"/>
                    <a:gd name="T12" fmla="*/ 12 w 24"/>
                    <a:gd name="T13" fmla="*/ 17 h 18"/>
                    <a:gd name="T14" fmla="*/ 21 w 24"/>
                    <a:gd name="T15" fmla="*/ 15 h 18"/>
                    <a:gd name="T16" fmla="*/ 23 w 24"/>
                    <a:gd name="T17" fmla="*/ 9 h 18"/>
                    <a:gd name="T18" fmla="*/ 23 w 24"/>
                    <a:gd name="T19" fmla="*/ 4 h 18"/>
                    <a:gd name="T20" fmla="*/ 20 w 24"/>
                    <a:gd name="T21" fmla="*/ 2 h 18"/>
                    <a:gd name="T22" fmla="*/ 17 w 24"/>
                    <a:gd name="T23" fmla="*/ 1 h 18"/>
                    <a:gd name="T24" fmla="*/ 11 w 24"/>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8"/>
                    <a:gd name="T41" fmla="*/ 24 w 2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8">
                      <a:moveTo>
                        <a:pt x="14" y="0"/>
                      </a:moveTo>
                      <a:lnTo>
                        <a:pt x="7" y="0"/>
                      </a:lnTo>
                      <a:lnTo>
                        <a:pt x="1" y="4"/>
                      </a:lnTo>
                      <a:lnTo>
                        <a:pt x="0" y="8"/>
                      </a:lnTo>
                      <a:lnTo>
                        <a:pt x="1" y="13"/>
                      </a:lnTo>
                      <a:lnTo>
                        <a:pt x="7" y="17"/>
                      </a:lnTo>
                      <a:lnTo>
                        <a:pt x="12" y="17"/>
                      </a:lnTo>
                      <a:lnTo>
                        <a:pt x="21" y="15"/>
                      </a:lnTo>
                      <a:lnTo>
                        <a:pt x="23" y="9"/>
                      </a:lnTo>
                      <a:lnTo>
                        <a:pt x="23" y="4"/>
                      </a:lnTo>
                      <a:lnTo>
                        <a:pt x="20" y="2"/>
                      </a:lnTo>
                      <a:lnTo>
                        <a:pt x="17" y="1"/>
                      </a:lnTo>
                      <a:lnTo>
                        <a:pt x="11"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82" name="Freeform 527"/>
                <p:cNvSpPr>
                  <a:spLocks/>
                </p:cNvSpPr>
                <p:nvPr/>
              </p:nvSpPr>
              <p:spPr bwMode="auto">
                <a:xfrm>
                  <a:off x="4986" y="1833"/>
                  <a:ext cx="71" cy="152"/>
                </a:xfrm>
                <a:custGeom>
                  <a:avLst/>
                  <a:gdLst>
                    <a:gd name="T0" fmla="*/ 4 w 71"/>
                    <a:gd name="T1" fmla="*/ 35 h 152"/>
                    <a:gd name="T2" fmla="*/ 1 w 71"/>
                    <a:gd name="T3" fmla="*/ 21 h 152"/>
                    <a:gd name="T4" fmla="*/ 0 w 71"/>
                    <a:gd name="T5" fmla="*/ 13 h 152"/>
                    <a:gd name="T6" fmla="*/ 0 w 71"/>
                    <a:gd name="T7" fmla="*/ 5 h 152"/>
                    <a:gd name="T8" fmla="*/ 7 w 71"/>
                    <a:gd name="T9" fmla="*/ 0 h 152"/>
                    <a:gd name="T10" fmla="*/ 17 w 71"/>
                    <a:gd name="T11" fmla="*/ 5 h 152"/>
                    <a:gd name="T12" fmla="*/ 25 w 71"/>
                    <a:gd name="T13" fmla="*/ 13 h 152"/>
                    <a:gd name="T14" fmla="*/ 31 w 71"/>
                    <a:gd name="T15" fmla="*/ 29 h 152"/>
                    <a:gd name="T16" fmla="*/ 39 w 71"/>
                    <a:gd name="T17" fmla="*/ 45 h 152"/>
                    <a:gd name="T18" fmla="*/ 49 w 71"/>
                    <a:gd name="T19" fmla="*/ 66 h 152"/>
                    <a:gd name="T20" fmla="*/ 57 w 71"/>
                    <a:gd name="T21" fmla="*/ 87 h 152"/>
                    <a:gd name="T22" fmla="*/ 65 w 71"/>
                    <a:gd name="T23" fmla="*/ 111 h 152"/>
                    <a:gd name="T24" fmla="*/ 70 w 71"/>
                    <a:gd name="T25" fmla="*/ 130 h 152"/>
                    <a:gd name="T26" fmla="*/ 70 w 71"/>
                    <a:gd name="T27" fmla="*/ 142 h 152"/>
                    <a:gd name="T28" fmla="*/ 67 w 71"/>
                    <a:gd name="T29" fmla="*/ 151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152"/>
                    <a:gd name="T47" fmla="*/ 71 w 71"/>
                    <a:gd name="T48" fmla="*/ 152 h 1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152">
                      <a:moveTo>
                        <a:pt x="4" y="35"/>
                      </a:moveTo>
                      <a:lnTo>
                        <a:pt x="1" y="21"/>
                      </a:lnTo>
                      <a:lnTo>
                        <a:pt x="0" y="13"/>
                      </a:lnTo>
                      <a:lnTo>
                        <a:pt x="0" y="5"/>
                      </a:lnTo>
                      <a:lnTo>
                        <a:pt x="7" y="0"/>
                      </a:lnTo>
                      <a:lnTo>
                        <a:pt x="17" y="5"/>
                      </a:lnTo>
                      <a:lnTo>
                        <a:pt x="25" y="13"/>
                      </a:lnTo>
                      <a:lnTo>
                        <a:pt x="31" y="29"/>
                      </a:lnTo>
                      <a:lnTo>
                        <a:pt x="39" y="45"/>
                      </a:lnTo>
                      <a:lnTo>
                        <a:pt x="49" y="66"/>
                      </a:lnTo>
                      <a:lnTo>
                        <a:pt x="57" y="87"/>
                      </a:lnTo>
                      <a:lnTo>
                        <a:pt x="65" y="111"/>
                      </a:lnTo>
                      <a:lnTo>
                        <a:pt x="70" y="130"/>
                      </a:lnTo>
                      <a:lnTo>
                        <a:pt x="70" y="142"/>
                      </a:lnTo>
                      <a:lnTo>
                        <a:pt x="67" y="151"/>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grpSp>
              <p:nvGrpSpPr>
                <p:cNvPr id="283" name="Group 528"/>
                <p:cNvGrpSpPr>
                  <a:grpSpLocks/>
                </p:cNvGrpSpPr>
                <p:nvPr/>
              </p:nvGrpSpPr>
              <p:grpSpPr bwMode="auto">
                <a:xfrm>
                  <a:off x="4843" y="1713"/>
                  <a:ext cx="310" cy="547"/>
                  <a:chOff x="4843" y="1713"/>
                  <a:chExt cx="310" cy="547"/>
                </a:xfrm>
              </p:grpSpPr>
              <p:sp>
                <p:nvSpPr>
                  <p:cNvPr id="285" name="Freeform 529"/>
                  <p:cNvSpPr>
                    <a:spLocks/>
                  </p:cNvSpPr>
                  <p:nvPr/>
                </p:nvSpPr>
                <p:spPr bwMode="auto">
                  <a:xfrm>
                    <a:off x="5014" y="1852"/>
                    <a:ext cx="87" cy="185"/>
                  </a:xfrm>
                  <a:custGeom>
                    <a:avLst/>
                    <a:gdLst>
                      <a:gd name="T0" fmla="*/ 0 w 87"/>
                      <a:gd name="T1" fmla="*/ 0 h 185"/>
                      <a:gd name="T2" fmla="*/ 18 w 87"/>
                      <a:gd name="T3" fmla="*/ 20 h 185"/>
                      <a:gd name="T4" fmla="*/ 38 w 87"/>
                      <a:gd name="T5" fmla="*/ 52 h 185"/>
                      <a:gd name="T6" fmla="*/ 54 w 87"/>
                      <a:gd name="T7" fmla="*/ 81 h 185"/>
                      <a:gd name="T8" fmla="*/ 73 w 87"/>
                      <a:gd name="T9" fmla="*/ 111 h 185"/>
                      <a:gd name="T10" fmla="*/ 81 w 87"/>
                      <a:gd name="T11" fmla="*/ 135 h 185"/>
                      <a:gd name="T12" fmla="*/ 86 w 87"/>
                      <a:gd name="T13" fmla="*/ 161 h 185"/>
                      <a:gd name="T14" fmla="*/ 86 w 87"/>
                      <a:gd name="T15" fmla="*/ 176 h 185"/>
                      <a:gd name="T16" fmla="*/ 81 w 87"/>
                      <a:gd name="T17" fmla="*/ 184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85"/>
                      <a:gd name="T29" fmla="*/ 87 w 87"/>
                      <a:gd name="T30" fmla="*/ 185 h 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85">
                        <a:moveTo>
                          <a:pt x="0" y="0"/>
                        </a:moveTo>
                        <a:lnTo>
                          <a:pt x="18" y="20"/>
                        </a:lnTo>
                        <a:lnTo>
                          <a:pt x="38" y="52"/>
                        </a:lnTo>
                        <a:lnTo>
                          <a:pt x="54" y="81"/>
                        </a:lnTo>
                        <a:lnTo>
                          <a:pt x="73" y="111"/>
                        </a:lnTo>
                        <a:lnTo>
                          <a:pt x="81" y="135"/>
                        </a:lnTo>
                        <a:lnTo>
                          <a:pt x="86" y="161"/>
                        </a:lnTo>
                        <a:lnTo>
                          <a:pt x="86" y="176"/>
                        </a:lnTo>
                        <a:lnTo>
                          <a:pt x="81" y="184"/>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86" name="Freeform 530"/>
                  <p:cNvSpPr>
                    <a:spLocks/>
                  </p:cNvSpPr>
                  <p:nvPr/>
                </p:nvSpPr>
                <p:spPr bwMode="auto">
                  <a:xfrm>
                    <a:off x="4843" y="2034"/>
                    <a:ext cx="112" cy="212"/>
                  </a:xfrm>
                  <a:custGeom>
                    <a:avLst/>
                    <a:gdLst>
                      <a:gd name="T0" fmla="*/ 111 w 112"/>
                      <a:gd name="T1" fmla="*/ 0 h 212"/>
                      <a:gd name="T2" fmla="*/ 74 w 112"/>
                      <a:gd name="T3" fmla="*/ 8 h 212"/>
                      <a:gd name="T4" fmla="*/ 47 w 112"/>
                      <a:gd name="T5" fmla="*/ 16 h 212"/>
                      <a:gd name="T6" fmla="*/ 28 w 112"/>
                      <a:gd name="T7" fmla="*/ 24 h 212"/>
                      <a:gd name="T8" fmla="*/ 20 w 112"/>
                      <a:gd name="T9" fmla="*/ 34 h 212"/>
                      <a:gd name="T10" fmla="*/ 17 w 112"/>
                      <a:gd name="T11" fmla="*/ 50 h 212"/>
                      <a:gd name="T12" fmla="*/ 20 w 112"/>
                      <a:gd name="T13" fmla="*/ 72 h 212"/>
                      <a:gd name="T14" fmla="*/ 25 w 112"/>
                      <a:gd name="T15" fmla="*/ 114 h 212"/>
                      <a:gd name="T16" fmla="*/ 31 w 112"/>
                      <a:gd name="T17" fmla="*/ 143 h 212"/>
                      <a:gd name="T18" fmla="*/ 39 w 112"/>
                      <a:gd name="T19" fmla="*/ 172 h 212"/>
                      <a:gd name="T20" fmla="*/ 20 w 112"/>
                      <a:gd name="T21" fmla="*/ 183 h 212"/>
                      <a:gd name="T22" fmla="*/ 4 w 112"/>
                      <a:gd name="T23" fmla="*/ 191 h 212"/>
                      <a:gd name="T24" fmla="*/ 0 w 112"/>
                      <a:gd name="T25" fmla="*/ 196 h 212"/>
                      <a:gd name="T26" fmla="*/ 0 w 112"/>
                      <a:gd name="T27" fmla="*/ 204 h 212"/>
                      <a:gd name="T28" fmla="*/ 4 w 112"/>
                      <a:gd name="T29" fmla="*/ 211 h 212"/>
                      <a:gd name="T30" fmla="*/ 15 w 112"/>
                      <a:gd name="T31" fmla="*/ 211 h 2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2"/>
                      <a:gd name="T49" fmla="*/ 0 h 212"/>
                      <a:gd name="T50" fmla="*/ 112 w 112"/>
                      <a:gd name="T51" fmla="*/ 212 h 2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2" h="212">
                        <a:moveTo>
                          <a:pt x="111" y="0"/>
                        </a:moveTo>
                        <a:lnTo>
                          <a:pt x="74" y="8"/>
                        </a:lnTo>
                        <a:lnTo>
                          <a:pt x="47" y="16"/>
                        </a:lnTo>
                        <a:lnTo>
                          <a:pt x="28" y="24"/>
                        </a:lnTo>
                        <a:lnTo>
                          <a:pt x="20" y="34"/>
                        </a:lnTo>
                        <a:lnTo>
                          <a:pt x="17" y="50"/>
                        </a:lnTo>
                        <a:lnTo>
                          <a:pt x="20" y="72"/>
                        </a:lnTo>
                        <a:lnTo>
                          <a:pt x="25" y="114"/>
                        </a:lnTo>
                        <a:lnTo>
                          <a:pt x="31" y="143"/>
                        </a:lnTo>
                        <a:lnTo>
                          <a:pt x="39" y="172"/>
                        </a:lnTo>
                        <a:lnTo>
                          <a:pt x="20" y="183"/>
                        </a:lnTo>
                        <a:lnTo>
                          <a:pt x="4" y="191"/>
                        </a:lnTo>
                        <a:lnTo>
                          <a:pt x="0" y="196"/>
                        </a:lnTo>
                        <a:lnTo>
                          <a:pt x="0" y="204"/>
                        </a:lnTo>
                        <a:lnTo>
                          <a:pt x="4" y="211"/>
                        </a:lnTo>
                        <a:lnTo>
                          <a:pt x="15" y="211"/>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87" name="Freeform 531"/>
                  <p:cNvSpPr>
                    <a:spLocks/>
                  </p:cNvSpPr>
                  <p:nvPr/>
                </p:nvSpPr>
                <p:spPr bwMode="auto">
                  <a:xfrm>
                    <a:off x="4988" y="1984"/>
                    <a:ext cx="66" cy="40"/>
                  </a:xfrm>
                  <a:custGeom>
                    <a:avLst/>
                    <a:gdLst>
                      <a:gd name="T0" fmla="*/ 65 w 66"/>
                      <a:gd name="T1" fmla="*/ 0 h 40"/>
                      <a:gd name="T2" fmla="*/ 55 w 66"/>
                      <a:gd name="T3" fmla="*/ 5 h 40"/>
                      <a:gd name="T4" fmla="*/ 22 w 66"/>
                      <a:gd name="T5" fmla="*/ 21 h 40"/>
                      <a:gd name="T6" fmla="*/ 0 w 66"/>
                      <a:gd name="T7" fmla="*/ 39 h 40"/>
                      <a:gd name="T8" fmla="*/ 0 60000 65536"/>
                      <a:gd name="T9" fmla="*/ 0 60000 65536"/>
                      <a:gd name="T10" fmla="*/ 0 60000 65536"/>
                      <a:gd name="T11" fmla="*/ 0 60000 65536"/>
                      <a:gd name="T12" fmla="*/ 0 w 66"/>
                      <a:gd name="T13" fmla="*/ 0 h 40"/>
                      <a:gd name="T14" fmla="*/ 66 w 66"/>
                      <a:gd name="T15" fmla="*/ 40 h 40"/>
                    </a:gdLst>
                    <a:ahLst/>
                    <a:cxnLst>
                      <a:cxn ang="T8">
                        <a:pos x="T0" y="T1"/>
                      </a:cxn>
                      <a:cxn ang="T9">
                        <a:pos x="T2" y="T3"/>
                      </a:cxn>
                      <a:cxn ang="T10">
                        <a:pos x="T4" y="T5"/>
                      </a:cxn>
                      <a:cxn ang="T11">
                        <a:pos x="T6" y="T7"/>
                      </a:cxn>
                    </a:cxnLst>
                    <a:rect l="T12" t="T13" r="T14" b="T15"/>
                    <a:pathLst>
                      <a:path w="66" h="40">
                        <a:moveTo>
                          <a:pt x="65" y="0"/>
                        </a:moveTo>
                        <a:lnTo>
                          <a:pt x="55" y="5"/>
                        </a:lnTo>
                        <a:lnTo>
                          <a:pt x="22" y="21"/>
                        </a:lnTo>
                        <a:lnTo>
                          <a:pt x="0" y="39"/>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grpSp>
                <p:nvGrpSpPr>
                  <p:cNvPr id="288" name="Group 532"/>
                  <p:cNvGrpSpPr>
                    <a:grpSpLocks/>
                  </p:cNvGrpSpPr>
                  <p:nvPr/>
                </p:nvGrpSpPr>
                <p:grpSpPr bwMode="auto">
                  <a:xfrm>
                    <a:off x="4866" y="1713"/>
                    <a:ext cx="287" cy="547"/>
                    <a:chOff x="4866" y="1713"/>
                    <a:chExt cx="287" cy="547"/>
                  </a:xfrm>
                </p:grpSpPr>
                <p:grpSp>
                  <p:nvGrpSpPr>
                    <p:cNvPr id="289" name="Group 533"/>
                    <p:cNvGrpSpPr>
                      <a:grpSpLocks/>
                    </p:cNvGrpSpPr>
                    <p:nvPr/>
                  </p:nvGrpSpPr>
                  <p:grpSpPr bwMode="auto">
                    <a:xfrm>
                      <a:off x="4866" y="1949"/>
                      <a:ext cx="287" cy="311"/>
                      <a:chOff x="4866" y="1949"/>
                      <a:chExt cx="287" cy="311"/>
                    </a:xfrm>
                  </p:grpSpPr>
                  <p:sp>
                    <p:nvSpPr>
                      <p:cNvPr id="312" name="Freeform 534"/>
                      <p:cNvSpPr>
                        <a:spLocks/>
                      </p:cNvSpPr>
                      <p:nvPr/>
                    </p:nvSpPr>
                    <p:spPr bwMode="auto">
                      <a:xfrm>
                        <a:off x="4866" y="2020"/>
                        <a:ext cx="231" cy="240"/>
                      </a:xfrm>
                      <a:custGeom>
                        <a:avLst/>
                        <a:gdLst>
                          <a:gd name="T0" fmla="*/ 81 w 231"/>
                          <a:gd name="T1" fmla="*/ 72 h 240"/>
                          <a:gd name="T2" fmla="*/ 81 w 231"/>
                          <a:gd name="T3" fmla="*/ 88 h 240"/>
                          <a:gd name="T4" fmla="*/ 87 w 231"/>
                          <a:gd name="T5" fmla="*/ 109 h 240"/>
                          <a:gd name="T6" fmla="*/ 100 w 231"/>
                          <a:gd name="T7" fmla="*/ 146 h 240"/>
                          <a:gd name="T8" fmla="*/ 113 w 231"/>
                          <a:gd name="T9" fmla="*/ 170 h 240"/>
                          <a:gd name="T10" fmla="*/ 127 w 231"/>
                          <a:gd name="T11" fmla="*/ 191 h 240"/>
                          <a:gd name="T12" fmla="*/ 135 w 231"/>
                          <a:gd name="T13" fmla="*/ 210 h 240"/>
                          <a:gd name="T14" fmla="*/ 129 w 231"/>
                          <a:gd name="T15" fmla="*/ 213 h 240"/>
                          <a:gd name="T16" fmla="*/ 143 w 231"/>
                          <a:gd name="T17" fmla="*/ 231 h 240"/>
                          <a:gd name="T18" fmla="*/ 137 w 231"/>
                          <a:gd name="T19" fmla="*/ 237 h 240"/>
                          <a:gd name="T20" fmla="*/ 111 w 231"/>
                          <a:gd name="T21" fmla="*/ 237 h 240"/>
                          <a:gd name="T22" fmla="*/ 87 w 231"/>
                          <a:gd name="T23" fmla="*/ 237 h 240"/>
                          <a:gd name="T24" fmla="*/ 55 w 231"/>
                          <a:gd name="T25" fmla="*/ 239 h 240"/>
                          <a:gd name="T26" fmla="*/ 24 w 231"/>
                          <a:gd name="T27" fmla="*/ 239 h 240"/>
                          <a:gd name="T28" fmla="*/ 8 w 231"/>
                          <a:gd name="T29" fmla="*/ 239 h 240"/>
                          <a:gd name="T30" fmla="*/ 2 w 231"/>
                          <a:gd name="T31" fmla="*/ 237 h 240"/>
                          <a:gd name="T32" fmla="*/ 0 w 231"/>
                          <a:gd name="T33" fmla="*/ 228 h 240"/>
                          <a:gd name="T34" fmla="*/ 5 w 231"/>
                          <a:gd name="T35" fmla="*/ 218 h 240"/>
                          <a:gd name="T36" fmla="*/ 16 w 231"/>
                          <a:gd name="T37" fmla="*/ 210 h 240"/>
                          <a:gd name="T38" fmla="*/ 26 w 231"/>
                          <a:gd name="T39" fmla="*/ 210 h 240"/>
                          <a:gd name="T40" fmla="*/ 40 w 231"/>
                          <a:gd name="T41" fmla="*/ 207 h 240"/>
                          <a:gd name="T42" fmla="*/ 49 w 231"/>
                          <a:gd name="T43" fmla="*/ 207 h 240"/>
                          <a:gd name="T44" fmla="*/ 60 w 231"/>
                          <a:gd name="T45" fmla="*/ 207 h 240"/>
                          <a:gd name="T46" fmla="*/ 49 w 231"/>
                          <a:gd name="T47" fmla="*/ 186 h 240"/>
                          <a:gd name="T48" fmla="*/ 32 w 231"/>
                          <a:gd name="T49" fmla="*/ 143 h 240"/>
                          <a:gd name="T50" fmla="*/ 21 w 231"/>
                          <a:gd name="T51" fmla="*/ 112 h 240"/>
                          <a:gd name="T52" fmla="*/ 16 w 231"/>
                          <a:gd name="T53" fmla="*/ 86 h 240"/>
                          <a:gd name="T54" fmla="*/ 13 w 231"/>
                          <a:gd name="T55" fmla="*/ 72 h 240"/>
                          <a:gd name="T56" fmla="*/ 16 w 231"/>
                          <a:gd name="T57" fmla="*/ 59 h 240"/>
                          <a:gd name="T58" fmla="*/ 18 w 231"/>
                          <a:gd name="T59" fmla="*/ 51 h 240"/>
                          <a:gd name="T60" fmla="*/ 26 w 231"/>
                          <a:gd name="T61" fmla="*/ 43 h 240"/>
                          <a:gd name="T62" fmla="*/ 48 w 231"/>
                          <a:gd name="T63" fmla="*/ 32 h 240"/>
                          <a:gd name="T64" fmla="*/ 84 w 231"/>
                          <a:gd name="T65" fmla="*/ 16 h 240"/>
                          <a:gd name="T66" fmla="*/ 113 w 231"/>
                          <a:gd name="T67" fmla="*/ 8 h 240"/>
                          <a:gd name="T68" fmla="*/ 129 w 231"/>
                          <a:gd name="T69" fmla="*/ 3 h 240"/>
                          <a:gd name="T70" fmla="*/ 151 w 231"/>
                          <a:gd name="T71" fmla="*/ 0 h 240"/>
                          <a:gd name="T72" fmla="*/ 177 w 231"/>
                          <a:gd name="T73" fmla="*/ 6 h 240"/>
                          <a:gd name="T74" fmla="*/ 190 w 231"/>
                          <a:gd name="T75" fmla="*/ 8 h 240"/>
                          <a:gd name="T76" fmla="*/ 206 w 231"/>
                          <a:gd name="T77" fmla="*/ 11 h 240"/>
                          <a:gd name="T78" fmla="*/ 219 w 231"/>
                          <a:gd name="T79" fmla="*/ 16 h 240"/>
                          <a:gd name="T80" fmla="*/ 230 w 231"/>
                          <a:gd name="T81" fmla="*/ 19 h 2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1"/>
                          <a:gd name="T124" fmla="*/ 0 h 240"/>
                          <a:gd name="T125" fmla="*/ 231 w 231"/>
                          <a:gd name="T126" fmla="*/ 240 h 2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1" h="240">
                            <a:moveTo>
                              <a:pt x="81" y="72"/>
                            </a:moveTo>
                            <a:lnTo>
                              <a:pt x="81" y="88"/>
                            </a:lnTo>
                            <a:lnTo>
                              <a:pt x="87" y="109"/>
                            </a:lnTo>
                            <a:lnTo>
                              <a:pt x="100" y="146"/>
                            </a:lnTo>
                            <a:lnTo>
                              <a:pt x="113" y="170"/>
                            </a:lnTo>
                            <a:lnTo>
                              <a:pt x="127" y="191"/>
                            </a:lnTo>
                            <a:lnTo>
                              <a:pt x="135" y="210"/>
                            </a:lnTo>
                            <a:lnTo>
                              <a:pt x="129" y="213"/>
                            </a:lnTo>
                            <a:lnTo>
                              <a:pt x="143" y="231"/>
                            </a:lnTo>
                            <a:lnTo>
                              <a:pt x="137" y="237"/>
                            </a:lnTo>
                            <a:lnTo>
                              <a:pt x="111" y="237"/>
                            </a:lnTo>
                            <a:lnTo>
                              <a:pt x="87" y="237"/>
                            </a:lnTo>
                            <a:lnTo>
                              <a:pt x="55" y="239"/>
                            </a:lnTo>
                            <a:lnTo>
                              <a:pt x="24" y="239"/>
                            </a:lnTo>
                            <a:lnTo>
                              <a:pt x="8" y="239"/>
                            </a:lnTo>
                            <a:lnTo>
                              <a:pt x="2" y="237"/>
                            </a:lnTo>
                            <a:lnTo>
                              <a:pt x="0" y="228"/>
                            </a:lnTo>
                            <a:lnTo>
                              <a:pt x="5" y="218"/>
                            </a:lnTo>
                            <a:lnTo>
                              <a:pt x="16" y="210"/>
                            </a:lnTo>
                            <a:lnTo>
                              <a:pt x="26" y="210"/>
                            </a:lnTo>
                            <a:lnTo>
                              <a:pt x="40" y="207"/>
                            </a:lnTo>
                            <a:lnTo>
                              <a:pt x="49" y="207"/>
                            </a:lnTo>
                            <a:lnTo>
                              <a:pt x="60" y="207"/>
                            </a:lnTo>
                            <a:lnTo>
                              <a:pt x="49" y="186"/>
                            </a:lnTo>
                            <a:lnTo>
                              <a:pt x="32" y="143"/>
                            </a:lnTo>
                            <a:lnTo>
                              <a:pt x="21" y="112"/>
                            </a:lnTo>
                            <a:lnTo>
                              <a:pt x="16" y="86"/>
                            </a:lnTo>
                            <a:lnTo>
                              <a:pt x="13" y="72"/>
                            </a:lnTo>
                            <a:lnTo>
                              <a:pt x="16" y="59"/>
                            </a:lnTo>
                            <a:lnTo>
                              <a:pt x="18" y="51"/>
                            </a:lnTo>
                            <a:lnTo>
                              <a:pt x="26" y="43"/>
                            </a:lnTo>
                            <a:lnTo>
                              <a:pt x="48" y="32"/>
                            </a:lnTo>
                            <a:lnTo>
                              <a:pt x="84" y="16"/>
                            </a:lnTo>
                            <a:lnTo>
                              <a:pt x="113" y="8"/>
                            </a:lnTo>
                            <a:lnTo>
                              <a:pt x="129" y="3"/>
                            </a:lnTo>
                            <a:lnTo>
                              <a:pt x="151" y="0"/>
                            </a:lnTo>
                            <a:lnTo>
                              <a:pt x="177" y="6"/>
                            </a:lnTo>
                            <a:lnTo>
                              <a:pt x="190" y="8"/>
                            </a:lnTo>
                            <a:lnTo>
                              <a:pt x="206" y="11"/>
                            </a:lnTo>
                            <a:lnTo>
                              <a:pt x="219" y="16"/>
                            </a:lnTo>
                            <a:lnTo>
                              <a:pt x="230" y="19"/>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13" name="Freeform 535"/>
                      <p:cNvSpPr>
                        <a:spLocks/>
                      </p:cNvSpPr>
                      <p:nvPr/>
                    </p:nvSpPr>
                    <p:spPr bwMode="auto">
                      <a:xfrm>
                        <a:off x="5084" y="1949"/>
                        <a:ext cx="69" cy="112"/>
                      </a:xfrm>
                      <a:custGeom>
                        <a:avLst/>
                        <a:gdLst>
                          <a:gd name="T0" fmla="*/ 0 w 69"/>
                          <a:gd name="T1" fmla="*/ 8 h 112"/>
                          <a:gd name="T2" fmla="*/ 5 w 69"/>
                          <a:gd name="T3" fmla="*/ 3 h 112"/>
                          <a:gd name="T4" fmla="*/ 13 w 69"/>
                          <a:gd name="T5" fmla="*/ 0 h 112"/>
                          <a:gd name="T6" fmla="*/ 27 w 69"/>
                          <a:gd name="T7" fmla="*/ 3 h 112"/>
                          <a:gd name="T8" fmla="*/ 40 w 69"/>
                          <a:gd name="T9" fmla="*/ 6 h 112"/>
                          <a:gd name="T10" fmla="*/ 56 w 69"/>
                          <a:gd name="T11" fmla="*/ 11 h 112"/>
                          <a:gd name="T12" fmla="*/ 64 w 69"/>
                          <a:gd name="T13" fmla="*/ 16 h 112"/>
                          <a:gd name="T14" fmla="*/ 68 w 69"/>
                          <a:gd name="T15" fmla="*/ 26 h 112"/>
                          <a:gd name="T16" fmla="*/ 61 w 69"/>
                          <a:gd name="T17" fmla="*/ 48 h 112"/>
                          <a:gd name="T18" fmla="*/ 51 w 69"/>
                          <a:gd name="T19" fmla="*/ 77 h 112"/>
                          <a:gd name="T20" fmla="*/ 43 w 69"/>
                          <a:gd name="T21" fmla="*/ 95 h 112"/>
                          <a:gd name="T22" fmla="*/ 32 w 69"/>
                          <a:gd name="T23" fmla="*/ 109 h 112"/>
                          <a:gd name="T24" fmla="*/ 24 w 69"/>
                          <a:gd name="T25" fmla="*/ 111 h 112"/>
                          <a:gd name="T26" fmla="*/ 13 w 69"/>
                          <a:gd name="T27" fmla="*/ 111 h 112"/>
                          <a:gd name="T28" fmla="*/ 8 w 69"/>
                          <a:gd name="T29" fmla="*/ 111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
                          <a:gd name="T46" fmla="*/ 0 h 112"/>
                          <a:gd name="T47" fmla="*/ 69 w 69"/>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 h="112">
                            <a:moveTo>
                              <a:pt x="0" y="8"/>
                            </a:moveTo>
                            <a:lnTo>
                              <a:pt x="5" y="3"/>
                            </a:lnTo>
                            <a:lnTo>
                              <a:pt x="13" y="0"/>
                            </a:lnTo>
                            <a:lnTo>
                              <a:pt x="27" y="3"/>
                            </a:lnTo>
                            <a:lnTo>
                              <a:pt x="40" y="6"/>
                            </a:lnTo>
                            <a:lnTo>
                              <a:pt x="56" y="11"/>
                            </a:lnTo>
                            <a:lnTo>
                              <a:pt x="64" y="16"/>
                            </a:lnTo>
                            <a:lnTo>
                              <a:pt x="68" y="26"/>
                            </a:lnTo>
                            <a:lnTo>
                              <a:pt x="61" y="48"/>
                            </a:lnTo>
                            <a:lnTo>
                              <a:pt x="51" y="77"/>
                            </a:lnTo>
                            <a:lnTo>
                              <a:pt x="43" y="95"/>
                            </a:lnTo>
                            <a:lnTo>
                              <a:pt x="32" y="109"/>
                            </a:lnTo>
                            <a:lnTo>
                              <a:pt x="24" y="111"/>
                            </a:lnTo>
                            <a:lnTo>
                              <a:pt x="13" y="111"/>
                            </a:lnTo>
                            <a:lnTo>
                              <a:pt x="8" y="111"/>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14" name="Freeform 536"/>
                      <p:cNvSpPr>
                        <a:spLocks/>
                      </p:cNvSpPr>
                      <p:nvPr/>
                    </p:nvSpPr>
                    <p:spPr bwMode="auto">
                      <a:xfrm>
                        <a:off x="5097" y="1968"/>
                        <a:ext cx="29" cy="69"/>
                      </a:xfrm>
                      <a:custGeom>
                        <a:avLst/>
                        <a:gdLst>
                          <a:gd name="T0" fmla="*/ 28 w 29"/>
                          <a:gd name="T1" fmla="*/ 0 h 69"/>
                          <a:gd name="T2" fmla="*/ 19 w 29"/>
                          <a:gd name="T3" fmla="*/ 19 h 69"/>
                          <a:gd name="T4" fmla="*/ 8 w 29"/>
                          <a:gd name="T5" fmla="*/ 42 h 69"/>
                          <a:gd name="T6" fmla="*/ 0 w 29"/>
                          <a:gd name="T7" fmla="*/ 68 h 69"/>
                          <a:gd name="T8" fmla="*/ 0 60000 65536"/>
                          <a:gd name="T9" fmla="*/ 0 60000 65536"/>
                          <a:gd name="T10" fmla="*/ 0 60000 65536"/>
                          <a:gd name="T11" fmla="*/ 0 60000 65536"/>
                          <a:gd name="T12" fmla="*/ 0 w 29"/>
                          <a:gd name="T13" fmla="*/ 0 h 69"/>
                          <a:gd name="T14" fmla="*/ 29 w 29"/>
                          <a:gd name="T15" fmla="*/ 69 h 69"/>
                        </a:gdLst>
                        <a:ahLst/>
                        <a:cxnLst>
                          <a:cxn ang="T8">
                            <a:pos x="T0" y="T1"/>
                          </a:cxn>
                          <a:cxn ang="T9">
                            <a:pos x="T2" y="T3"/>
                          </a:cxn>
                          <a:cxn ang="T10">
                            <a:pos x="T4" y="T5"/>
                          </a:cxn>
                          <a:cxn ang="T11">
                            <a:pos x="T6" y="T7"/>
                          </a:cxn>
                        </a:cxnLst>
                        <a:rect l="T12" t="T13" r="T14" b="T15"/>
                        <a:pathLst>
                          <a:path w="29" h="69">
                            <a:moveTo>
                              <a:pt x="28" y="0"/>
                            </a:moveTo>
                            <a:lnTo>
                              <a:pt x="19" y="19"/>
                            </a:lnTo>
                            <a:lnTo>
                              <a:pt x="8" y="42"/>
                            </a:lnTo>
                            <a:lnTo>
                              <a:pt x="0" y="68"/>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grpSp>
                <p:grpSp>
                  <p:nvGrpSpPr>
                    <p:cNvPr id="290" name="Group 537"/>
                    <p:cNvGrpSpPr>
                      <a:grpSpLocks/>
                    </p:cNvGrpSpPr>
                    <p:nvPr/>
                  </p:nvGrpSpPr>
                  <p:grpSpPr bwMode="auto">
                    <a:xfrm>
                      <a:off x="4908" y="1713"/>
                      <a:ext cx="112" cy="489"/>
                      <a:chOff x="4908" y="1713"/>
                      <a:chExt cx="112" cy="489"/>
                    </a:xfrm>
                  </p:grpSpPr>
                  <p:sp>
                    <p:nvSpPr>
                      <p:cNvPr id="291" name="Line 538"/>
                      <p:cNvSpPr>
                        <a:spLocks noChangeShapeType="1"/>
                      </p:cNvSpPr>
                      <p:nvPr/>
                    </p:nvSpPr>
                    <p:spPr bwMode="auto">
                      <a:xfrm flipV="1">
                        <a:off x="4976" y="1960"/>
                        <a:ext cx="38" cy="47"/>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92" name="Freeform 539"/>
                      <p:cNvSpPr>
                        <a:spLocks/>
                      </p:cNvSpPr>
                      <p:nvPr/>
                    </p:nvSpPr>
                    <p:spPr bwMode="auto">
                      <a:xfrm>
                        <a:off x="4917" y="2005"/>
                        <a:ext cx="73" cy="29"/>
                      </a:xfrm>
                      <a:custGeom>
                        <a:avLst/>
                        <a:gdLst>
                          <a:gd name="T0" fmla="*/ 56 w 73"/>
                          <a:gd name="T1" fmla="*/ 15 h 29"/>
                          <a:gd name="T2" fmla="*/ 58 w 73"/>
                          <a:gd name="T3" fmla="*/ 18 h 29"/>
                          <a:gd name="T4" fmla="*/ 62 w 73"/>
                          <a:gd name="T5" fmla="*/ 23 h 29"/>
                          <a:gd name="T6" fmla="*/ 66 w 73"/>
                          <a:gd name="T7" fmla="*/ 24 h 29"/>
                          <a:gd name="T8" fmla="*/ 70 w 73"/>
                          <a:gd name="T9" fmla="*/ 23 h 29"/>
                          <a:gd name="T10" fmla="*/ 72 w 73"/>
                          <a:gd name="T11" fmla="*/ 22 h 29"/>
                          <a:gd name="T12" fmla="*/ 72 w 73"/>
                          <a:gd name="T13" fmla="*/ 17 h 29"/>
                          <a:gd name="T14" fmla="*/ 68 w 73"/>
                          <a:gd name="T15" fmla="*/ 13 h 29"/>
                          <a:gd name="T16" fmla="*/ 65 w 73"/>
                          <a:gd name="T17" fmla="*/ 8 h 29"/>
                          <a:gd name="T18" fmla="*/ 58 w 73"/>
                          <a:gd name="T19" fmla="*/ 6 h 29"/>
                          <a:gd name="T20" fmla="*/ 53 w 73"/>
                          <a:gd name="T21" fmla="*/ 3 h 29"/>
                          <a:gd name="T22" fmla="*/ 42 w 73"/>
                          <a:gd name="T23" fmla="*/ 1 h 29"/>
                          <a:gd name="T24" fmla="*/ 25 w 73"/>
                          <a:gd name="T25" fmla="*/ 0 h 29"/>
                          <a:gd name="T26" fmla="*/ 18 w 73"/>
                          <a:gd name="T27" fmla="*/ 0 h 29"/>
                          <a:gd name="T28" fmla="*/ 12 w 73"/>
                          <a:gd name="T29" fmla="*/ 3 h 29"/>
                          <a:gd name="T30" fmla="*/ 5 w 73"/>
                          <a:gd name="T31" fmla="*/ 11 h 29"/>
                          <a:gd name="T32" fmla="*/ 2 w 73"/>
                          <a:gd name="T33" fmla="*/ 15 h 29"/>
                          <a:gd name="T34" fmla="*/ 0 w 73"/>
                          <a:gd name="T35" fmla="*/ 19 h 29"/>
                          <a:gd name="T36" fmla="*/ 0 w 73"/>
                          <a:gd name="T37" fmla="*/ 25 h 29"/>
                          <a:gd name="T38" fmla="*/ 2 w 73"/>
                          <a:gd name="T39" fmla="*/ 28 h 29"/>
                          <a:gd name="T40" fmla="*/ 6 w 73"/>
                          <a:gd name="T41" fmla="*/ 27 h 29"/>
                          <a:gd name="T42" fmla="*/ 8 w 73"/>
                          <a:gd name="T43" fmla="*/ 23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3"/>
                          <a:gd name="T67" fmla="*/ 0 h 29"/>
                          <a:gd name="T68" fmla="*/ 73 w 73"/>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3" h="29">
                            <a:moveTo>
                              <a:pt x="56" y="15"/>
                            </a:moveTo>
                            <a:lnTo>
                              <a:pt x="58" y="18"/>
                            </a:lnTo>
                            <a:lnTo>
                              <a:pt x="62" y="23"/>
                            </a:lnTo>
                            <a:lnTo>
                              <a:pt x="66" y="24"/>
                            </a:lnTo>
                            <a:lnTo>
                              <a:pt x="70" y="23"/>
                            </a:lnTo>
                            <a:lnTo>
                              <a:pt x="72" y="22"/>
                            </a:lnTo>
                            <a:lnTo>
                              <a:pt x="72" y="17"/>
                            </a:lnTo>
                            <a:lnTo>
                              <a:pt x="68" y="13"/>
                            </a:lnTo>
                            <a:lnTo>
                              <a:pt x="65" y="8"/>
                            </a:lnTo>
                            <a:lnTo>
                              <a:pt x="58" y="6"/>
                            </a:lnTo>
                            <a:lnTo>
                              <a:pt x="53" y="3"/>
                            </a:lnTo>
                            <a:lnTo>
                              <a:pt x="42" y="1"/>
                            </a:lnTo>
                            <a:lnTo>
                              <a:pt x="25" y="0"/>
                            </a:lnTo>
                            <a:lnTo>
                              <a:pt x="18" y="0"/>
                            </a:lnTo>
                            <a:lnTo>
                              <a:pt x="12" y="3"/>
                            </a:lnTo>
                            <a:lnTo>
                              <a:pt x="5" y="11"/>
                            </a:lnTo>
                            <a:lnTo>
                              <a:pt x="2" y="15"/>
                            </a:lnTo>
                            <a:lnTo>
                              <a:pt x="0" y="19"/>
                            </a:lnTo>
                            <a:lnTo>
                              <a:pt x="0" y="25"/>
                            </a:lnTo>
                            <a:lnTo>
                              <a:pt x="2" y="28"/>
                            </a:lnTo>
                            <a:lnTo>
                              <a:pt x="6" y="27"/>
                            </a:lnTo>
                            <a:lnTo>
                              <a:pt x="8" y="23"/>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93" name="Freeform 540"/>
                      <p:cNvSpPr>
                        <a:spLocks/>
                      </p:cNvSpPr>
                      <p:nvPr/>
                    </p:nvSpPr>
                    <p:spPr bwMode="auto">
                      <a:xfrm>
                        <a:off x="4947" y="2014"/>
                        <a:ext cx="29" cy="17"/>
                      </a:xfrm>
                      <a:custGeom>
                        <a:avLst/>
                        <a:gdLst>
                          <a:gd name="T0" fmla="*/ 0 w 29"/>
                          <a:gd name="T1" fmla="*/ 0 h 17"/>
                          <a:gd name="T2" fmla="*/ 0 w 29"/>
                          <a:gd name="T3" fmla="*/ 6 h 17"/>
                          <a:gd name="T4" fmla="*/ 0 w 29"/>
                          <a:gd name="T5" fmla="*/ 10 h 17"/>
                          <a:gd name="T6" fmla="*/ 1 w 29"/>
                          <a:gd name="T7" fmla="*/ 14 h 17"/>
                          <a:gd name="T8" fmla="*/ 2 w 29"/>
                          <a:gd name="T9" fmla="*/ 16 h 17"/>
                          <a:gd name="T10" fmla="*/ 7 w 29"/>
                          <a:gd name="T11" fmla="*/ 15 h 17"/>
                          <a:gd name="T12" fmla="*/ 8 w 29"/>
                          <a:gd name="T13" fmla="*/ 12 h 17"/>
                          <a:gd name="T14" fmla="*/ 7 w 29"/>
                          <a:gd name="T15" fmla="*/ 9 h 17"/>
                          <a:gd name="T16" fmla="*/ 8 w 29"/>
                          <a:gd name="T17" fmla="*/ 6 h 17"/>
                          <a:gd name="T18" fmla="*/ 11 w 29"/>
                          <a:gd name="T19" fmla="*/ 5 h 17"/>
                          <a:gd name="T20" fmla="*/ 19 w 29"/>
                          <a:gd name="T21" fmla="*/ 5 h 17"/>
                          <a:gd name="T22" fmla="*/ 24 w 29"/>
                          <a:gd name="T23" fmla="*/ 3 h 17"/>
                          <a:gd name="T24" fmla="*/ 28 w 29"/>
                          <a:gd name="T25" fmla="*/ 2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7"/>
                          <a:gd name="T41" fmla="*/ 29 w 2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7">
                            <a:moveTo>
                              <a:pt x="0" y="0"/>
                            </a:moveTo>
                            <a:lnTo>
                              <a:pt x="0" y="6"/>
                            </a:lnTo>
                            <a:lnTo>
                              <a:pt x="0" y="10"/>
                            </a:lnTo>
                            <a:lnTo>
                              <a:pt x="1" y="14"/>
                            </a:lnTo>
                            <a:lnTo>
                              <a:pt x="2" y="16"/>
                            </a:lnTo>
                            <a:lnTo>
                              <a:pt x="7" y="15"/>
                            </a:lnTo>
                            <a:lnTo>
                              <a:pt x="8" y="12"/>
                            </a:lnTo>
                            <a:lnTo>
                              <a:pt x="7" y="9"/>
                            </a:lnTo>
                            <a:lnTo>
                              <a:pt x="8" y="6"/>
                            </a:lnTo>
                            <a:lnTo>
                              <a:pt x="11" y="5"/>
                            </a:lnTo>
                            <a:lnTo>
                              <a:pt x="19" y="5"/>
                            </a:lnTo>
                            <a:lnTo>
                              <a:pt x="24" y="3"/>
                            </a:lnTo>
                            <a:lnTo>
                              <a:pt x="28" y="2"/>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94" name="Freeform 541"/>
                      <p:cNvSpPr>
                        <a:spLocks/>
                      </p:cNvSpPr>
                      <p:nvPr/>
                    </p:nvSpPr>
                    <p:spPr bwMode="auto">
                      <a:xfrm>
                        <a:off x="4954" y="2018"/>
                        <a:ext cx="25" cy="17"/>
                      </a:xfrm>
                      <a:custGeom>
                        <a:avLst/>
                        <a:gdLst>
                          <a:gd name="T0" fmla="*/ 0 w 25"/>
                          <a:gd name="T1" fmla="*/ 12 h 17"/>
                          <a:gd name="T2" fmla="*/ 10 w 25"/>
                          <a:gd name="T3" fmla="*/ 16 h 17"/>
                          <a:gd name="T4" fmla="*/ 20 w 25"/>
                          <a:gd name="T5" fmla="*/ 16 h 17"/>
                          <a:gd name="T6" fmla="*/ 24 w 25"/>
                          <a:gd name="T7" fmla="*/ 10 h 17"/>
                          <a:gd name="T8" fmla="*/ 24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12"/>
                            </a:moveTo>
                            <a:lnTo>
                              <a:pt x="10" y="16"/>
                            </a:lnTo>
                            <a:lnTo>
                              <a:pt x="20" y="16"/>
                            </a:lnTo>
                            <a:lnTo>
                              <a:pt x="24" y="10"/>
                            </a:lnTo>
                            <a:lnTo>
                              <a:pt x="24"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95" name="Freeform 542"/>
                      <p:cNvSpPr>
                        <a:spLocks/>
                      </p:cNvSpPr>
                      <p:nvPr/>
                    </p:nvSpPr>
                    <p:spPr bwMode="auto">
                      <a:xfrm>
                        <a:off x="4991" y="2127"/>
                        <a:ext cx="24" cy="75"/>
                      </a:xfrm>
                      <a:custGeom>
                        <a:avLst/>
                        <a:gdLst>
                          <a:gd name="T0" fmla="*/ 23 w 24"/>
                          <a:gd name="T1" fmla="*/ 0 h 75"/>
                          <a:gd name="T2" fmla="*/ 23 w 24"/>
                          <a:gd name="T3" fmla="*/ 15 h 75"/>
                          <a:gd name="T4" fmla="*/ 19 w 24"/>
                          <a:gd name="T5" fmla="*/ 39 h 75"/>
                          <a:gd name="T6" fmla="*/ 8 w 24"/>
                          <a:gd name="T7" fmla="*/ 66 h 75"/>
                          <a:gd name="T8" fmla="*/ 0 w 24"/>
                          <a:gd name="T9" fmla="*/ 74 h 75"/>
                          <a:gd name="T10" fmla="*/ 0 60000 65536"/>
                          <a:gd name="T11" fmla="*/ 0 60000 65536"/>
                          <a:gd name="T12" fmla="*/ 0 60000 65536"/>
                          <a:gd name="T13" fmla="*/ 0 60000 65536"/>
                          <a:gd name="T14" fmla="*/ 0 60000 65536"/>
                          <a:gd name="T15" fmla="*/ 0 w 24"/>
                          <a:gd name="T16" fmla="*/ 0 h 75"/>
                          <a:gd name="T17" fmla="*/ 24 w 24"/>
                          <a:gd name="T18" fmla="*/ 75 h 75"/>
                        </a:gdLst>
                        <a:ahLst/>
                        <a:cxnLst>
                          <a:cxn ang="T10">
                            <a:pos x="T0" y="T1"/>
                          </a:cxn>
                          <a:cxn ang="T11">
                            <a:pos x="T2" y="T3"/>
                          </a:cxn>
                          <a:cxn ang="T12">
                            <a:pos x="T4" y="T5"/>
                          </a:cxn>
                          <a:cxn ang="T13">
                            <a:pos x="T6" y="T7"/>
                          </a:cxn>
                          <a:cxn ang="T14">
                            <a:pos x="T8" y="T9"/>
                          </a:cxn>
                        </a:cxnLst>
                        <a:rect l="T15" t="T16" r="T17" b="T18"/>
                        <a:pathLst>
                          <a:path w="24" h="75">
                            <a:moveTo>
                              <a:pt x="23" y="0"/>
                            </a:moveTo>
                            <a:lnTo>
                              <a:pt x="23" y="15"/>
                            </a:lnTo>
                            <a:lnTo>
                              <a:pt x="19" y="39"/>
                            </a:lnTo>
                            <a:lnTo>
                              <a:pt x="8" y="66"/>
                            </a:lnTo>
                            <a:lnTo>
                              <a:pt x="0" y="74"/>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96" name="Freeform 543"/>
                      <p:cNvSpPr>
                        <a:spLocks/>
                      </p:cNvSpPr>
                      <p:nvPr/>
                    </p:nvSpPr>
                    <p:spPr bwMode="auto">
                      <a:xfrm>
                        <a:off x="4926" y="2012"/>
                        <a:ext cx="24" cy="29"/>
                      </a:xfrm>
                      <a:custGeom>
                        <a:avLst/>
                        <a:gdLst>
                          <a:gd name="T0" fmla="*/ 10 w 24"/>
                          <a:gd name="T1" fmla="*/ 0 h 29"/>
                          <a:gd name="T2" fmla="*/ 3 w 24"/>
                          <a:gd name="T3" fmla="*/ 8 h 29"/>
                          <a:gd name="T4" fmla="*/ 0 w 24"/>
                          <a:gd name="T5" fmla="*/ 15 h 29"/>
                          <a:gd name="T6" fmla="*/ 3 w 24"/>
                          <a:gd name="T7" fmla="*/ 20 h 29"/>
                          <a:gd name="T8" fmla="*/ 9 w 24"/>
                          <a:gd name="T9" fmla="*/ 25 h 29"/>
                          <a:gd name="T10" fmla="*/ 13 w 24"/>
                          <a:gd name="T11" fmla="*/ 28 h 29"/>
                          <a:gd name="T12" fmla="*/ 18 w 24"/>
                          <a:gd name="T13" fmla="*/ 27 h 29"/>
                          <a:gd name="T14" fmla="*/ 21 w 24"/>
                          <a:gd name="T15" fmla="*/ 26 h 29"/>
                          <a:gd name="T16" fmla="*/ 23 w 24"/>
                          <a:gd name="T17" fmla="*/ 23 h 29"/>
                          <a:gd name="T18" fmla="*/ 23 w 24"/>
                          <a:gd name="T19" fmla="*/ 21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9"/>
                          <a:gd name="T32" fmla="*/ 24 w 24"/>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9">
                            <a:moveTo>
                              <a:pt x="10" y="0"/>
                            </a:moveTo>
                            <a:lnTo>
                              <a:pt x="3" y="8"/>
                            </a:lnTo>
                            <a:lnTo>
                              <a:pt x="0" y="15"/>
                            </a:lnTo>
                            <a:lnTo>
                              <a:pt x="3" y="20"/>
                            </a:lnTo>
                            <a:lnTo>
                              <a:pt x="9" y="25"/>
                            </a:lnTo>
                            <a:lnTo>
                              <a:pt x="13" y="28"/>
                            </a:lnTo>
                            <a:lnTo>
                              <a:pt x="18" y="27"/>
                            </a:lnTo>
                            <a:lnTo>
                              <a:pt x="21" y="26"/>
                            </a:lnTo>
                            <a:lnTo>
                              <a:pt x="23" y="23"/>
                            </a:lnTo>
                            <a:lnTo>
                              <a:pt x="23" y="21"/>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97" name="Freeform 544"/>
                      <p:cNvSpPr>
                        <a:spLocks/>
                      </p:cNvSpPr>
                      <p:nvPr/>
                    </p:nvSpPr>
                    <p:spPr bwMode="auto">
                      <a:xfrm>
                        <a:off x="4937" y="2014"/>
                        <a:ext cx="24" cy="20"/>
                      </a:xfrm>
                      <a:custGeom>
                        <a:avLst/>
                        <a:gdLst>
                          <a:gd name="T0" fmla="*/ 4 w 24"/>
                          <a:gd name="T1" fmla="*/ 0 h 20"/>
                          <a:gd name="T2" fmla="*/ 0 w 24"/>
                          <a:gd name="T3" fmla="*/ 4 h 20"/>
                          <a:gd name="T4" fmla="*/ 0 w 24"/>
                          <a:gd name="T5" fmla="*/ 8 h 20"/>
                          <a:gd name="T6" fmla="*/ 2 w 24"/>
                          <a:gd name="T7" fmla="*/ 12 h 20"/>
                          <a:gd name="T8" fmla="*/ 4 w 24"/>
                          <a:gd name="T9" fmla="*/ 15 h 20"/>
                          <a:gd name="T10" fmla="*/ 6 w 24"/>
                          <a:gd name="T11" fmla="*/ 18 h 20"/>
                          <a:gd name="T12" fmla="*/ 13 w 24"/>
                          <a:gd name="T13" fmla="*/ 19 h 20"/>
                          <a:gd name="T14" fmla="*/ 18 w 24"/>
                          <a:gd name="T15" fmla="*/ 19 h 20"/>
                          <a:gd name="T16" fmla="*/ 20 w 24"/>
                          <a:gd name="T17" fmla="*/ 17 h 20"/>
                          <a:gd name="T18" fmla="*/ 20 w 24"/>
                          <a:gd name="T19" fmla="*/ 15 h 20"/>
                          <a:gd name="T20" fmla="*/ 23 w 24"/>
                          <a:gd name="T21" fmla="*/ 14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0"/>
                          <a:gd name="T35" fmla="*/ 24 w 24"/>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0">
                            <a:moveTo>
                              <a:pt x="4" y="0"/>
                            </a:moveTo>
                            <a:lnTo>
                              <a:pt x="0" y="4"/>
                            </a:lnTo>
                            <a:lnTo>
                              <a:pt x="0" y="8"/>
                            </a:lnTo>
                            <a:lnTo>
                              <a:pt x="2" y="12"/>
                            </a:lnTo>
                            <a:lnTo>
                              <a:pt x="4" y="15"/>
                            </a:lnTo>
                            <a:lnTo>
                              <a:pt x="6" y="18"/>
                            </a:lnTo>
                            <a:lnTo>
                              <a:pt x="13" y="19"/>
                            </a:lnTo>
                            <a:lnTo>
                              <a:pt x="18" y="19"/>
                            </a:lnTo>
                            <a:lnTo>
                              <a:pt x="20" y="17"/>
                            </a:lnTo>
                            <a:lnTo>
                              <a:pt x="20" y="15"/>
                            </a:lnTo>
                            <a:lnTo>
                              <a:pt x="23" y="14"/>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98" name="Freeform 545"/>
                      <p:cNvSpPr>
                        <a:spLocks/>
                      </p:cNvSpPr>
                      <p:nvPr/>
                    </p:nvSpPr>
                    <p:spPr bwMode="auto">
                      <a:xfrm>
                        <a:off x="4991" y="1868"/>
                        <a:ext cx="24" cy="96"/>
                      </a:xfrm>
                      <a:custGeom>
                        <a:avLst/>
                        <a:gdLst>
                          <a:gd name="T0" fmla="*/ 23 w 24"/>
                          <a:gd name="T1" fmla="*/ 95 h 96"/>
                          <a:gd name="T2" fmla="*/ 19 w 24"/>
                          <a:gd name="T3" fmla="*/ 67 h 96"/>
                          <a:gd name="T4" fmla="*/ 14 w 24"/>
                          <a:gd name="T5" fmla="*/ 35 h 96"/>
                          <a:gd name="T6" fmla="*/ 0 w 24"/>
                          <a:gd name="T7" fmla="*/ 0 h 96"/>
                          <a:gd name="T8" fmla="*/ 0 60000 65536"/>
                          <a:gd name="T9" fmla="*/ 0 60000 65536"/>
                          <a:gd name="T10" fmla="*/ 0 60000 65536"/>
                          <a:gd name="T11" fmla="*/ 0 60000 65536"/>
                          <a:gd name="T12" fmla="*/ 0 w 24"/>
                          <a:gd name="T13" fmla="*/ 0 h 96"/>
                          <a:gd name="T14" fmla="*/ 24 w 24"/>
                          <a:gd name="T15" fmla="*/ 96 h 96"/>
                        </a:gdLst>
                        <a:ahLst/>
                        <a:cxnLst>
                          <a:cxn ang="T8">
                            <a:pos x="T0" y="T1"/>
                          </a:cxn>
                          <a:cxn ang="T9">
                            <a:pos x="T2" y="T3"/>
                          </a:cxn>
                          <a:cxn ang="T10">
                            <a:pos x="T4" y="T5"/>
                          </a:cxn>
                          <a:cxn ang="T11">
                            <a:pos x="T6" y="T7"/>
                          </a:cxn>
                        </a:cxnLst>
                        <a:rect l="T12" t="T13" r="T14" b="T15"/>
                        <a:pathLst>
                          <a:path w="24" h="96">
                            <a:moveTo>
                              <a:pt x="23" y="95"/>
                            </a:moveTo>
                            <a:lnTo>
                              <a:pt x="19" y="67"/>
                            </a:lnTo>
                            <a:lnTo>
                              <a:pt x="14" y="35"/>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99" name="Freeform 546"/>
                      <p:cNvSpPr>
                        <a:spLocks/>
                      </p:cNvSpPr>
                      <p:nvPr/>
                    </p:nvSpPr>
                    <p:spPr bwMode="auto">
                      <a:xfrm>
                        <a:off x="4913" y="1819"/>
                        <a:ext cx="68" cy="46"/>
                      </a:xfrm>
                      <a:custGeom>
                        <a:avLst/>
                        <a:gdLst>
                          <a:gd name="T0" fmla="*/ 67 w 68"/>
                          <a:gd name="T1" fmla="*/ 40 h 46"/>
                          <a:gd name="T2" fmla="*/ 53 w 68"/>
                          <a:gd name="T3" fmla="*/ 26 h 46"/>
                          <a:gd name="T4" fmla="*/ 44 w 68"/>
                          <a:gd name="T5" fmla="*/ 19 h 46"/>
                          <a:gd name="T6" fmla="*/ 40 w 68"/>
                          <a:gd name="T7" fmla="*/ 20 h 46"/>
                          <a:gd name="T8" fmla="*/ 31 w 68"/>
                          <a:gd name="T9" fmla="*/ 32 h 46"/>
                          <a:gd name="T10" fmla="*/ 22 w 68"/>
                          <a:gd name="T11" fmla="*/ 45 h 46"/>
                          <a:gd name="T12" fmla="*/ 11 w 68"/>
                          <a:gd name="T13" fmla="*/ 45 h 46"/>
                          <a:gd name="T14" fmla="*/ 5 w 68"/>
                          <a:gd name="T15" fmla="*/ 35 h 46"/>
                          <a:gd name="T16" fmla="*/ 0 w 68"/>
                          <a:gd name="T17" fmla="*/ 18 h 46"/>
                          <a:gd name="T18" fmla="*/ 0 w 68"/>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46"/>
                          <a:gd name="T32" fmla="*/ 68 w 68"/>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46">
                            <a:moveTo>
                              <a:pt x="67" y="40"/>
                            </a:moveTo>
                            <a:lnTo>
                              <a:pt x="53" y="26"/>
                            </a:lnTo>
                            <a:lnTo>
                              <a:pt x="44" y="19"/>
                            </a:lnTo>
                            <a:lnTo>
                              <a:pt x="40" y="20"/>
                            </a:lnTo>
                            <a:lnTo>
                              <a:pt x="31" y="32"/>
                            </a:lnTo>
                            <a:lnTo>
                              <a:pt x="22" y="45"/>
                            </a:lnTo>
                            <a:lnTo>
                              <a:pt x="11" y="45"/>
                            </a:lnTo>
                            <a:lnTo>
                              <a:pt x="5" y="35"/>
                            </a:lnTo>
                            <a:lnTo>
                              <a:pt x="0" y="18"/>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00" name="Freeform 547"/>
                      <p:cNvSpPr>
                        <a:spLocks/>
                      </p:cNvSpPr>
                      <p:nvPr/>
                    </p:nvSpPr>
                    <p:spPr bwMode="auto">
                      <a:xfrm>
                        <a:off x="4921" y="1713"/>
                        <a:ext cx="85" cy="50"/>
                      </a:xfrm>
                      <a:custGeom>
                        <a:avLst/>
                        <a:gdLst>
                          <a:gd name="T0" fmla="*/ 0 w 85"/>
                          <a:gd name="T1" fmla="*/ 32 h 50"/>
                          <a:gd name="T2" fmla="*/ 0 w 85"/>
                          <a:gd name="T3" fmla="*/ 24 h 50"/>
                          <a:gd name="T4" fmla="*/ 4 w 85"/>
                          <a:gd name="T5" fmla="*/ 18 h 50"/>
                          <a:gd name="T6" fmla="*/ 6 w 85"/>
                          <a:gd name="T7" fmla="*/ 10 h 50"/>
                          <a:gd name="T8" fmla="*/ 15 w 85"/>
                          <a:gd name="T9" fmla="*/ 2 h 50"/>
                          <a:gd name="T10" fmla="*/ 24 w 85"/>
                          <a:gd name="T11" fmla="*/ 5 h 50"/>
                          <a:gd name="T12" fmla="*/ 31 w 85"/>
                          <a:gd name="T13" fmla="*/ 0 h 50"/>
                          <a:gd name="T14" fmla="*/ 40 w 85"/>
                          <a:gd name="T15" fmla="*/ 7 h 50"/>
                          <a:gd name="T16" fmla="*/ 47 w 85"/>
                          <a:gd name="T17" fmla="*/ 17 h 50"/>
                          <a:gd name="T18" fmla="*/ 54 w 85"/>
                          <a:gd name="T19" fmla="*/ 22 h 50"/>
                          <a:gd name="T20" fmla="*/ 69 w 85"/>
                          <a:gd name="T21" fmla="*/ 24 h 50"/>
                          <a:gd name="T22" fmla="*/ 78 w 85"/>
                          <a:gd name="T23" fmla="*/ 31 h 50"/>
                          <a:gd name="T24" fmla="*/ 83 w 85"/>
                          <a:gd name="T25" fmla="*/ 38 h 50"/>
                          <a:gd name="T26" fmla="*/ 84 w 85"/>
                          <a:gd name="T27" fmla="*/ 49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50"/>
                          <a:gd name="T44" fmla="*/ 85 w 85"/>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50">
                            <a:moveTo>
                              <a:pt x="0" y="32"/>
                            </a:moveTo>
                            <a:lnTo>
                              <a:pt x="0" y="24"/>
                            </a:lnTo>
                            <a:lnTo>
                              <a:pt x="4" y="18"/>
                            </a:lnTo>
                            <a:lnTo>
                              <a:pt x="6" y="10"/>
                            </a:lnTo>
                            <a:lnTo>
                              <a:pt x="15" y="2"/>
                            </a:lnTo>
                            <a:lnTo>
                              <a:pt x="24" y="5"/>
                            </a:lnTo>
                            <a:lnTo>
                              <a:pt x="31" y="0"/>
                            </a:lnTo>
                            <a:lnTo>
                              <a:pt x="40" y="7"/>
                            </a:lnTo>
                            <a:lnTo>
                              <a:pt x="47" y="17"/>
                            </a:lnTo>
                            <a:lnTo>
                              <a:pt x="54" y="22"/>
                            </a:lnTo>
                            <a:lnTo>
                              <a:pt x="69" y="24"/>
                            </a:lnTo>
                            <a:lnTo>
                              <a:pt x="78" y="31"/>
                            </a:lnTo>
                            <a:lnTo>
                              <a:pt x="83" y="38"/>
                            </a:lnTo>
                            <a:lnTo>
                              <a:pt x="84" y="49"/>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01" name="Freeform 548"/>
                      <p:cNvSpPr>
                        <a:spLocks/>
                      </p:cNvSpPr>
                      <p:nvPr/>
                    </p:nvSpPr>
                    <p:spPr bwMode="auto">
                      <a:xfrm>
                        <a:off x="4996" y="1752"/>
                        <a:ext cx="24" cy="49"/>
                      </a:xfrm>
                      <a:custGeom>
                        <a:avLst/>
                        <a:gdLst>
                          <a:gd name="T0" fmla="*/ 3 w 24"/>
                          <a:gd name="T1" fmla="*/ 0 h 49"/>
                          <a:gd name="T2" fmla="*/ 7 w 24"/>
                          <a:gd name="T3" fmla="*/ 8 h 49"/>
                          <a:gd name="T4" fmla="*/ 21 w 24"/>
                          <a:gd name="T5" fmla="*/ 22 h 49"/>
                          <a:gd name="T6" fmla="*/ 23 w 24"/>
                          <a:gd name="T7" fmla="*/ 32 h 49"/>
                          <a:gd name="T8" fmla="*/ 13 w 24"/>
                          <a:gd name="T9" fmla="*/ 41 h 49"/>
                          <a:gd name="T10" fmla="*/ 6 w 24"/>
                          <a:gd name="T11" fmla="*/ 48 h 49"/>
                          <a:gd name="T12" fmla="*/ 0 w 24"/>
                          <a:gd name="T13" fmla="*/ 48 h 49"/>
                          <a:gd name="T14" fmla="*/ 0 60000 65536"/>
                          <a:gd name="T15" fmla="*/ 0 60000 65536"/>
                          <a:gd name="T16" fmla="*/ 0 60000 65536"/>
                          <a:gd name="T17" fmla="*/ 0 60000 65536"/>
                          <a:gd name="T18" fmla="*/ 0 60000 65536"/>
                          <a:gd name="T19" fmla="*/ 0 60000 65536"/>
                          <a:gd name="T20" fmla="*/ 0 60000 65536"/>
                          <a:gd name="T21" fmla="*/ 0 w 24"/>
                          <a:gd name="T22" fmla="*/ 0 h 49"/>
                          <a:gd name="T23" fmla="*/ 24 w 2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49">
                            <a:moveTo>
                              <a:pt x="3" y="0"/>
                            </a:moveTo>
                            <a:lnTo>
                              <a:pt x="7" y="8"/>
                            </a:lnTo>
                            <a:lnTo>
                              <a:pt x="21" y="22"/>
                            </a:lnTo>
                            <a:lnTo>
                              <a:pt x="23" y="32"/>
                            </a:lnTo>
                            <a:lnTo>
                              <a:pt x="13" y="41"/>
                            </a:lnTo>
                            <a:lnTo>
                              <a:pt x="6" y="48"/>
                            </a:lnTo>
                            <a:lnTo>
                              <a:pt x="0" y="48"/>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02" name="Freeform 549"/>
                      <p:cNvSpPr>
                        <a:spLocks/>
                      </p:cNvSpPr>
                      <p:nvPr/>
                    </p:nvSpPr>
                    <p:spPr bwMode="auto">
                      <a:xfrm>
                        <a:off x="4975" y="1812"/>
                        <a:ext cx="25" cy="21"/>
                      </a:xfrm>
                      <a:custGeom>
                        <a:avLst/>
                        <a:gdLst>
                          <a:gd name="T0" fmla="*/ 0 w 25"/>
                          <a:gd name="T1" fmla="*/ 0 h 21"/>
                          <a:gd name="T2" fmla="*/ 5 w 25"/>
                          <a:gd name="T3" fmla="*/ 7 h 21"/>
                          <a:gd name="T4" fmla="*/ 11 w 25"/>
                          <a:gd name="T5" fmla="*/ 15 h 21"/>
                          <a:gd name="T6" fmla="*/ 24 w 25"/>
                          <a:gd name="T7" fmla="*/ 20 h 21"/>
                          <a:gd name="T8" fmla="*/ 0 60000 65536"/>
                          <a:gd name="T9" fmla="*/ 0 60000 65536"/>
                          <a:gd name="T10" fmla="*/ 0 60000 65536"/>
                          <a:gd name="T11" fmla="*/ 0 60000 65536"/>
                          <a:gd name="T12" fmla="*/ 0 w 25"/>
                          <a:gd name="T13" fmla="*/ 0 h 21"/>
                          <a:gd name="T14" fmla="*/ 25 w 25"/>
                          <a:gd name="T15" fmla="*/ 21 h 21"/>
                        </a:gdLst>
                        <a:ahLst/>
                        <a:cxnLst>
                          <a:cxn ang="T8">
                            <a:pos x="T0" y="T1"/>
                          </a:cxn>
                          <a:cxn ang="T9">
                            <a:pos x="T2" y="T3"/>
                          </a:cxn>
                          <a:cxn ang="T10">
                            <a:pos x="T4" y="T5"/>
                          </a:cxn>
                          <a:cxn ang="T11">
                            <a:pos x="T6" y="T7"/>
                          </a:cxn>
                        </a:cxnLst>
                        <a:rect l="T12" t="T13" r="T14" b="T15"/>
                        <a:pathLst>
                          <a:path w="25" h="21">
                            <a:moveTo>
                              <a:pt x="0" y="0"/>
                            </a:moveTo>
                            <a:lnTo>
                              <a:pt x="5" y="7"/>
                            </a:lnTo>
                            <a:lnTo>
                              <a:pt x="11" y="15"/>
                            </a:lnTo>
                            <a:lnTo>
                              <a:pt x="24" y="2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03" name="Freeform 550"/>
                      <p:cNvSpPr>
                        <a:spLocks/>
                      </p:cNvSpPr>
                      <p:nvPr/>
                    </p:nvSpPr>
                    <p:spPr bwMode="auto">
                      <a:xfrm>
                        <a:off x="4914" y="1760"/>
                        <a:ext cx="24" cy="17"/>
                      </a:xfrm>
                      <a:custGeom>
                        <a:avLst/>
                        <a:gdLst>
                          <a:gd name="T0" fmla="*/ 23 w 24"/>
                          <a:gd name="T1" fmla="*/ 16 h 17"/>
                          <a:gd name="T2" fmla="*/ 9 w 24"/>
                          <a:gd name="T3" fmla="*/ 3 h 17"/>
                          <a:gd name="T4" fmla="*/ 0 w 24"/>
                          <a:gd name="T5" fmla="*/ 0 h 17"/>
                          <a:gd name="T6" fmla="*/ 0 60000 65536"/>
                          <a:gd name="T7" fmla="*/ 0 60000 65536"/>
                          <a:gd name="T8" fmla="*/ 0 60000 65536"/>
                          <a:gd name="T9" fmla="*/ 0 w 24"/>
                          <a:gd name="T10" fmla="*/ 0 h 17"/>
                          <a:gd name="T11" fmla="*/ 24 w 24"/>
                          <a:gd name="T12" fmla="*/ 17 h 17"/>
                        </a:gdLst>
                        <a:ahLst/>
                        <a:cxnLst>
                          <a:cxn ang="T6">
                            <a:pos x="T0" y="T1"/>
                          </a:cxn>
                          <a:cxn ang="T7">
                            <a:pos x="T2" y="T3"/>
                          </a:cxn>
                          <a:cxn ang="T8">
                            <a:pos x="T4" y="T5"/>
                          </a:cxn>
                        </a:cxnLst>
                        <a:rect l="T9" t="T10" r="T11" b="T12"/>
                        <a:pathLst>
                          <a:path w="24" h="17">
                            <a:moveTo>
                              <a:pt x="23" y="16"/>
                            </a:moveTo>
                            <a:lnTo>
                              <a:pt x="9" y="3"/>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04" name="Freeform 551"/>
                      <p:cNvSpPr>
                        <a:spLocks/>
                      </p:cNvSpPr>
                      <p:nvPr/>
                    </p:nvSpPr>
                    <p:spPr bwMode="auto">
                      <a:xfrm>
                        <a:off x="4926" y="1765"/>
                        <a:ext cx="24" cy="17"/>
                      </a:xfrm>
                      <a:custGeom>
                        <a:avLst/>
                        <a:gdLst>
                          <a:gd name="T0" fmla="*/ 0 w 24"/>
                          <a:gd name="T1" fmla="*/ 4 h 17"/>
                          <a:gd name="T2" fmla="*/ 2 w 24"/>
                          <a:gd name="T3" fmla="*/ 0 h 17"/>
                          <a:gd name="T4" fmla="*/ 8 w 24"/>
                          <a:gd name="T5" fmla="*/ 0 h 17"/>
                          <a:gd name="T6" fmla="*/ 23 w 24"/>
                          <a:gd name="T7" fmla="*/ 16 h 17"/>
                          <a:gd name="T8" fmla="*/ 0 60000 65536"/>
                          <a:gd name="T9" fmla="*/ 0 60000 65536"/>
                          <a:gd name="T10" fmla="*/ 0 60000 65536"/>
                          <a:gd name="T11" fmla="*/ 0 60000 65536"/>
                          <a:gd name="T12" fmla="*/ 0 w 24"/>
                          <a:gd name="T13" fmla="*/ 0 h 17"/>
                          <a:gd name="T14" fmla="*/ 24 w 24"/>
                          <a:gd name="T15" fmla="*/ 17 h 17"/>
                        </a:gdLst>
                        <a:ahLst/>
                        <a:cxnLst>
                          <a:cxn ang="T8">
                            <a:pos x="T0" y="T1"/>
                          </a:cxn>
                          <a:cxn ang="T9">
                            <a:pos x="T2" y="T3"/>
                          </a:cxn>
                          <a:cxn ang="T10">
                            <a:pos x="T4" y="T5"/>
                          </a:cxn>
                          <a:cxn ang="T11">
                            <a:pos x="T6" y="T7"/>
                          </a:cxn>
                        </a:cxnLst>
                        <a:rect l="T12" t="T13" r="T14" b="T15"/>
                        <a:pathLst>
                          <a:path w="24" h="17">
                            <a:moveTo>
                              <a:pt x="0" y="4"/>
                            </a:moveTo>
                            <a:lnTo>
                              <a:pt x="2" y="0"/>
                            </a:lnTo>
                            <a:lnTo>
                              <a:pt x="8" y="0"/>
                            </a:lnTo>
                            <a:lnTo>
                              <a:pt x="23"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05" name="Freeform 552"/>
                      <p:cNvSpPr>
                        <a:spLocks/>
                      </p:cNvSpPr>
                      <p:nvPr/>
                    </p:nvSpPr>
                    <p:spPr bwMode="auto">
                      <a:xfrm>
                        <a:off x="4918" y="1782"/>
                        <a:ext cx="24" cy="17"/>
                      </a:xfrm>
                      <a:custGeom>
                        <a:avLst/>
                        <a:gdLst>
                          <a:gd name="T0" fmla="*/ 10 w 24"/>
                          <a:gd name="T1" fmla="*/ 0 h 17"/>
                          <a:gd name="T2" fmla="*/ 4 w 24"/>
                          <a:gd name="T3" fmla="*/ 8 h 17"/>
                          <a:gd name="T4" fmla="*/ 0 w 24"/>
                          <a:gd name="T5" fmla="*/ 12 h 17"/>
                          <a:gd name="T6" fmla="*/ 23 w 24"/>
                          <a:gd name="T7" fmla="*/ 16 h 17"/>
                          <a:gd name="T8" fmla="*/ 0 60000 65536"/>
                          <a:gd name="T9" fmla="*/ 0 60000 65536"/>
                          <a:gd name="T10" fmla="*/ 0 60000 65536"/>
                          <a:gd name="T11" fmla="*/ 0 60000 65536"/>
                          <a:gd name="T12" fmla="*/ 0 w 24"/>
                          <a:gd name="T13" fmla="*/ 0 h 17"/>
                          <a:gd name="T14" fmla="*/ 24 w 24"/>
                          <a:gd name="T15" fmla="*/ 17 h 17"/>
                        </a:gdLst>
                        <a:ahLst/>
                        <a:cxnLst>
                          <a:cxn ang="T8">
                            <a:pos x="T0" y="T1"/>
                          </a:cxn>
                          <a:cxn ang="T9">
                            <a:pos x="T2" y="T3"/>
                          </a:cxn>
                          <a:cxn ang="T10">
                            <a:pos x="T4" y="T5"/>
                          </a:cxn>
                          <a:cxn ang="T11">
                            <a:pos x="T6" y="T7"/>
                          </a:cxn>
                        </a:cxnLst>
                        <a:rect l="T12" t="T13" r="T14" b="T15"/>
                        <a:pathLst>
                          <a:path w="24" h="17">
                            <a:moveTo>
                              <a:pt x="10" y="0"/>
                            </a:moveTo>
                            <a:lnTo>
                              <a:pt x="4" y="8"/>
                            </a:lnTo>
                            <a:lnTo>
                              <a:pt x="0" y="12"/>
                            </a:lnTo>
                            <a:lnTo>
                              <a:pt x="23"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06" name="Freeform 553"/>
                      <p:cNvSpPr>
                        <a:spLocks/>
                      </p:cNvSpPr>
                      <p:nvPr/>
                    </p:nvSpPr>
                    <p:spPr bwMode="auto">
                      <a:xfrm>
                        <a:off x="4908" y="1784"/>
                        <a:ext cx="24" cy="17"/>
                      </a:xfrm>
                      <a:custGeom>
                        <a:avLst/>
                        <a:gdLst>
                          <a:gd name="T0" fmla="*/ 7 w 24"/>
                          <a:gd name="T1" fmla="*/ 0 h 17"/>
                          <a:gd name="T2" fmla="*/ 0 w 24"/>
                          <a:gd name="T3" fmla="*/ 16 h 17"/>
                          <a:gd name="T4" fmla="*/ 23 w 24"/>
                          <a:gd name="T5" fmla="*/ 16 h 17"/>
                          <a:gd name="T6" fmla="*/ 0 60000 65536"/>
                          <a:gd name="T7" fmla="*/ 0 60000 65536"/>
                          <a:gd name="T8" fmla="*/ 0 60000 65536"/>
                          <a:gd name="T9" fmla="*/ 0 w 24"/>
                          <a:gd name="T10" fmla="*/ 0 h 17"/>
                          <a:gd name="T11" fmla="*/ 24 w 24"/>
                          <a:gd name="T12" fmla="*/ 17 h 17"/>
                        </a:gdLst>
                        <a:ahLst/>
                        <a:cxnLst>
                          <a:cxn ang="T6">
                            <a:pos x="T0" y="T1"/>
                          </a:cxn>
                          <a:cxn ang="T7">
                            <a:pos x="T2" y="T3"/>
                          </a:cxn>
                          <a:cxn ang="T8">
                            <a:pos x="T4" y="T5"/>
                          </a:cxn>
                        </a:cxnLst>
                        <a:rect l="T9" t="T10" r="T11" b="T12"/>
                        <a:pathLst>
                          <a:path w="24" h="17">
                            <a:moveTo>
                              <a:pt x="7" y="0"/>
                            </a:moveTo>
                            <a:lnTo>
                              <a:pt x="0" y="16"/>
                            </a:lnTo>
                            <a:lnTo>
                              <a:pt x="23"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07" name="Line 554"/>
                      <p:cNvSpPr>
                        <a:spLocks noChangeShapeType="1"/>
                      </p:cNvSpPr>
                      <p:nvPr/>
                    </p:nvSpPr>
                    <p:spPr bwMode="auto">
                      <a:xfrm>
                        <a:off x="4913" y="1831"/>
                        <a:ext cx="13" cy="14"/>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308" name="Freeform 555" descr="Large grid"/>
                      <p:cNvSpPr>
                        <a:spLocks/>
                      </p:cNvSpPr>
                      <p:nvPr/>
                    </p:nvSpPr>
                    <p:spPr bwMode="auto">
                      <a:xfrm>
                        <a:off x="4923" y="1792"/>
                        <a:ext cx="25" cy="17"/>
                      </a:xfrm>
                      <a:custGeom>
                        <a:avLst/>
                        <a:gdLst>
                          <a:gd name="T0" fmla="*/ 0 w 25"/>
                          <a:gd name="T1" fmla="*/ 0 h 17"/>
                          <a:gd name="T2" fmla="*/ 12 w 25"/>
                          <a:gd name="T3" fmla="*/ 16 h 17"/>
                          <a:gd name="T4" fmla="*/ 24 w 25"/>
                          <a:gd name="T5" fmla="*/ 3 h 17"/>
                          <a:gd name="T6" fmla="*/ 18 w 25"/>
                          <a:gd name="T7" fmla="*/ 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12" y="16"/>
                            </a:lnTo>
                            <a:lnTo>
                              <a:pt x="24" y="3"/>
                            </a:lnTo>
                            <a:lnTo>
                              <a:pt x="18" y="6"/>
                            </a:lnTo>
                            <a:lnTo>
                              <a:pt x="0" y="0"/>
                            </a:lnTo>
                          </a:path>
                        </a:pathLst>
                      </a:custGeom>
                      <a:pattFill prst="lgGrid">
                        <a:fgClr>
                          <a:srgbClr val="0000FF"/>
                        </a:fgClr>
                        <a:bgClr>
                          <a:srgbClr val="FFFFFF"/>
                        </a:bgClr>
                      </a:pattFill>
                      <a:ln w="12700" cap="rnd">
                        <a:solidFill>
                          <a:srgbClr val="0033CC"/>
                        </a:solidFill>
                        <a:round/>
                        <a:headEnd/>
                        <a:tailEnd/>
                      </a:ln>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09" name="Freeform 556"/>
                      <p:cNvSpPr>
                        <a:spLocks/>
                      </p:cNvSpPr>
                      <p:nvPr/>
                    </p:nvSpPr>
                    <p:spPr bwMode="auto">
                      <a:xfrm>
                        <a:off x="4963" y="1786"/>
                        <a:ext cx="24" cy="17"/>
                      </a:xfrm>
                      <a:custGeom>
                        <a:avLst/>
                        <a:gdLst>
                          <a:gd name="T0" fmla="*/ 0 w 24"/>
                          <a:gd name="T1" fmla="*/ 16 h 17"/>
                          <a:gd name="T2" fmla="*/ 8 w 24"/>
                          <a:gd name="T3" fmla="*/ 0 h 17"/>
                          <a:gd name="T4" fmla="*/ 16 w 24"/>
                          <a:gd name="T5" fmla="*/ 3 h 17"/>
                          <a:gd name="T6" fmla="*/ 23 w 24"/>
                          <a:gd name="T7" fmla="*/ 16 h 17"/>
                          <a:gd name="T8" fmla="*/ 0 60000 65536"/>
                          <a:gd name="T9" fmla="*/ 0 60000 65536"/>
                          <a:gd name="T10" fmla="*/ 0 60000 65536"/>
                          <a:gd name="T11" fmla="*/ 0 60000 65536"/>
                          <a:gd name="T12" fmla="*/ 0 w 24"/>
                          <a:gd name="T13" fmla="*/ 0 h 17"/>
                          <a:gd name="T14" fmla="*/ 24 w 24"/>
                          <a:gd name="T15" fmla="*/ 17 h 17"/>
                        </a:gdLst>
                        <a:ahLst/>
                        <a:cxnLst>
                          <a:cxn ang="T8">
                            <a:pos x="T0" y="T1"/>
                          </a:cxn>
                          <a:cxn ang="T9">
                            <a:pos x="T2" y="T3"/>
                          </a:cxn>
                          <a:cxn ang="T10">
                            <a:pos x="T4" y="T5"/>
                          </a:cxn>
                          <a:cxn ang="T11">
                            <a:pos x="T6" y="T7"/>
                          </a:cxn>
                        </a:cxnLst>
                        <a:rect l="T12" t="T13" r="T14" b="T15"/>
                        <a:pathLst>
                          <a:path w="24" h="17">
                            <a:moveTo>
                              <a:pt x="0" y="16"/>
                            </a:moveTo>
                            <a:lnTo>
                              <a:pt x="8" y="0"/>
                            </a:lnTo>
                            <a:lnTo>
                              <a:pt x="16" y="3"/>
                            </a:lnTo>
                            <a:lnTo>
                              <a:pt x="23"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10" name="Freeform 557"/>
                      <p:cNvSpPr>
                        <a:spLocks/>
                      </p:cNvSpPr>
                      <p:nvPr/>
                    </p:nvSpPr>
                    <p:spPr bwMode="auto">
                      <a:xfrm>
                        <a:off x="4960" y="1773"/>
                        <a:ext cx="30" cy="38"/>
                      </a:xfrm>
                      <a:custGeom>
                        <a:avLst/>
                        <a:gdLst>
                          <a:gd name="T0" fmla="*/ 0 w 30"/>
                          <a:gd name="T1" fmla="*/ 6 h 38"/>
                          <a:gd name="T2" fmla="*/ 3 w 30"/>
                          <a:gd name="T3" fmla="*/ 3 h 38"/>
                          <a:gd name="T4" fmla="*/ 11 w 30"/>
                          <a:gd name="T5" fmla="*/ 0 h 38"/>
                          <a:gd name="T6" fmla="*/ 19 w 30"/>
                          <a:gd name="T7" fmla="*/ 1 h 38"/>
                          <a:gd name="T8" fmla="*/ 24 w 30"/>
                          <a:gd name="T9" fmla="*/ 3 h 38"/>
                          <a:gd name="T10" fmla="*/ 27 w 30"/>
                          <a:gd name="T11" fmla="*/ 7 h 38"/>
                          <a:gd name="T12" fmla="*/ 29 w 30"/>
                          <a:gd name="T13" fmla="*/ 11 h 38"/>
                          <a:gd name="T14" fmla="*/ 29 w 30"/>
                          <a:gd name="T15" fmla="*/ 18 h 38"/>
                          <a:gd name="T16" fmla="*/ 27 w 30"/>
                          <a:gd name="T17" fmla="*/ 26 h 38"/>
                          <a:gd name="T18" fmla="*/ 23 w 30"/>
                          <a:gd name="T19" fmla="*/ 30 h 38"/>
                          <a:gd name="T20" fmla="*/ 16 w 30"/>
                          <a:gd name="T21" fmla="*/ 35 h 38"/>
                          <a:gd name="T22" fmla="*/ 11 w 30"/>
                          <a:gd name="T23" fmla="*/ 37 h 38"/>
                          <a:gd name="T24" fmla="*/ 5 w 30"/>
                          <a:gd name="T25" fmla="*/ 36 h 38"/>
                          <a:gd name="T26" fmla="*/ 1 w 30"/>
                          <a:gd name="T27" fmla="*/ 37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38"/>
                          <a:gd name="T44" fmla="*/ 30 w 30"/>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38">
                            <a:moveTo>
                              <a:pt x="0" y="6"/>
                            </a:moveTo>
                            <a:lnTo>
                              <a:pt x="3" y="3"/>
                            </a:lnTo>
                            <a:lnTo>
                              <a:pt x="11" y="0"/>
                            </a:lnTo>
                            <a:lnTo>
                              <a:pt x="19" y="1"/>
                            </a:lnTo>
                            <a:lnTo>
                              <a:pt x="24" y="3"/>
                            </a:lnTo>
                            <a:lnTo>
                              <a:pt x="27" y="7"/>
                            </a:lnTo>
                            <a:lnTo>
                              <a:pt x="29" y="11"/>
                            </a:lnTo>
                            <a:lnTo>
                              <a:pt x="29" y="18"/>
                            </a:lnTo>
                            <a:lnTo>
                              <a:pt x="27" y="26"/>
                            </a:lnTo>
                            <a:lnTo>
                              <a:pt x="23" y="30"/>
                            </a:lnTo>
                            <a:lnTo>
                              <a:pt x="16" y="35"/>
                            </a:lnTo>
                            <a:lnTo>
                              <a:pt x="11" y="37"/>
                            </a:lnTo>
                            <a:lnTo>
                              <a:pt x="5" y="36"/>
                            </a:lnTo>
                            <a:lnTo>
                              <a:pt x="1" y="37"/>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311" name="Freeform 558"/>
                      <p:cNvSpPr>
                        <a:spLocks/>
                      </p:cNvSpPr>
                      <p:nvPr/>
                    </p:nvSpPr>
                    <p:spPr bwMode="auto">
                      <a:xfrm>
                        <a:off x="4975" y="1852"/>
                        <a:ext cx="27" cy="152"/>
                      </a:xfrm>
                      <a:custGeom>
                        <a:avLst/>
                        <a:gdLst>
                          <a:gd name="T0" fmla="*/ 3 w 27"/>
                          <a:gd name="T1" fmla="*/ 2 h 152"/>
                          <a:gd name="T2" fmla="*/ 2 w 27"/>
                          <a:gd name="T3" fmla="*/ 29 h 152"/>
                          <a:gd name="T4" fmla="*/ 3 w 27"/>
                          <a:gd name="T5" fmla="*/ 54 h 152"/>
                          <a:gd name="T6" fmla="*/ 8 w 27"/>
                          <a:gd name="T7" fmla="*/ 71 h 152"/>
                          <a:gd name="T8" fmla="*/ 9 w 27"/>
                          <a:gd name="T9" fmla="*/ 89 h 152"/>
                          <a:gd name="T10" fmla="*/ 2 w 27"/>
                          <a:gd name="T11" fmla="*/ 112 h 152"/>
                          <a:gd name="T12" fmla="*/ 0 w 27"/>
                          <a:gd name="T13" fmla="*/ 129 h 152"/>
                          <a:gd name="T14" fmla="*/ 5 w 27"/>
                          <a:gd name="T15" fmla="*/ 151 h 152"/>
                          <a:gd name="T16" fmla="*/ 18 w 27"/>
                          <a:gd name="T17" fmla="*/ 129 h 152"/>
                          <a:gd name="T18" fmla="*/ 22 w 27"/>
                          <a:gd name="T19" fmla="*/ 109 h 152"/>
                          <a:gd name="T20" fmla="*/ 26 w 27"/>
                          <a:gd name="T21" fmla="*/ 92 h 152"/>
                          <a:gd name="T22" fmla="*/ 22 w 27"/>
                          <a:gd name="T23" fmla="*/ 71 h 152"/>
                          <a:gd name="T24" fmla="*/ 15 w 27"/>
                          <a:gd name="T25" fmla="*/ 38 h 152"/>
                          <a:gd name="T26" fmla="*/ 9 w 27"/>
                          <a:gd name="T27" fmla="*/ 20 h 152"/>
                          <a:gd name="T28" fmla="*/ 10 w 27"/>
                          <a:gd name="T29" fmla="*/ 7 h 152"/>
                          <a:gd name="T30" fmla="*/ 4 w 27"/>
                          <a:gd name="T31" fmla="*/ 0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152"/>
                          <a:gd name="T50" fmla="*/ 27 w 27"/>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152">
                            <a:moveTo>
                              <a:pt x="3" y="2"/>
                            </a:moveTo>
                            <a:lnTo>
                              <a:pt x="2" y="29"/>
                            </a:lnTo>
                            <a:lnTo>
                              <a:pt x="3" y="54"/>
                            </a:lnTo>
                            <a:lnTo>
                              <a:pt x="8" y="71"/>
                            </a:lnTo>
                            <a:lnTo>
                              <a:pt x="9" y="89"/>
                            </a:lnTo>
                            <a:lnTo>
                              <a:pt x="2" y="112"/>
                            </a:lnTo>
                            <a:lnTo>
                              <a:pt x="0" y="129"/>
                            </a:lnTo>
                            <a:lnTo>
                              <a:pt x="5" y="151"/>
                            </a:lnTo>
                            <a:lnTo>
                              <a:pt x="18" y="129"/>
                            </a:lnTo>
                            <a:lnTo>
                              <a:pt x="22" y="109"/>
                            </a:lnTo>
                            <a:lnTo>
                              <a:pt x="26" y="92"/>
                            </a:lnTo>
                            <a:lnTo>
                              <a:pt x="22" y="71"/>
                            </a:lnTo>
                            <a:lnTo>
                              <a:pt x="15" y="38"/>
                            </a:lnTo>
                            <a:lnTo>
                              <a:pt x="9" y="20"/>
                            </a:lnTo>
                            <a:lnTo>
                              <a:pt x="10" y="7"/>
                            </a:lnTo>
                            <a:lnTo>
                              <a:pt x="4"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grpSp>
              </p:grpSp>
            </p:grpSp>
            <p:sp>
              <p:nvSpPr>
                <p:cNvPr id="284" name="Freeform 559"/>
                <p:cNvSpPr>
                  <a:spLocks/>
                </p:cNvSpPr>
                <p:nvPr/>
              </p:nvSpPr>
              <p:spPr bwMode="auto">
                <a:xfrm>
                  <a:off x="4934" y="2036"/>
                  <a:ext cx="163" cy="65"/>
                </a:xfrm>
                <a:custGeom>
                  <a:avLst/>
                  <a:gdLst>
                    <a:gd name="T0" fmla="*/ 162 w 163"/>
                    <a:gd name="T1" fmla="*/ 0 h 65"/>
                    <a:gd name="T2" fmla="*/ 156 w 163"/>
                    <a:gd name="T3" fmla="*/ 22 h 65"/>
                    <a:gd name="T4" fmla="*/ 151 w 163"/>
                    <a:gd name="T5" fmla="*/ 43 h 65"/>
                    <a:gd name="T6" fmla="*/ 140 w 163"/>
                    <a:gd name="T7" fmla="*/ 54 h 65"/>
                    <a:gd name="T8" fmla="*/ 131 w 163"/>
                    <a:gd name="T9" fmla="*/ 62 h 65"/>
                    <a:gd name="T10" fmla="*/ 109 w 163"/>
                    <a:gd name="T11" fmla="*/ 64 h 65"/>
                    <a:gd name="T12" fmla="*/ 77 w 163"/>
                    <a:gd name="T13" fmla="*/ 64 h 65"/>
                    <a:gd name="T14" fmla="*/ 43 w 163"/>
                    <a:gd name="T15" fmla="*/ 59 h 65"/>
                    <a:gd name="T16" fmla="*/ 27 w 163"/>
                    <a:gd name="T17" fmla="*/ 56 h 65"/>
                    <a:gd name="T18" fmla="*/ 16 w 163"/>
                    <a:gd name="T19" fmla="*/ 54 h 65"/>
                    <a:gd name="T20" fmla="*/ 5 w 163"/>
                    <a:gd name="T21" fmla="*/ 59 h 65"/>
                    <a:gd name="T22" fmla="*/ 0 w 163"/>
                    <a:gd name="T23" fmla="*/ 59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
                    <a:gd name="T37" fmla="*/ 0 h 65"/>
                    <a:gd name="T38" fmla="*/ 163 w 163"/>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 h="65">
                      <a:moveTo>
                        <a:pt x="162" y="0"/>
                      </a:moveTo>
                      <a:lnTo>
                        <a:pt x="156" y="22"/>
                      </a:lnTo>
                      <a:lnTo>
                        <a:pt x="151" y="43"/>
                      </a:lnTo>
                      <a:lnTo>
                        <a:pt x="140" y="54"/>
                      </a:lnTo>
                      <a:lnTo>
                        <a:pt x="131" y="62"/>
                      </a:lnTo>
                      <a:lnTo>
                        <a:pt x="109" y="64"/>
                      </a:lnTo>
                      <a:lnTo>
                        <a:pt x="77" y="64"/>
                      </a:lnTo>
                      <a:lnTo>
                        <a:pt x="43" y="59"/>
                      </a:lnTo>
                      <a:lnTo>
                        <a:pt x="27" y="56"/>
                      </a:lnTo>
                      <a:lnTo>
                        <a:pt x="16" y="54"/>
                      </a:lnTo>
                      <a:lnTo>
                        <a:pt x="5" y="59"/>
                      </a:lnTo>
                      <a:lnTo>
                        <a:pt x="0" y="59"/>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grpSp>
        </p:grpSp>
        <p:grpSp>
          <p:nvGrpSpPr>
            <p:cNvPr id="221" name="Group 560"/>
            <p:cNvGrpSpPr>
              <a:grpSpLocks/>
            </p:cNvGrpSpPr>
            <p:nvPr/>
          </p:nvGrpSpPr>
          <p:grpSpPr bwMode="auto">
            <a:xfrm>
              <a:off x="2920" y="1532"/>
              <a:ext cx="438" cy="747"/>
              <a:chOff x="3163" y="1532"/>
              <a:chExt cx="475" cy="747"/>
            </a:xfrm>
          </p:grpSpPr>
          <p:grpSp>
            <p:nvGrpSpPr>
              <p:cNvPr id="222" name="Group 561"/>
              <p:cNvGrpSpPr>
                <a:grpSpLocks/>
              </p:cNvGrpSpPr>
              <p:nvPr/>
            </p:nvGrpSpPr>
            <p:grpSpPr bwMode="auto">
              <a:xfrm>
                <a:off x="3163" y="1842"/>
                <a:ext cx="391" cy="437"/>
                <a:chOff x="3163" y="1842"/>
                <a:chExt cx="391" cy="437"/>
              </a:xfrm>
            </p:grpSpPr>
            <p:sp>
              <p:nvSpPr>
                <p:cNvPr id="269" name="Freeform 562"/>
                <p:cNvSpPr>
                  <a:spLocks/>
                </p:cNvSpPr>
                <p:nvPr/>
              </p:nvSpPr>
              <p:spPr bwMode="auto">
                <a:xfrm>
                  <a:off x="3448" y="2218"/>
                  <a:ext cx="106" cy="61"/>
                </a:xfrm>
                <a:custGeom>
                  <a:avLst/>
                  <a:gdLst>
                    <a:gd name="T0" fmla="*/ 87 w 106"/>
                    <a:gd name="T1" fmla="*/ 7 h 61"/>
                    <a:gd name="T2" fmla="*/ 93 w 106"/>
                    <a:gd name="T3" fmla="*/ 18 h 61"/>
                    <a:gd name="T4" fmla="*/ 97 w 106"/>
                    <a:gd name="T5" fmla="*/ 29 h 61"/>
                    <a:gd name="T6" fmla="*/ 97 w 106"/>
                    <a:gd name="T7" fmla="*/ 38 h 61"/>
                    <a:gd name="T8" fmla="*/ 100 w 106"/>
                    <a:gd name="T9" fmla="*/ 41 h 61"/>
                    <a:gd name="T10" fmla="*/ 105 w 106"/>
                    <a:gd name="T11" fmla="*/ 52 h 61"/>
                    <a:gd name="T12" fmla="*/ 100 w 106"/>
                    <a:gd name="T13" fmla="*/ 60 h 61"/>
                    <a:gd name="T14" fmla="*/ 87 w 106"/>
                    <a:gd name="T15" fmla="*/ 60 h 61"/>
                    <a:gd name="T16" fmla="*/ 64 w 106"/>
                    <a:gd name="T17" fmla="*/ 56 h 61"/>
                    <a:gd name="T18" fmla="*/ 30 w 106"/>
                    <a:gd name="T19" fmla="*/ 56 h 61"/>
                    <a:gd name="T20" fmla="*/ 4 w 106"/>
                    <a:gd name="T21" fmla="*/ 60 h 61"/>
                    <a:gd name="T22" fmla="*/ 0 w 106"/>
                    <a:gd name="T23" fmla="*/ 45 h 61"/>
                    <a:gd name="T24" fmla="*/ 15 w 106"/>
                    <a:gd name="T25" fmla="*/ 34 h 61"/>
                    <a:gd name="T26" fmla="*/ 26 w 106"/>
                    <a:gd name="T27" fmla="*/ 18 h 61"/>
                    <a:gd name="T28" fmla="*/ 33 w 106"/>
                    <a:gd name="T29" fmla="*/ 7 h 61"/>
                    <a:gd name="T30" fmla="*/ 44 w 106"/>
                    <a:gd name="T31" fmla="*/ 0 h 61"/>
                    <a:gd name="T32" fmla="*/ 49 w 106"/>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61"/>
                    <a:gd name="T53" fmla="*/ 106 w 106"/>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61">
                      <a:moveTo>
                        <a:pt x="87" y="7"/>
                      </a:moveTo>
                      <a:lnTo>
                        <a:pt x="93" y="18"/>
                      </a:lnTo>
                      <a:lnTo>
                        <a:pt x="97" y="29"/>
                      </a:lnTo>
                      <a:lnTo>
                        <a:pt x="97" y="38"/>
                      </a:lnTo>
                      <a:lnTo>
                        <a:pt x="100" y="41"/>
                      </a:lnTo>
                      <a:lnTo>
                        <a:pt x="105" y="52"/>
                      </a:lnTo>
                      <a:lnTo>
                        <a:pt x="100" y="60"/>
                      </a:lnTo>
                      <a:lnTo>
                        <a:pt x="87" y="60"/>
                      </a:lnTo>
                      <a:lnTo>
                        <a:pt x="64" y="56"/>
                      </a:lnTo>
                      <a:lnTo>
                        <a:pt x="30" y="56"/>
                      </a:lnTo>
                      <a:lnTo>
                        <a:pt x="4" y="60"/>
                      </a:lnTo>
                      <a:lnTo>
                        <a:pt x="0" y="45"/>
                      </a:lnTo>
                      <a:lnTo>
                        <a:pt x="15" y="34"/>
                      </a:lnTo>
                      <a:lnTo>
                        <a:pt x="26" y="18"/>
                      </a:lnTo>
                      <a:lnTo>
                        <a:pt x="33" y="7"/>
                      </a:lnTo>
                      <a:lnTo>
                        <a:pt x="44" y="0"/>
                      </a:lnTo>
                      <a:lnTo>
                        <a:pt x="49"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70" name="Freeform 563"/>
                <p:cNvSpPr>
                  <a:spLocks/>
                </p:cNvSpPr>
                <p:nvPr/>
              </p:nvSpPr>
              <p:spPr bwMode="auto">
                <a:xfrm>
                  <a:off x="3448" y="1939"/>
                  <a:ext cx="27" cy="240"/>
                </a:xfrm>
                <a:custGeom>
                  <a:avLst/>
                  <a:gdLst>
                    <a:gd name="T0" fmla="*/ 26 w 27"/>
                    <a:gd name="T1" fmla="*/ 239 h 240"/>
                    <a:gd name="T2" fmla="*/ 26 w 27"/>
                    <a:gd name="T3" fmla="*/ 183 h 240"/>
                    <a:gd name="T4" fmla="*/ 22 w 27"/>
                    <a:gd name="T5" fmla="*/ 116 h 240"/>
                    <a:gd name="T6" fmla="*/ 15 w 27"/>
                    <a:gd name="T7" fmla="*/ 63 h 240"/>
                    <a:gd name="T8" fmla="*/ 8 w 27"/>
                    <a:gd name="T9" fmla="*/ 19 h 240"/>
                    <a:gd name="T10" fmla="*/ 0 w 27"/>
                    <a:gd name="T11" fmla="*/ 0 h 240"/>
                    <a:gd name="T12" fmla="*/ 0 60000 65536"/>
                    <a:gd name="T13" fmla="*/ 0 60000 65536"/>
                    <a:gd name="T14" fmla="*/ 0 60000 65536"/>
                    <a:gd name="T15" fmla="*/ 0 60000 65536"/>
                    <a:gd name="T16" fmla="*/ 0 60000 65536"/>
                    <a:gd name="T17" fmla="*/ 0 60000 65536"/>
                    <a:gd name="T18" fmla="*/ 0 w 27"/>
                    <a:gd name="T19" fmla="*/ 0 h 240"/>
                    <a:gd name="T20" fmla="*/ 27 w 27"/>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27" h="240">
                      <a:moveTo>
                        <a:pt x="26" y="239"/>
                      </a:moveTo>
                      <a:lnTo>
                        <a:pt x="26" y="183"/>
                      </a:lnTo>
                      <a:lnTo>
                        <a:pt x="22" y="116"/>
                      </a:lnTo>
                      <a:lnTo>
                        <a:pt x="15" y="63"/>
                      </a:lnTo>
                      <a:lnTo>
                        <a:pt x="8" y="19"/>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71" name="Freeform 564"/>
                <p:cNvSpPr>
                  <a:spLocks/>
                </p:cNvSpPr>
                <p:nvPr/>
              </p:nvSpPr>
              <p:spPr bwMode="auto">
                <a:xfrm>
                  <a:off x="3358" y="2223"/>
                  <a:ext cx="91" cy="48"/>
                </a:xfrm>
                <a:custGeom>
                  <a:avLst/>
                  <a:gdLst>
                    <a:gd name="T0" fmla="*/ 90 w 91"/>
                    <a:gd name="T1" fmla="*/ 44 h 48"/>
                    <a:gd name="T2" fmla="*/ 76 w 91"/>
                    <a:gd name="T3" fmla="*/ 44 h 48"/>
                    <a:gd name="T4" fmla="*/ 44 w 91"/>
                    <a:gd name="T5" fmla="*/ 47 h 48"/>
                    <a:gd name="T6" fmla="*/ 26 w 91"/>
                    <a:gd name="T7" fmla="*/ 44 h 48"/>
                    <a:gd name="T8" fmla="*/ 8 w 91"/>
                    <a:gd name="T9" fmla="*/ 36 h 48"/>
                    <a:gd name="T10" fmla="*/ 0 w 91"/>
                    <a:gd name="T11" fmla="*/ 24 h 48"/>
                    <a:gd name="T12" fmla="*/ 8 w 91"/>
                    <a:gd name="T13" fmla="*/ 13 h 48"/>
                    <a:gd name="T14" fmla="*/ 15 w 91"/>
                    <a:gd name="T15" fmla="*/ 13 h 48"/>
                    <a:gd name="T16" fmla="*/ 26 w 91"/>
                    <a:gd name="T17" fmla="*/ 22 h 48"/>
                    <a:gd name="T18" fmla="*/ 38 w 91"/>
                    <a:gd name="T19" fmla="*/ 24 h 48"/>
                    <a:gd name="T20" fmla="*/ 56 w 91"/>
                    <a:gd name="T21" fmla="*/ 17 h 48"/>
                    <a:gd name="T22" fmla="*/ 71 w 91"/>
                    <a:gd name="T23" fmla="*/ 6 h 48"/>
                    <a:gd name="T24" fmla="*/ 78 w 91"/>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48"/>
                    <a:gd name="T41" fmla="*/ 91 w 91"/>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48">
                      <a:moveTo>
                        <a:pt x="90" y="44"/>
                      </a:moveTo>
                      <a:lnTo>
                        <a:pt x="76" y="44"/>
                      </a:lnTo>
                      <a:lnTo>
                        <a:pt x="44" y="47"/>
                      </a:lnTo>
                      <a:lnTo>
                        <a:pt x="26" y="44"/>
                      </a:lnTo>
                      <a:lnTo>
                        <a:pt x="8" y="36"/>
                      </a:lnTo>
                      <a:lnTo>
                        <a:pt x="0" y="24"/>
                      </a:lnTo>
                      <a:lnTo>
                        <a:pt x="8" y="13"/>
                      </a:lnTo>
                      <a:lnTo>
                        <a:pt x="15" y="13"/>
                      </a:lnTo>
                      <a:lnTo>
                        <a:pt x="26" y="22"/>
                      </a:lnTo>
                      <a:lnTo>
                        <a:pt x="38" y="24"/>
                      </a:lnTo>
                      <a:lnTo>
                        <a:pt x="56" y="17"/>
                      </a:lnTo>
                      <a:lnTo>
                        <a:pt x="71" y="6"/>
                      </a:lnTo>
                      <a:lnTo>
                        <a:pt x="78"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72" name="Freeform 565"/>
                <p:cNvSpPr>
                  <a:spLocks/>
                </p:cNvSpPr>
                <p:nvPr/>
              </p:nvSpPr>
              <p:spPr bwMode="auto">
                <a:xfrm>
                  <a:off x="3407" y="1913"/>
                  <a:ext cx="39" cy="284"/>
                </a:xfrm>
                <a:custGeom>
                  <a:avLst/>
                  <a:gdLst>
                    <a:gd name="T0" fmla="*/ 33 w 39"/>
                    <a:gd name="T1" fmla="*/ 283 h 284"/>
                    <a:gd name="T2" fmla="*/ 38 w 39"/>
                    <a:gd name="T3" fmla="*/ 276 h 284"/>
                    <a:gd name="T4" fmla="*/ 33 w 39"/>
                    <a:gd name="T5" fmla="*/ 265 h 284"/>
                    <a:gd name="T6" fmla="*/ 33 w 39"/>
                    <a:gd name="T7" fmla="*/ 231 h 284"/>
                    <a:gd name="T8" fmla="*/ 29 w 39"/>
                    <a:gd name="T9" fmla="*/ 156 h 284"/>
                    <a:gd name="T10" fmla="*/ 29 w 39"/>
                    <a:gd name="T11" fmla="*/ 111 h 284"/>
                    <a:gd name="T12" fmla="*/ 27 w 39"/>
                    <a:gd name="T13" fmla="*/ 82 h 284"/>
                    <a:gd name="T14" fmla="*/ 22 w 39"/>
                    <a:gd name="T15" fmla="*/ 64 h 284"/>
                    <a:gd name="T16" fmla="*/ 27 w 39"/>
                    <a:gd name="T17" fmla="*/ 56 h 284"/>
                    <a:gd name="T18" fmla="*/ 22 w 39"/>
                    <a:gd name="T19" fmla="*/ 49 h 284"/>
                    <a:gd name="T20" fmla="*/ 15 w 39"/>
                    <a:gd name="T21" fmla="*/ 45 h 284"/>
                    <a:gd name="T22" fmla="*/ 4 w 39"/>
                    <a:gd name="T23" fmla="*/ 22 h 284"/>
                    <a:gd name="T24" fmla="*/ 0 w 39"/>
                    <a:gd name="T25" fmla="*/ 0 h 2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284"/>
                    <a:gd name="T41" fmla="*/ 39 w 39"/>
                    <a:gd name="T42" fmla="*/ 284 h 2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284">
                      <a:moveTo>
                        <a:pt x="33" y="283"/>
                      </a:moveTo>
                      <a:lnTo>
                        <a:pt x="38" y="276"/>
                      </a:lnTo>
                      <a:lnTo>
                        <a:pt x="33" y="265"/>
                      </a:lnTo>
                      <a:lnTo>
                        <a:pt x="33" y="231"/>
                      </a:lnTo>
                      <a:lnTo>
                        <a:pt x="29" y="156"/>
                      </a:lnTo>
                      <a:lnTo>
                        <a:pt x="29" y="111"/>
                      </a:lnTo>
                      <a:lnTo>
                        <a:pt x="27" y="82"/>
                      </a:lnTo>
                      <a:lnTo>
                        <a:pt x="22" y="64"/>
                      </a:lnTo>
                      <a:lnTo>
                        <a:pt x="27" y="56"/>
                      </a:lnTo>
                      <a:lnTo>
                        <a:pt x="22" y="49"/>
                      </a:lnTo>
                      <a:lnTo>
                        <a:pt x="15" y="45"/>
                      </a:lnTo>
                      <a:lnTo>
                        <a:pt x="4" y="22"/>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73" name="Freeform 566"/>
                <p:cNvSpPr>
                  <a:spLocks/>
                </p:cNvSpPr>
                <p:nvPr/>
              </p:nvSpPr>
              <p:spPr bwMode="auto">
                <a:xfrm>
                  <a:off x="3513" y="1842"/>
                  <a:ext cx="25" cy="362"/>
                </a:xfrm>
                <a:custGeom>
                  <a:avLst/>
                  <a:gdLst>
                    <a:gd name="T0" fmla="*/ 0 w 25"/>
                    <a:gd name="T1" fmla="*/ 0 h 362"/>
                    <a:gd name="T2" fmla="*/ 9 w 25"/>
                    <a:gd name="T3" fmla="*/ 30 h 362"/>
                    <a:gd name="T4" fmla="*/ 9 w 25"/>
                    <a:gd name="T5" fmla="*/ 67 h 362"/>
                    <a:gd name="T6" fmla="*/ 9 w 25"/>
                    <a:gd name="T7" fmla="*/ 108 h 362"/>
                    <a:gd name="T8" fmla="*/ 9 w 25"/>
                    <a:gd name="T9" fmla="*/ 159 h 362"/>
                    <a:gd name="T10" fmla="*/ 9 w 25"/>
                    <a:gd name="T11" fmla="*/ 201 h 362"/>
                    <a:gd name="T12" fmla="*/ 16 w 25"/>
                    <a:gd name="T13" fmla="*/ 224 h 362"/>
                    <a:gd name="T14" fmla="*/ 16 w 25"/>
                    <a:gd name="T15" fmla="*/ 253 h 362"/>
                    <a:gd name="T16" fmla="*/ 16 w 25"/>
                    <a:gd name="T17" fmla="*/ 287 h 362"/>
                    <a:gd name="T18" fmla="*/ 16 w 25"/>
                    <a:gd name="T19" fmla="*/ 325 h 362"/>
                    <a:gd name="T20" fmla="*/ 16 w 25"/>
                    <a:gd name="T21" fmla="*/ 343 h 362"/>
                    <a:gd name="T22" fmla="*/ 24 w 25"/>
                    <a:gd name="T23" fmla="*/ 361 h 3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362"/>
                    <a:gd name="T38" fmla="*/ 25 w 25"/>
                    <a:gd name="T39" fmla="*/ 362 h 3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362">
                      <a:moveTo>
                        <a:pt x="0" y="0"/>
                      </a:moveTo>
                      <a:lnTo>
                        <a:pt x="9" y="30"/>
                      </a:lnTo>
                      <a:lnTo>
                        <a:pt x="9" y="67"/>
                      </a:lnTo>
                      <a:lnTo>
                        <a:pt x="9" y="108"/>
                      </a:lnTo>
                      <a:lnTo>
                        <a:pt x="9" y="159"/>
                      </a:lnTo>
                      <a:lnTo>
                        <a:pt x="9" y="201"/>
                      </a:lnTo>
                      <a:lnTo>
                        <a:pt x="16" y="224"/>
                      </a:lnTo>
                      <a:lnTo>
                        <a:pt x="16" y="253"/>
                      </a:lnTo>
                      <a:lnTo>
                        <a:pt x="16" y="287"/>
                      </a:lnTo>
                      <a:lnTo>
                        <a:pt x="16" y="325"/>
                      </a:lnTo>
                      <a:lnTo>
                        <a:pt x="16" y="343"/>
                      </a:lnTo>
                      <a:lnTo>
                        <a:pt x="24" y="361"/>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74" name="Freeform 567"/>
                <p:cNvSpPr>
                  <a:spLocks/>
                </p:cNvSpPr>
                <p:nvPr/>
              </p:nvSpPr>
              <p:spPr bwMode="auto">
                <a:xfrm>
                  <a:off x="3163" y="2174"/>
                  <a:ext cx="82" cy="69"/>
                </a:xfrm>
                <a:custGeom>
                  <a:avLst/>
                  <a:gdLst>
                    <a:gd name="T0" fmla="*/ 67 w 82"/>
                    <a:gd name="T1" fmla="*/ 68 h 69"/>
                    <a:gd name="T2" fmla="*/ 55 w 82"/>
                    <a:gd name="T3" fmla="*/ 61 h 69"/>
                    <a:gd name="T4" fmla="*/ 27 w 82"/>
                    <a:gd name="T5" fmla="*/ 47 h 69"/>
                    <a:gd name="T6" fmla="*/ 13 w 82"/>
                    <a:gd name="T7" fmla="*/ 35 h 69"/>
                    <a:gd name="T8" fmla="*/ 1 w 82"/>
                    <a:gd name="T9" fmla="*/ 19 h 69"/>
                    <a:gd name="T10" fmla="*/ 0 w 82"/>
                    <a:gd name="T11" fmla="*/ 5 h 69"/>
                    <a:gd name="T12" fmla="*/ 13 w 82"/>
                    <a:gd name="T13" fmla="*/ 0 h 69"/>
                    <a:gd name="T14" fmla="*/ 19 w 82"/>
                    <a:gd name="T15" fmla="*/ 3 h 69"/>
                    <a:gd name="T16" fmla="*/ 24 w 82"/>
                    <a:gd name="T17" fmla="*/ 16 h 69"/>
                    <a:gd name="T18" fmla="*/ 32 w 82"/>
                    <a:gd name="T19" fmla="*/ 24 h 69"/>
                    <a:gd name="T20" fmla="*/ 52 w 82"/>
                    <a:gd name="T21" fmla="*/ 27 h 69"/>
                    <a:gd name="T22" fmla="*/ 71 w 82"/>
                    <a:gd name="T23" fmla="*/ 26 h 69"/>
                    <a:gd name="T24" fmla="*/ 81 w 82"/>
                    <a:gd name="T25" fmla="*/ 24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2"/>
                    <a:gd name="T40" fmla="*/ 0 h 69"/>
                    <a:gd name="T41" fmla="*/ 82 w 82"/>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2" h="69">
                      <a:moveTo>
                        <a:pt x="67" y="68"/>
                      </a:moveTo>
                      <a:lnTo>
                        <a:pt x="55" y="61"/>
                      </a:lnTo>
                      <a:lnTo>
                        <a:pt x="27" y="47"/>
                      </a:lnTo>
                      <a:lnTo>
                        <a:pt x="13" y="35"/>
                      </a:lnTo>
                      <a:lnTo>
                        <a:pt x="1" y="19"/>
                      </a:lnTo>
                      <a:lnTo>
                        <a:pt x="0" y="5"/>
                      </a:lnTo>
                      <a:lnTo>
                        <a:pt x="13" y="0"/>
                      </a:lnTo>
                      <a:lnTo>
                        <a:pt x="19" y="3"/>
                      </a:lnTo>
                      <a:lnTo>
                        <a:pt x="24" y="16"/>
                      </a:lnTo>
                      <a:lnTo>
                        <a:pt x="32" y="24"/>
                      </a:lnTo>
                      <a:lnTo>
                        <a:pt x="52" y="27"/>
                      </a:lnTo>
                      <a:lnTo>
                        <a:pt x="71" y="26"/>
                      </a:lnTo>
                      <a:lnTo>
                        <a:pt x="81" y="24"/>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75" name="Freeform 568"/>
                <p:cNvSpPr>
                  <a:spLocks/>
                </p:cNvSpPr>
                <p:nvPr/>
              </p:nvSpPr>
              <p:spPr bwMode="auto">
                <a:xfrm>
                  <a:off x="3262" y="1917"/>
                  <a:ext cx="118" cy="261"/>
                </a:xfrm>
                <a:custGeom>
                  <a:avLst/>
                  <a:gdLst>
                    <a:gd name="T0" fmla="*/ 0 w 118"/>
                    <a:gd name="T1" fmla="*/ 260 h 261"/>
                    <a:gd name="T2" fmla="*/ 7 w 118"/>
                    <a:gd name="T3" fmla="*/ 256 h 261"/>
                    <a:gd name="T4" fmla="*/ 9 w 118"/>
                    <a:gd name="T5" fmla="*/ 244 h 261"/>
                    <a:gd name="T6" fmla="*/ 26 w 118"/>
                    <a:gd name="T7" fmla="*/ 216 h 261"/>
                    <a:gd name="T8" fmla="*/ 61 w 118"/>
                    <a:gd name="T9" fmla="*/ 149 h 261"/>
                    <a:gd name="T10" fmla="*/ 84 w 118"/>
                    <a:gd name="T11" fmla="*/ 111 h 261"/>
                    <a:gd name="T12" fmla="*/ 97 w 118"/>
                    <a:gd name="T13" fmla="*/ 85 h 261"/>
                    <a:gd name="T14" fmla="*/ 103 w 118"/>
                    <a:gd name="T15" fmla="*/ 67 h 261"/>
                    <a:gd name="T16" fmla="*/ 111 w 118"/>
                    <a:gd name="T17" fmla="*/ 62 h 261"/>
                    <a:gd name="T18" fmla="*/ 111 w 118"/>
                    <a:gd name="T19" fmla="*/ 54 h 261"/>
                    <a:gd name="T20" fmla="*/ 107 w 118"/>
                    <a:gd name="T21" fmla="*/ 47 h 261"/>
                    <a:gd name="T22" fmla="*/ 108 w 118"/>
                    <a:gd name="T23" fmla="*/ 22 h 261"/>
                    <a:gd name="T24" fmla="*/ 117 w 118"/>
                    <a:gd name="T25" fmla="*/ 0 h 2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261"/>
                    <a:gd name="T41" fmla="*/ 118 w 118"/>
                    <a:gd name="T42" fmla="*/ 261 h 2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261">
                      <a:moveTo>
                        <a:pt x="0" y="260"/>
                      </a:moveTo>
                      <a:lnTo>
                        <a:pt x="7" y="256"/>
                      </a:lnTo>
                      <a:lnTo>
                        <a:pt x="9" y="244"/>
                      </a:lnTo>
                      <a:lnTo>
                        <a:pt x="26" y="216"/>
                      </a:lnTo>
                      <a:lnTo>
                        <a:pt x="61" y="149"/>
                      </a:lnTo>
                      <a:lnTo>
                        <a:pt x="84" y="111"/>
                      </a:lnTo>
                      <a:lnTo>
                        <a:pt x="97" y="85"/>
                      </a:lnTo>
                      <a:lnTo>
                        <a:pt x="103" y="67"/>
                      </a:lnTo>
                      <a:lnTo>
                        <a:pt x="111" y="62"/>
                      </a:lnTo>
                      <a:lnTo>
                        <a:pt x="111" y="54"/>
                      </a:lnTo>
                      <a:lnTo>
                        <a:pt x="107" y="47"/>
                      </a:lnTo>
                      <a:lnTo>
                        <a:pt x="108" y="22"/>
                      </a:lnTo>
                      <a:lnTo>
                        <a:pt x="117"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76" name="Freeform 569"/>
                <p:cNvSpPr>
                  <a:spLocks/>
                </p:cNvSpPr>
                <p:nvPr/>
              </p:nvSpPr>
              <p:spPr bwMode="auto">
                <a:xfrm>
                  <a:off x="3233" y="2235"/>
                  <a:ext cx="35" cy="24"/>
                </a:xfrm>
                <a:custGeom>
                  <a:avLst/>
                  <a:gdLst>
                    <a:gd name="T0" fmla="*/ 0 w 35"/>
                    <a:gd name="T1" fmla="*/ 10 h 24"/>
                    <a:gd name="T2" fmla="*/ 9 w 35"/>
                    <a:gd name="T3" fmla="*/ 23 h 24"/>
                    <a:gd name="T4" fmla="*/ 34 w 35"/>
                    <a:gd name="T5" fmla="*/ 0 h 24"/>
                    <a:gd name="T6" fmla="*/ 0 60000 65536"/>
                    <a:gd name="T7" fmla="*/ 0 60000 65536"/>
                    <a:gd name="T8" fmla="*/ 0 60000 65536"/>
                    <a:gd name="T9" fmla="*/ 0 w 35"/>
                    <a:gd name="T10" fmla="*/ 0 h 24"/>
                    <a:gd name="T11" fmla="*/ 35 w 35"/>
                    <a:gd name="T12" fmla="*/ 24 h 24"/>
                  </a:gdLst>
                  <a:ahLst/>
                  <a:cxnLst>
                    <a:cxn ang="T6">
                      <a:pos x="T0" y="T1"/>
                    </a:cxn>
                    <a:cxn ang="T7">
                      <a:pos x="T2" y="T3"/>
                    </a:cxn>
                    <a:cxn ang="T8">
                      <a:pos x="T4" y="T5"/>
                    </a:cxn>
                  </a:cxnLst>
                  <a:rect l="T9" t="T10" r="T11" b="T12"/>
                  <a:pathLst>
                    <a:path w="35" h="24">
                      <a:moveTo>
                        <a:pt x="0" y="10"/>
                      </a:moveTo>
                      <a:lnTo>
                        <a:pt x="9" y="23"/>
                      </a:lnTo>
                      <a:lnTo>
                        <a:pt x="34"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grpSp>
          <p:grpSp>
            <p:nvGrpSpPr>
              <p:cNvPr id="223" name="Group 570"/>
              <p:cNvGrpSpPr>
                <a:grpSpLocks/>
              </p:cNvGrpSpPr>
              <p:nvPr/>
            </p:nvGrpSpPr>
            <p:grpSpPr bwMode="auto">
              <a:xfrm>
                <a:off x="3240" y="1532"/>
                <a:ext cx="398" cy="407"/>
                <a:chOff x="3240" y="1532"/>
                <a:chExt cx="398" cy="407"/>
              </a:xfrm>
            </p:grpSpPr>
            <p:sp>
              <p:nvSpPr>
                <p:cNvPr id="224" name="Freeform 571"/>
                <p:cNvSpPr>
                  <a:spLocks/>
                </p:cNvSpPr>
                <p:nvPr/>
              </p:nvSpPr>
              <p:spPr bwMode="auto">
                <a:xfrm>
                  <a:off x="3337" y="1637"/>
                  <a:ext cx="70" cy="47"/>
                </a:xfrm>
                <a:custGeom>
                  <a:avLst/>
                  <a:gdLst>
                    <a:gd name="T0" fmla="*/ 69 w 70"/>
                    <a:gd name="T1" fmla="*/ 40 h 47"/>
                    <a:gd name="T2" fmla="*/ 55 w 70"/>
                    <a:gd name="T3" fmla="*/ 26 h 47"/>
                    <a:gd name="T4" fmla="*/ 45 w 70"/>
                    <a:gd name="T5" fmla="*/ 20 h 47"/>
                    <a:gd name="T6" fmla="*/ 42 w 70"/>
                    <a:gd name="T7" fmla="*/ 20 h 47"/>
                    <a:gd name="T8" fmla="*/ 33 w 70"/>
                    <a:gd name="T9" fmla="*/ 33 h 47"/>
                    <a:gd name="T10" fmla="*/ 23 w 70"/>
                    <a:gd name="T11" fmla="*/ 45 h 47"/>
                    <a:gd name="T12" fmla="*/ 13 w 70"/>
                    <a:gd name="T13" fmla="*/ 46 h 47"/>
                    <a:gd name="T14" fmla="*/ 6 w 70"/>
                    <a:gd name="T15" fmla="*/ 36 h 47"/>
                    <a:gd name="T16" fmla="*/ 1 w 70"/>
                    <a:gd name="T17" fmla="*/ 18 h 47"/>
                    <a:gd name="T18" fmla="*/ 0 w 70"/>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47"/>
                    <a:gd name="T32" fmla="*/ 70 w 70"/>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47">
                      <a:moveTo>
                        <a:pt x="69" y="40"/>
                      </a:moveTo>
                      <a:lnTo>
                        <a:pt x="55" y="26"/>
                      </a:lnTo>
                      <a:lnTo>
                        <a:pt x="45" y="20"/>
                      </a:lnTo>
                      <a:lnTo>
                        <a:pt x="42" y="20"/>
                      </a:lnTo>
                      <a:lnTo>
                        <a:pt x="33" y="33"/>
                      </a:lnTo>
                      <a:lnTo>
                        <a:pt x="23" y="45"/>
                      </a:lnTo>
                      <a:lnTo>
                        <a:pt x="13" y="46"/>
                      </a:lnTo>
                      <a:lnTo>
                        <a:pt x="6" y="36"/>
                      </a:lnTo>
                      <a:lnTo>
                        <a:pt x="1" y="18"/>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25" name="Freeform 572"/>
                <p:cNvSpPr>
                  <a:spLocks/>
                </p:cNvSpPr>
                <p:nvPr/>
              </p:nvSpPr>
              <p:spPr bwMode="auto">
                <a:xfrm>
                  <a:off x="3329" y="1556"/>
                  <a:ext cx="30" cy="82"/>
                </a:xfrm>
                <a:custGeom>
                  <a:avLst/>
                  <a:gdLst>
                    <a:gd name="T0" fmla="*/ 21 w 30"/>
                    <a:gd name="T1" fmla="*/ 77 h 82"/>
                    <a:gd name="T2" fmla="*/ 22 w 30"/>
                    <a:gd name="T3" fmla="*/ 81 h 82"/>
                    <a:gd name="T4" fmla="*/ 8 w 30"/>
                    <a:gd name="T5" fmla="*/ 81 h 82"/>
                    <a:gd name="T6" fmla="*/ 0 w 30"/>
                    <a:gd name="T7" fmla="*/ 79 h 82"/>
                    <a:gd name="T8" fmla="*/ 1 w 30"/>
                    <a:gd name="T9" fmla="*/ 71 h 82"/>
                    <a:gd name="T10" fmla="*/ 11 w 30"/>
                    <a:gd name="T11" fmla="*/ 51 h 82"/>
                    <a:gd name="T12" fmla="*/ 8 w 30"/>
                    <a:gd name="T13" fmla="*/ 43 h 82"/>
                    <a:gd name="T14" fmla="*/ 3 w 30"/>
                    <a:gd name="T15" fmla="*/ 36 h 82"/>
                    <a:gd name="T16" fmla="*/ 7 w 30"/>
                    <a:gd name="T17" fmla="*/ 26 h 82"/>
                    <a:gd name="T18" fmla="*/ 10 w 30"/>
                    <a:gd name="T19" fmla="*/ 14 h 82"/>
                    <a:gd name="T20" fmla="*/ 17 w 30"/>
                    <a:gd name="T21" fmla="*/ 5 h 82"/>
                    <a:gd name="T22" fmla="*/ 29 w 30"/>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82"/>
                    <a:gd name="T38" fmla="*/ 30 w 30"/>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82">
                      <a:moveTo>
                        <a:pt x="21" y="77"/>
                      </a:moveTo>
                      <a:lnTo>
                        <a:pt x="22" y="81"/>
                      </a:lnTo>
                      <a:lnTo>
                        <a:pt x="8" y="81"/>
                      </a:lnTo>
                      <a:lnTo>
                        <a:pt x="0" y="79"/>
                      </a:lnTo>
                      <a:lnTo>
                        <a:pt x="1" y="71"/>
                      </a:lnTo>
                      <a:lnTo>
                        <a:pt x="11" y="51"/>
                      </a:lnTo>
                      <a:lnTo>
                        <a:pt x="8" y="43"/>
                      </a:lnTo>
                      <a:lnTo>
                        <a:pt x="3" y="36"/>
                      </a:lnTo>
                      <a:lnTo>
                        <a:pt x="7" y="26"/>
                      </a:lnTo>
                      <a:lnTo>
                        <a:pt x="10" y="14"/>
                      </a:lnTo>
                      <a:lnTo>
                        <a:pt x="17" y="5"/>
                      </a:lnTo>
                      <a:lnTo>
                        <a:pt x="29"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26" name="Freeform 573"/>
                <p:cNvSpPr>
                  <a:spLocks/>
                </p:cNvSpPr>
                <p:nvPr/>
              </p:nvSpPr>
              <p:spPr bwMode="auto">
                <a:xfrm>
                  <a:off x="3344" y="1532"/>
                  <a:ext cx="86" cy="49"/>
                </a:xfrm>
                <a:custGeom>
                  <a:avLst/>
                  <a:gdLst>
                    <a:gd name="T0" fmla="*/ 0 w 86"/>
                    <a:gd name="T1" fmla="*/ 32 h 49"/>
                    <a:gd name="T2" fmla="*/ 1 w 86"/>
                    <a:gd name="T3" fmla="*/ 24 h 49"/>
                    <a:gd name="T4" fmla="*/ 5 w 86"/>
                    <a:gd name="T5" fmla="*/ 18 h 49"/>
                    <a:gd name="T6" fmla="*/ 8 w 86"/>
                    <a:gd name="T7" fmla="*/ 9 h 49"/>
                    <a:gd name="T8" fmla="*/ 16 w 86"/>
                    <a:gd name="T9" fmla="*/ 2 h 49"/>
                    <a:gd name="T10" fmla="*/ 25 w 86"/>
                    <a:gd name="T11" fmla="*/ 5 h 49"/>
                    <a:gd name="T12" fmla="*/ 32 w 86"/>
                    <a:gd name="T13" fmla="*/ 0 h 49"/>
                    <a:gd name="T14" fmla="*/ 41 w 86"/>
                    <a:gd name="T15" fmla="*/ 6 h 49"/>
                    <a:gd name="T16" fmla="*/ 48 w 86"/>
                    <a:gd name="T17" fmla="*/ 16 h 49"/>
                    <a:gd name="T18" fmla="*/ 55 w 86"/>
                    <a:gd name="T19" fmla="*/ 21 h 49"/>
                    <a:gd name="T20" fmla="*/ 70 w 86"/>
                    <a:gd name="T21" fmla="*/ 24 h 49"/>
                    <a:gd name="T22" fmla="*/ 79 w 86"/>
                    <a:gd name="T23" fmla="*/ 30 h 49"/>
                    <a:gd name="T24" fmla="*/ 84 w 86"/>
                    <a:gd name="T25" fmla="*/ 38 h 49"/>
                    <a:gd name="T26" fmla="*/ 85 w 86"/>
                    <a:gd name="T27" fmla="*/ 48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
                    <a:gd name="T43" fmla="*/ 0 h 49"/>
                    <a:gd name="T44" fmla="*/ 86 w 86"/>
                    <a:gd name="T45" fmla="*/ 49 h 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 h="49">
                      <a:moveTo>
                        <a:pt x="0" y="32"/>
                      </a:moveTo>
                      <a:lnTo>
                        <a:pt x="1" y="24"/>
                      </a:lnTo>
                      <a:lnTo>
                        <a:pt x="5" y="18"/>
                      </a:lnTo>
                      <a:lnTo>
                        <a:pt x="8" y="9"/>
                      </a:lnTo>
                      <a:lnTo>
                        <a:pt x="16" y="2"/>
                      </a:lnTo>
                      <a:lnTo>
                        <a:pt x="25" y="5"/>
                      </a:lnTo>
                      <a:lnTo>
                        <a:pt x="32" y="0"/>
                      </a:lnTo>
                      <a:lnTo>
                        <a:pt x="41" y="6"/>
                      </a:lnTo>
                      <a:lnTo>
                        <a:pt x="48" y="16"/>
                      </a:lnTo>
                      <a:lnTo>
                        <a:pt x="55" y="21"/>
                      </a:lnTo>
                      <a:lnTo>
                        <a:pt x="70" y="24"/>
                      </a:lnTo>
                      <a:lnTo>
                        <a:pt x="79" y="30"/>
                      </a:lnTo>
                      <a:lnTo>
                        <a:pt x="84" y="38"/>
                      </a:lnTo>
                      <a:lnTo>
                        <a:pt x="85" y="48"/>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27" name="Freeform 574"/>
                <p:cNvSpPr>
                  <a:spLocks/>
                </p:cNvSpPr>
                <p:nvPr/>
              </p:nvSpPr>
              <p:spPr bwMode="auto">
                <a:xfrm>
                  <a:off x="3420" y="1570"/>
                  <a:ext cx="25" cy="50"/>
                </a:xfrm>
                <a:custGeom>
                  <a:avLst/>
                  <a:gdLst>
                    <a:gd name="T0" fmla="*/ 3 w 25"/>
                    <a:gd name="T1" fmla="*/ 0 h 50"/>
                    <a:gd name="T2" fmla="*/ 9 w 25"/>
                    <a:gd name="T3" fmla="*/ 8 h 50"/>
                    <a:gd name="T4" fmla="*/ 21 w 25"/>
                    <a:gd name="T5" fmla="*/ 23 h 50"/>
                    <a:gd name="T6" fmla="*/ 24 w 25"/>
                    <a:gd name="T7" fmla="*/ 32 h 50"/>
                    <a:gd name="T8" fmla="*/ 13 w 25"/>
                    <a:gd name="T9" fmla="*/ 41 h 50"/>
                    <a:gd name="T10" fmla="*/ 6 w 25"/>
                    <a:gd name="T11" fmla="*/ 48 h 50"/>
                    <a:gd name="T12" fmla="*/ 0 w 25"/>
                    <a:gd name="T13" fmla="*/ 49 h 50"/>
                    <a:gd name="T14" fmla="*/ 0 60000 65536"/>
                    <a:gd name="T15" fmla="*/ 0 60000 65536"/>
                    <a:gd name="T16" fmla="*/ 0 60000 65536"/>
                    <a:gd name="T17" fmla="*/ 0 60000 65536"/>
                    <a:gd name="T18" fmla="*/ 0 60000 65536"/>
                    <a:gd name="T19" fmla="*/ 0 60000 65536"/>
                    <a:gd name="T20" fmla="*/ 0 60000 65536"/>
                    <a:gd name="T21" fmla="*/ 0 w 25"/>
                    <a:gd name="T22" fmla="*/ 0 h 50"/>
                    <a:gd name="T23" fmla="*/ 25 w 25"/>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50">
                      <a:moveTo>
                        <a:pt x="3" y="0"/>
                      </a:moveTo>
                      <a:lnTo>
                        <a:pt x="9" y="8"/>
                      </a:lnTo>
                      <a:lnTo>
                        <a:pt x="21" y="23"/>
                      </a:lnTo>
                      <a:lnTo>
                        <a:pt x="24" y="32"/>
                      </a:lnTo>
                      <a:lnTo>
                        <a:pt x="13" y="41"/>
                      </a:lnTo>
                      <a:lnTo>
                        <a:pt x="6" y="48"/>
                      </a:lnTo>
                      <a:lnTo>
                        <a:pt x="0" y="49"/>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28" name="Freeform 575"/>
                <p:cNvSpPr>
                  <a:spLocks/>
                </p:cNvSpPr>
                <p:nvPr/>
              </p:nvSpPr>
              <p:spPr bwMode="auto">
                <a:xfrm>
                  <a:off x="3397" y="1630"/>
                  <a:ext cx="24" cy="21"/>
                </a:xfrm>
                <a:custGeom>
                  <a:avLst/>
                  <a:gdLst>
                    <a:gd name="T0" fmla="*/ 0 w 24"/>
                    <a:gd name="T1" fmla="*/ 0 h 21"/>
                    <a:gd name="T2" fmla="*/ 5 w 24"/>
                    <a:gd name="T3" fmla="*/ 8 h 21"/>
                    <a:gd name="T4" fmla="*/ 10 w 24"/>
                    <a:gd name="T5" fmla="*/ 15 h 21"/>
                    <a:gd name="T6" fmla="*/ 23 w 24"/>
                    <a:gd name="T7" fmla="*/ 20 h 21"/>
                    <a:gd name="T8" fmla="*/ 0 60000 65536"/>
                    <a:gd name="T9" fmla="*/ 0 60000 65536"/>
                    <a:gd name="T10" fmla="*/ 0 60000 65536"/>
                    <a:gd name="T11" fmla="*/ 0 60000 65536"/>
                    <a:gd name="T12" fmla="*/ 0 w 24"/>
                    <a:gd name="T13" fmla="*/ 0 h 21"/>
                    <a:gd name="T14" fmla="*/ 24 w 24"/>
                    <a:gd name="T15" fmla="*/ 21 h 21"/>
                  </a:gdLst>
                  <a:ahLst/>
                  <a:cxnLst>
                    <a:cxn ang="T8">
                      <a:pos x="T0" y="T1"/>
                    </a:cxn>
                    <a:cxn ang="T9">
                      <a:pos x="T2" y="T3"/>
                    </a:cxn>
                    <a:cxn ang="T10">
                      <a:pos x="T4" y="T5"/>
                    </a:cxn>
                    <a:cxn ang="T11">
                      <a:pos x="T6" y="T7"/>
                    </a:cxn>
                  </a:cxnLst>
                  <a:rect l="T12" t="T13" r="T14" b="T15"/>
                  <a:pathLst>
                    <a:path w="24" h="21">
                      <a:moveTo>
                        <a:pt x="0" y="0"/>
                      </a:moveTo>
                      <a:lnTo>
                        <a:pt x="5" y="8"/>
                      </a:lnTo>
                      <a:lnTo>
                        <a:pt x="10" y="15"/>
                      </a:lnTo>
                      <a:lnTo>
                        <a:pt x="23" y="2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29" name="Freeform 576"/>
                <p:cNvSpPr>
                  <a:spLocks/>
                </p:cNvSpPr>
                <p:nvPr/>
              </p:nvSpPr>
              <p:spPr bwMode="auto">
                <a:xfrm>
                  <a:off x="3340" y="1578"/>
                  <a:ext cx="24" cy="17"/>
                </a:xfrm>
                <a:custGeom>
                  <a:avLst/>
                  <a:gdLst>
                    <a:gd name="T0" fmla="*/ 23 w 24"/>
                    <a:gd name="T1" fmla="*/ 16 h 17"/>
                    <a:gd name="T2" fmla="*/ 7 w 24"/>
                    <a:gd name="T3" fmla="*/ 3 h 17"/>
                    <a:gd name="T4" fmla="*/ 0 w 24"/>
                    <a:gd name="T5" fmla="*/ 0 h 17"/>
                    <a:gd name="T6" fmla="*/ 0 60000 65536"/>
                    <a:gd name="T7" fmla="*/ 0 60000 65536"/>
                    <a:gd name="T8" fmla="*/ 0 60000 65536"/>
                    <a:gd name="T9" fmla="*/ 0 w 24"/>
                    <a:gd name="T10" fmla="*/ 0 h 17"/>
                    <a:gd name="T11" fmla="*/ 24 w 24"/>
                    <a:gd name="T12" fmla="*/ 17 h 17"/>
                  </a:gdLst>
                  <a:ahLst/>
                  <a:cxnLst>
                    <a:cxn ang="T6">
                      <a:pos x="T0" y="T1"/>
                    </a:cxn>
                    <a:cxn ang="T7">
                      <a:pos x="T2" y="T3"/>
                    </a:cxn>
                    <a:cxn ang="T8">
                      <a:pos x="T4" y="T5"/>
                    </a:cxn>
                  </a:cxnLst>
                  <a:rect l="T9" t="T10" r="T11" b="T12"/>
                  <a:pathLst>
                    <a:path w="24" h="17">
                      <a:moveTo>
                        <a:pt x="23" y="16"/>
                      </a:moveTo>
                      <a:lnTo>
                        <a:pt x="7" y="3"/>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30" name="Freeform 577"/>
                <p:cNvSpPr>
                  <a:spLocks/>
                </p:cNvSpPr>
                <p:nvPr/>
              </p:nvSpPr>
              <p:spPr bwMode="auto">
                <a:xfrm>
                  <a:off x="3350" y="1584"/>
                  <a:ext cx="25" cy="17"/>
                </a:xfrm>
                <a:custGeom>
                  <a:avLst/>
                  <a:gdLst>
                    <a:gd name="T0" fmla="*/ 0 w 25"/>
                    <a:gd name="T1" fmla="*/ 4 h 17"/>
                    <a:gd name="T2" fmla="*/ 2 w 25"/>
                    <a:gd name="T3" fmla="*/ 0 h 17"/>
                    <a:gd name="T4" fmla="*/ 10 w 25"/>
                    <a:gd name="T5" fmla="*/ 0 h 17"/>
                    <a:gd name="T6" fmla="*/ 24 w 25"/>
                    <a:gd name="T7" fmla="*/ 16 h 17"/>
                    <a:gd name="T8" fmla="*/ 0 60000 65536"/>
                    <a:gd name="T9" fmla="*/ 0 60000 65536"/>
                    <a:gd name="T10" fmla="*/ 0 60000 65536"/>
                    <a:gd name="T11" fmla="*/ 0 60000 65536"/>
                    <a:gd name="T12" fmla="*/ 0 w 25"/>
                    <a:gd name="T13" fmla="*/ 0 h 17"/>
                    <a:gd name="T14" fmla="*/ 25 w 25"/>
                    <a:gd name="T15" fmla="*/ 17 h 17"/>
                  </a:gdLst>
                  <a:ahLst/>
                  <a:cxnLst>
                    <a:cxn ang="T8">
                      <a:pos x="T0" y="T1"/>
                    </a:cxn>
                    <a:cxn ang="T9">
                      <a:pos x="T2" y="T3"/>
                    </a:cxn>
                    <a:cxn ang="T10">
                      <a:pos x="T4" y="T5"/>
                    </a:cxn>
                    <a:cxn ang="T11">
                      <a:pos x="T6" y="T7"/>
                    </a:cxn>
                  </a:cxnLst>
                  <a:rect l="T12" t="T13" r="T14" b="T15"/>
                  <a:pathLst>
                    <a:path w="25" h="17">
                      <a:moveTo>
                        <a:pt x="0" y="4"/>
                      </a:moveTo>
                      <a:lnTo>
                        <a:pt x="2" y="0"/>
                      </a:lnTo>
                      <a:lnTo>
                        <a:pt x="10" y="0"/>
                      </a:lnTo>
                      <a:lnTo>
                        <a:pt x="24"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31" name="Freeform 578"/>
                <p:cNvSpPr>
                  <a:spLocks/>
                </p:cNvSpPr>
                <p:nvPr/>
              </p:nvSpPr>
              <p:spPr bwMode="auto">
                <a:xfrm>
                  <a:off x="3344" y="1601"/>
                  <a:ext cx="24" cy="17"/>
                </a:xfrm>
                <a:custGeom>
                  <a:avLst/>
                  <a:gdLst>
                    <a:gd name="T0" fmla="*/ 9 w 24"/>
                    <a:gd name="T1" fmla="*/ 0 h 17"/>
                    <a:gd name="T2" fmla="*/ 3 w 24"/>
                    <a:gd name="T3" fmla="*/ 7 h 17"/>
                    <a:gd name="T4" fmla="*/ 0 w 24"/>
                    <a:gd name="T5" fmla="*/ 13 h 17"/>
                    <a:gd name="T6" fmla="*/ 23 w 24"/>
                    <a:gd name="T7" fmla="*/ 16 h 17"/>
                    <a:gd name="T8" fmla="*/ 0 60000 65536"/>
                    <a:gd name="T9" fmla="*/ 0 60000 65536"/>
                    <a:gd name="T10" fmla="*/ 0 60000 65536"/>
                    <a:gd name="T11" fmla="*/ 0 60000 65536"/>
                    <a:gd name="T12" fmla="*/ 0 w 24"/>
                    <a:gd name="T13" fmla="*/ 0 h 17"/>
                    <a:gd name="T14" fmla="*/ 24 w 24"/>
                    <a:gd name="T15" fmla="*/ 17 h 17"/>
                  </a:gdLst>
                  <a:ahLst/>
                  <a:cxnLst>
                    <a:cxn ang="T8">
                      <a:pos x="T0" y="T1"/>
                    </a:cxn>
                    <a:cxn ang="T9">
                      <a:pos x="T2" y="T3"/>
                    </a:cxn>
                    <a:cxn ang="T10">
                      <a:pos x="T4" y="T5"/>
                    </a:cxn>
                    <a:cxn ang="T11">
                      <a:pos x="T6" y="T7"/>
                    </a:cxn>
                  </a:cxnLst>
                  <a:rect l="T12" t="T13" r="T14" b="T15"/>
                  <a:pathLst>
                    <a:path w="24" h="17">
                      <a:moveTo>
                        <a:pt x="9" y="0"/>
                      </a:moveTo>
                      <a:lnTo>
                        <a:pt x="3" y="7"/>
                      </a:lnTo>
                      <a:lnTo>
                        <a:pt x="0" y="13"/>
                      </a:lnTo>
                      <a:lnTo>
                        <a:pt x="23"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32" name="Freeform 579"/>
                <p:cNvSpPr>
                  <a:spLocks/>
                </p:cNvSpPr>
                <p:nvPr/>
              </p:nvSpPr>
              <p:spPr bwMode="auto">
                <a:xfrm>
                  <a:off x="3332" y="1603"/>
                  <a:ext cx="24" cy="17"/>
                </a:xfrm>
                <a:custGeom>
                  <a:avLst/>
                  <a:gdLst>
                    <a:gd name="T0" fmla="*/ 4 w 24"/>
                    <a:gd name="T1" fmla="*/ 0 h 17"/>
                    <a:gd name="T2" fmla="*/ 0 w 24"/>
                    <a:gd name="T3" fmla="*/ 16 h 17"/>
                    <a:gd name="T4" fmla="*/ 23 w 24"/>
                    <a:gd name="T5" fmla="*/ 16 h 17"/>
                    <a:gd name="T6" fmla="*/ 0 60000 65536"/>
                    <a:gd name="T7" fmla="*/ 0 60000 65536"/>
                    <a:gd name="T8" fmla="*/ 0 60000 65536"/>
                    <a:gd name="T9" fmla="*/ 0 w 24"/>
                    <a:gd name="T10" fmla="*/ 0 h 17"/>
                    <a:gd name="T11" fmla="*/ 24 w 24"/>
                    <a:gd name="T12" fmla="*/ 17 h 17"/>
                  </a:gdLst>
                  <a:ahLst/>
                  <a:cxnLst>
                    <a:cxn ang="T6">
                      <a:pos x="T0" y="T1"/>
                    </a:cxn>
                    <a:cxn ang="T7">
                      <a:pos x="T2" y="T3"/>
                    </a:cxn>
                    <a:cxn ang="T8">
                      <a:pos x="T4" y="T5"/>
                    </a:cxn>
                  </a:cxnLst>
                  <a:rect l="T9" t="T10" r="T11" b="T12"/>
                  <a:pathLst>
                    <a:path w="24" h="17">
                      <a:moveTo>
                        <a:pt x="4" y="0"/>
                      </a:moveTo>
                      <a:lnTo>
                        <a:pt x="0" y="16"/>
                      </a:lnTo>
                      <a:lnTo>
                        <a:pt x="23"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33" name="Freeform 580"/>
                <p:cNvSpPr>
                  <a:spLocks/>
                </p:cNvSpPr>
                <p:nvPr/>
              </p:nvSpPr>
              <p:spPr bwMode="auto">
                <a:xfrm>
                  <a:off x="3405" y="1631"/>
                  <a:ext cx="35" cy="84"/>
                </a:xfrm>
                <a:custGeom>
                  <a:avLst/>
                  <a:gdLst>
                    <a:gd name="T0" fmla="*/ 0 w 35"/>
                    <a:gd name="T1" fmla="*/ 14 h 84"/>
                    <a:gd name="T2" fmla="*/ 3 w 35"/>
                    <a:gd name="T3" fmla="*/ 6 h 84"/>
                    <a:gd name="T4" fmla="*/ 7 w 35"/>
                    <a:gd name="T5" fmla="*/ 0 h 84"/>
                    <a:gd name="T6" fmla="*/ 26 w 35"/>
                    <a:gd name="T7" fmla="*/ 13 h 84"/>
                    <a:gd name="T8" fmla="*/ 21 w 35"/>
                    <a:gd name="T9" fmla="*/ 24 h 84"/>
                    <a:gd name="T10" fmla="*/ 22 w 35"/>
                    <a:gd name="T11" fmla="*/ 43 h 84"/>
                    <a:gd name="T12" fmla="*/ 26 w 35"/>
                    <a:gd name="T13" fmla="*/ 64 h 84"/>
                    <a:gd name="T14" fmla="*/ 34 w 35"/>
                    <a:gd name="T15" fmla="*/ 83 h 84"/>
                    <a:gd name="T16" fmla="*/ 17 w 35"/>
                    <a:gd name="T17" fmla="*/ 68 h 84"/>
                    <a:gd name="T18" fmla="*/ 8 w 35"/>
                    <a:gd name="T19" fmla="*/ 56 h 84"/>
                    <a:gd name="T20" fmla="*/ 3 w 35"/>
                    <a:gd name="T21" fmla="*/ 44 h 84"/>
                    <a:gd name="T22" fmla="*/ 6 w 35"/>
                    <a:gd name="T23" fmla="*/ 32 h 84"/>
                    <a:gd name="T24" fmla="*/ 10 w 35"/>
                    <a:gd name="T25" fmla="*/ 16 h 84"/>
                    <a:gd name="T26" fmla="*/ 7 w 35"/>
                    <a:gd name="T27" fmla="*/ 5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84"/>
                    <a:gd name="T44" fmla="*/ 35 w 35"/>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84">
                      <a:moveTo>
                        <a:pt x="0" y="14"/>
                      </a:moveTo>
                      <a:lnTo>
                        <a:pt x="3" y="6"/>
                      </a:lnTo>
                      <a:lnTo>
                        <a:pt x="7" y="0"/>
                      </a:lnTo>
                      <a:lnTo>
                        <a:pt x="26" y="13"/>
                      </a:lnTo>
                      <a:lnTo>
                        <a:pt x="21" y="24"/>
                      </a:lnTo>
                      <a:lnTo>
                        <a:pt x="22" y="43"/>
                      </a:lnTo>
                      <a:lnTo>
                        <a:pt x="26" y="64"/>
                      </a:lnTo>
                      <a:lnTo>
                        <a:pt x="34" y="83"/>
                      </a:lnTo>
                      <a:lnTo>
                        <a:pt x="17" y="68"/>
                      </a:lnTo>
                      <a:lnTo>
                        <a:pt x="8" y="56"/>
                      </a:lnTo>
                      <a:lnTo>
                        <a:pt x="3" y="44"/>
                      </a:lnTo>
                      <a:lnTo>
                        <a:pt x="6" y="32"/>
                      </a:lnTo>
                      <a:lnTo>
                        <a:pt x="10" y="16"/>
                      </a:lnTo>
                      <a:lnTo>
                        <a:pt x="7" y="5"/>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34" name="Freeform 581"/>
                <p:cNvSpPr>
                  <a:spLocks/>
                </p:cNvSpPr>
                <p:nvPr/>
              </p:nvSpPr>
              <p:spPr bwMode="auto">
                <a:xfrm>
                  <a:off x="3400" y="1672"/>
                  <a:ext cx="23" cy="37"/>
                </a:xfrm>
                <a:custGeom>
                  <a:avLst/>
                  <a:gdLst>
                    <a:gd name="T0" fmla="*/ 0 w 23"/>
                    <a:gd name="T1" fmla="*/ 0 h 37"/>
                    <a:gd name="T2" fmla="*/ 3 w 23"/>
                    <a:gd name="T3" fmla="*/ 15 h 37"/>
                    <a:gd name="T4" fmla="*/ 7 w 23"/>
                    <a:gd name="T5" fmla="*/ 27 h 37"/>
                    <a:gd name="T6" fmla="*/ 22 w 23"/>
                    <a:gd name="T7" fmla="*/ 36 h 37"/>
                    <a:gd name="T8" fmla="*/ 16 w 23"/>
                    <a:gd name="T9" fmla="*/ 21 h 37"/>
                    <a:gd name="T10" fmla="*/ 16 w 23"/>
                    <a:gd name="T11" fmla="*/ 7 h 37"/>
                    <a:gd name="T12" fmla="*/ 0 60000 65536"/>
                    <a:gd name="T13" fmla="*/ 0 60000 65536"/>
                    <a:gd name="T14" fmla="*/ 0 60000 65536"/>
                    <a:gd name="T15" fmla="*/ 0 60000 65536"/>
                    <a:gd name="T16" fmla="*/ 0 60000 65536"/>
                    <a:gd name="T17" fmla="*/ 0 60000 65536"/>
                    <a:gd name="T18" fmla="*/ 0 w 23"/>
                    <a:gd name="T19" fmla="*/ 0 h 37"/>
                    <a:gd name="T20" fmla="*/ 23 w 23"/>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23" h="37">
                      <a:moveTo>
                        <a:pt x="0" y="0"/>
                      </a:moveTo>
                      <a:lnTo>
                        <a:pt x="3" y="15"/>
                      </a:lnTo>
                      <a:lnTo>
                        <a:pt x="7" y="27"/>
                      </a:lnTo>
                      <a:lnTo>
                        <a:pt x="22" y="36"/>
                      </a:lnTo>
                      <a:lnTo>
                        <a:pt x="16" y="21"/>
                      </a:lnTo>
                      <a:lnTo>
                        <a:pt x="16" y="7"/>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35" name="Freeform 582"/>
                <p:cNvSpPr>
                  <a:spLocks/>
                </p:cNvSpPr>
                <p:nvPr/>
              </p:nvSpPr>
              <p:spPr bwMode="auto">
                <a:xfrm>
                  <a:off x="3426" y="1652"/>
                  <a:ext cx="112" cy="251"/>
                </a:xfrm>
                <a:custGeom>
                  <a:avLst/>
                  <a:gdLst>
                    <a:gd name="T0" fmla="*/ 0 w 112"/>
                    <a:gd name="T1" fmla="*/ 3 h 251"/>
                    <a:gd name="T2" fmla="*/ 7 w 112"/>
                    <a:gd name="T3" fmla="*/ 0 h 251"/>
                    <a:gd name="T4" fmla="*/ 15 w 112"/>
                    <a:gd name="T5" fmla="*/ 1 h 251"/>
                    <a:gd name="T6" fmla="*/ 22 w 112"/>
                    <a:gd name="T7" fmla="*/ 11 h 251"/>
                    <a:gd name="T8" fmla="*/ 42 w 112"/>
                    <a:gd name="T9" fmla="*/ 39 h 251"/>
                    <a:gd name="T10" fmla="*/ 78 w 112"/>
                    <a:gd name="T11" fmla="*/ 80 h 251"/>
                    <a:gd name="T12" fmla="*/ 98 w 112"/>
                    <a:gd name="T13" fmla="*/ 94 h 251"/>
                    <a:gd name="T14" fmla="*/ 111 w 112"/>
                    <a:gd name="T15" fmla="*/ 104 h 251"/>
                    <a:gd name="T16" fmla="*/ 110 w 112"/>
                    <a:gd name="T17" fmla="*/ 117 h 251"/>
                    <a:gd name="T18" fmla="*/ 108 w 112"/>
                    <a:gd name="T19" fmla="*/ 133 h 251"/>
                    <a:gd name="T20" fmla="*/ 79 w 112"/>
                    <a:gd name="T21" fmla="*/ 204 h 251"/>
                    <a:gd name="T22" fmla="*/ 74 w 112"/>
                    <a:gd name="T23" fmla="*/ 218 h 251"/>
                    <a:gd name="T24" fmla="*/ 78 w 112"/>
                    <a:gd name="T25" fmla="*/ 226 h 251"/>
                    <a:gd name="T26" fmla="*/ 65 w 112"/>
                    <a:gd name="T27" fmla="*/ 250 h 251"/>
                    <a:gd name="T28" fmla="*/ 63 w 112"/>
                    <a:gd name="T29" fmla="*/ 234 h 251"/>
                    <a:gd name="T30" fmla="*/ 50 w 112"/>
                    <a:gd name="T31" fmla="*/ 220 h 251"/>
                    <a:gd name="T32" fmla="*/ 41 w 112"/>
                    <a:gd name="T33" fmla="*/ 213 h 251"/>
                    <a:gd name="T34" fmla="*/ 39 w 112"/>
                    <a:gd name="T35" fmla="*/ 211 h 251"/>
                    <a:gd name="T36" fmla="*/ 28 w 112"/>
                    <a:gd name="T37" fmla="*/ 212 h 2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251"/>
                    <a:gd name="T59" fmla="*/ 112 w 112"/>
                    <a:gd name="T60" fmla="*/ 251 h 2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251">
                      <a:moveTo>
                        <a:pt x="0" y="3"/>
                      </a:moveTo>
                      <a:lnTo>
                        <a:pt x="7" y="0"/>
                      </a:lnTo>
                      <a:lnTo>
                        <a:pt x="15" y="1"/>
                      </a:lnTo>
                      <a:lnTo>
                        <a:pt x="22" y="11"/>
                      </a:lnTo>
                      <a:lnTo>
                        <a:pt x="42" y="39"/>
                      </a:lnTo>
                      <a:lnTo>
                        <a:pt x="78" y="80"/>
                      </a:lnTo>
                      <a:lnTo>
                        <a:pt x="98" y="94"/>
                      </a:lnTo>
                      <a:lnTo>
                        <a:pt x="111" y="104"/>
                      </a:lnTo>
                      <a:lnTo>
                        <a:pt x="110" y="117"/>
                      </a:lnTo>
                      <a:lnTo>
                        <a:pt x="108" y="133"/>
                      </a:lnTo>
                      <a:lnTo>
                        <a:pt x="79" y="204"/>
                      </a:lnTo>
                      <a:lnTo>
                        <a:pt x="74" y="218"/>
                      </a:lnTo>
                      <a:lnTo>
                        <a:pt x="78" y="226"/>
                      </a:lnTo>
                      <a:lnTo>
                        <a:pt x="65" y="250"/>
                      </a:lnTo>
                      <a:lnTo>
                        <a:pt x="63" y="234"/>
                      </a:lnTo>
                      <a:lnTo>
                        <a:pt x="50" y="220"/>
                      </a:lnTo>
                      <a:lnTo>
                        <a:pt x="41" y="213"/>
                      </a:lnTo>
                      <a:lnTo>
                        <a:pt x="39" y="211"/>
                      </a:lnTo>
                      <a:lnTo>
                        <a:pt x="28" y="212"/>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36" name="Freeform 583"/>
                <p:cNvSpPr>
                  <a:spLocks/>
                </p:cNvSpPr>
                <p:nvPr/>
              </p:nvSpPr>
              <p:spPr bwMode="auto">
                <a:xfrm>
                  <a:off x="3441" y="1708"/>
                  <a:ext cx="51" cy="141"/>
                </a:xfrm>
                <a:custGeom>
                  <a:avLst/>
                  <a:gdLst>
                    <a:gd name="T0" fmla="*/ 33 w 51"/>
                    <a:gd name="T1" fmla="*/ 140 h 141"/>
                    <a:gd name="T2" fmla="*/ 48 w 51"/>
                    <a:gd name="T3" fmla="*/ 85 h 141"/>
                    <a:gd name="T4" fmla="*/ 50 w 51"/>
                    <a:gd name="T5" fmla="*/ 72 h 141"/>
                    <a:gd name="T6" fmla="*/ 42 w 51"/>
                    <a:gd name="T7" fmla="*/ 63 h 141"/>
                    <a:gd name="T8" fmla="*/ 21 w 51"/>
                    <a:gd name="T9" fmla="*/ 29 h 141"/>
                    <a:gd name="T10" fmla="*/ 14 w 51"/>
                    <a:gd name="T11" fmla="*/ 19 h 141"/>
                    <a:gd name="T12" fmla="*/ 18 w 51"/>
                    <a:gd name="T13" fmla="*/ 27 h 141"/>
                    <a:gd name="T14" fmla="*/ 0 w 51"/>
                    <a:gd name="T15" fmla="*/ 0 h 141"/>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141"/>
                    <a:gd name="T26" fmla="*/ 51 w 51"/>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141">
                      <a:moveTo>
                        <a:pt x="33" y="140"/>
                      </a:moveTo>
                      <a:lnTo>
                        <a:pt x="48" y="85"/>
                      </a:lnTo>
                      <a:lnTo>
                        <a:pt x="50" y="72"/>
                      </a:lnTo>
                      <a:lnTo>
                        <a:pt x="42" y="63"/>
                      </a:lnTo>
                      <a:lnTo>
                        <a:pt x="21" y="29"/>
                      </a:lnTo>
                      <a:lnTo>
                        <a:pt x="14" y="19"/>
                      </a:lnTo>
                      <a:lnTo>
                        <a:pt x="18" y="27"/>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37" name="Line 584"/>
                <p:cNvSpPr>
                  <a:spLocks noChangeShapeType="1"/>
                </p:cNvSpPr>
                <p:nvPr/>
              </p:nvSpPr>
              <p:spPr bwMode="auto">
                <a:xfrm flipH="1">
                  <a:off x="3449" y="1735"/>
                  <a:ext cx="10" cy="20"/>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38" name="Freeform 585"/>
                <p:cNvSpPr>
                  <a:spLocks/>
                </p:cNvSpPr>
                <p:nvPr/>
              </p:nvSpPr>
              <p:spPr bwMode="auto">
                <a:xfrm>
                  <a:off x="3465" y="1746"/>
                  <a:ext cx="23" cy="43"/>
                </a:xfrm>
                <a:custGeom>
                  <a:avLst/>
                  <a:gdLst>
                    <a:gd name="T0" fmla="*/ 16 w 23"/>
                    <a:gd name="T1" fmla="*/ 0 h 43"/>
                    <a:gd name="T2" fmla="*/ 22 w 23"/>
                    <a:gd name="T3" fmla="*/ 17 h 43"/>
                    <a:gd name="T4" fmla="*/ 0 w 23"/>
                    <a:gd name="T5" fmla="*/ 42 h 43"/>
                    <a:gd name="T6" fmla="*/ 0 60000 65536"/>
                    <a:gd name="T7" fmla="*/ 0 60000 65536"/>
                    <a:gd name="T8" fmla="*/ 0 60000 65536"/>
                    <a:gd name="T9" fmla="*/ 0 w 23"/>
                    <a:gd name="T10" fmla="*/ 0 h 43"/>
                    <a:gd name="T11" fmla="*/ 23 w 23"/>
                    <a:gd name="T12" fmla="*/ 43 h 43"/>
                  </a:gdLst>
                  <a:ahLst/>
                  <a:cxnLst>
                    <a:cxn ang="T6">
                      <a:pos x="T0" y="T1"/>
                    </a:cxn>
                    <a:cxn ang="T7">
                      <a:pos x="T2" y="T3"/>
                    </a:cxn>
                    <a:cxn ang="T8">
                      <a:pos x="T4" y="T5"/>
                    </a:cxn>
                  </a:cxnLst>
                  <a:rect l="T9" t="T10" r="T11" b="T12"/>
                  <a:pathLst>
                    <a:path w="23" h="43">
                      <a:moveTo>
                        <a:pt x="16" y="0"/>
                      </a:moveTo>
                      <a:lnTo>
                        <a:pt x="22" y="17"/>
                      </a:lnTo>
                      <a:lnTo>
                        <a:pt x="0" y="42"/>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39" name="Freeform 586"/>
                <p:cNvSpPr>
                  <a:spLocks/>
                </p:cNvSpPr>
                <p:nvPr/>
              </p:nvSpPr>
              <p:spPr bwMode="auto">
                <a:xfrm>
                  <a:off x="3439" y="1867"/>
                  <a:ext cx="24" cy="30"/>
                </a:xfrm>
                <a:custGeom>
                  <a:avLst/>
                  <a:gdLst>
                    <a:gd name="T0" fmla="*/ 23 w 24"/>
                    <a:gd name="T1" fmla="*/ 0 h 30"/>
                    <a:gd name="T2" fmla="*/ 0 w 24"/>
                    <a:gd name="T3" fmla="*/ 13 h 30"/>
                    <a:gd name="T4" fmla="*/ 1 w 24"/>
                    <a:gd name="T5" fmla="*/ 24 h 30"/>
                    <a:gd name="T6" fmla="*/ 3 w 24"/>
                    <a:gd name="T7" fmla="*/ 29 h 30"/>
                    <a:gd name="T8" fmla="*/ 0 60000 65536"/>
                    <a:gd name="T9" fmla="*/ 0 60000 65536"/>
                    <a:gd name="T10" fmla="*/ 0 60000 65536"/>
                    <a:gd name="T11" fmla="*/ 0 60000 65536"/>
                    <a:gd name="T12" fmla="*/ 0 w 24"/>
                    <a:gd name="T13" fmla="*/ 0 h 30"/>
                    <a:gd name="T14" fmla="*/ 24 w 24"/>
                    <a:gd name="T15" fmla="*/ 30 h 30"/>
                  </a:gdLst>
                  <a:ahLst/>
                  <a:cxnLst>
                    <a:cxn ang="T8">
                      <a:pos x="T0" y="T1"/>
                    </a:cxn>
                    <a:cxn ang="T9">
                      <a:pos x="T2" y="T3"/>
                    </a:cxn>
                    <a:cxn ang="T10">
                      <a:pos x="T4" y="T5"/>
                    </a:cxn>
                    <a:cxn ang="T11">
                      <a:pos x="T6" y="T7"/>
                    </a:cxn>
                  </a:cxnLst>
                  <a:rect l="T12" t="T13" r="T14" b="T15"/>
                  <a:pathLst>
                    <a:path w="24" h="30">
                      <a:moveTo>
                        <a:pt x="23" y="0"/>
                      </a:moveTo>
                      <a:lnTo>
                        <a:pt x="0" y="13"/>
                      </a:lnTo>
                      <a:lnTo>
                        <a:pt x="1" y="24"/>
                      </a:lnTo>
                      <a:lnTo>
                        <a:pt x="3" y="29"/>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40" name="Freeform 587"/>
                <p:cNvSpPr>
                  <a:spLocks/>
                </p:cNvSpPr>
                <p:nvPr/>
              </p:nvSpPr>
              <p:spPr bwMode="auto">
                <a:xfrm>
                  <a:off x="3439" y="1886"/>
                  <a:ext cx="24" cy="17"/>
                </a:xfrm>
                <a:custGeom>
                  <a:avLst/>
                  <a:gdLst>
                    <a:gd name="T0" fmla="*/ 23 w 24"/>
                    <a:gd name="T1" fmla="*/ 0 h 17"/>
                    <a:gd name="T2" fmla="*/ 3 w 24"/>
                    <a:gd name="T3" fmla="*/ 12 h 17"/>
                    <a:gd name="T4" fmla="*/ 0 w 24"/>
                    <a:gd name="T5" fmla="*/ 16 h 17"/>
                    <a:gd name="T6" fmla="*/ 0 60000 65536"/>
                    <a:gd name="T7" fmla="*/ 0 60000 65536"/>
                    <a:gd name="T8" fmla="*/ 0 60000 65536"/>
                    <a:gd name="T9" fmla="*/ 0 w 24"/>
                    <a:gd name="T10" fmla="*/ 0 h 17"/>
                    <a:gd name="T11" fmla="*/ 24 w 24"/>
                    <a:gd name="T12" fmla="*/ 17 h 17"/>
                  </a:gdLst>
                  <a:ahLst/>
                  <a:cxnLst>
                    <a:cxn ang="T6">
                      <a:pos x="T0" y="T1"/>
                    </a:cxn>
                    <a:cxn ang="T7">
                      <a:pos x="T2" y="T3"/>
                    </a:cxn>
                    <a:cxn ang="T8">
                      <a:pos x="T4" y="T5"/>
                    </a:cxn>
                  </a:cxnLst>
                  <a:rect l="T9" t="T10" r="T11" b="T12"/>
                  <a:pathLst>
                    <a:path w="24" h="17">
                      <a:moveTo>
                        <a:pt x="23" y="0"/>
                      </a:moveTo>
                      <a:lnTo>
                        <a:pt x="3" y="12"/>
                      </a:lnTo>
                      <a:lnTo>
                        <a:pt x="0"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41" name="Freeform 588"/>
                <p:cNvSpPr>
                  <a:spLocks/>
                </p:cNvSpPr>
                <p:nvPr/>
              </p:nvSpPr>
              <p:spPr bwMode="auto">
                <a:xfrm>
                  <a:off x="3433" y="1888"/>
                  <a:ext cx="30" cy="29"/>
                </a:xfrm>
                <a:custGeom>
                  <a:avLst/>
                  <a:gdLst>
                    <a:gd name="T0" fmla="*/ 3 w 30"/>
                    <a:gd name="T1" fmla="*/ 0 h 29"/>
                    <a:gd name="T2" fmla="*/ 0 w 30"/>
                    <a:gd name="T3" fmla="*/ 12 h 29"/>
                    <a:gd name="T4" fmla="*/ 4 w 30"/>
                    <a:gd name="T5" fmla="*/ 19 h 29"/>
                    <a:gd name="T6" fmla="*/ 11 w 30"/>
                    <a:gd name="T7" fmla="*/ 28 h 29"/>
                    <a:gd name="T8" fmla="*/ 21 w 30"/>
                    <a:gd name="T9" fmla="*/ 28 h 29"/>
                    <a:gd name="T10" fmla="*/ 29 w 30"/>
                    <a:gd name="T11" fmla="*/ 22 h 29"/>
                    <a:gd name="T12" fmla="*/ 0 60000 65536"/>
                    <a:gd name="T13" fmla="*/ 0 60000 65536"/>
                    <a:gd name="T14" fmla="*/ 0 60000 65536"/>
                    <a:gd name="T15" fmla="*/ 0 60000 65536"/>
                    <a:gd name="T16" fmla="*/ 0 60000 65536"/>
                    <a:gd name="T17" fmla="*/ 0 60000 65536"/>
                    <a:gd name="T18" fmla="*/ 0 w 30"/>
                    <a:gd name="T19" fmla="*/ 0 h 29"/>
                    <a:gd name="T20" fmla="*/ 30 w 30"/>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0" h="29">
                      <a:moveTo>
                        <a:pt x="3" y="0"/>
                      </a:moveTo>
                      <a:lnTo>
                        <a:pt x="0" y="12"/>
                      </a:lnTo>
                      <a:lnTo>
                        <a:pt x="4" y="19"/>
                      </a:lnTo>
                      <a:lnTo>
                        <a:pt x="11" y="28"/>
                      </a:lnTo>
                      <a:lnTo>
                        <a:pt x="21" y="28"/>
                      </a:lnTo>
                      <a:lnTo>
                        <a:pt x="29" y="22"/>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42" name="Freeform 589"/>
                <p:cNvSpPr>
                  <a:spLocks/>
                </p:cNvSpPr>
                <p:nvPr/>
              </p:nvSpPr>
              <p:spPr bwMode="auto">
                <a:xfrm>
                  <a:off x="3444" y="1916"/>
                  <a:ext cx="29" cy="18"/>
                </a:xfrm>
                <a:custGeom>
                  <a:avLst/>
                  <a:gdLst>
                    <a:gd name="T0" fmla="*/ 0 w 29"/>
                    <a:gd name="T1" fmla="*/ 0 h 18"/>
                    <a:gd name="T2" fmla="*/ 4 w 29"/>
                    <a:gd name="T3" fmla="*/ 13 h 18"/>
                    <a:gd name="T4" fmla="*/ 15 w 29"/>
                    <a:gd name="T5" fmla="*/ 17 h 18"/>
                    <a:gd name="T6" fmla="*/ 24 w 29"/>
                    <a:gd name="T7" fmla="*/ 13 h 18"/>
                    <a:gd name="T8" fmla="*/ 28 w 29"/>
                    <a:gd name="T9" fmla="*/ 7 h 18"/>
                    <a:gd name="T10" fmla="*/ 0 60000 65536"/>
                    <a:gd name="T11" fmla="*/ 0 60000 65536"/>
                    <a:gd name="T12" fmla="*/ 0 60000 65536"/>
                    <a:gd name="T13" fmla="*/ 0 60000 65536"/>
                    <a:gd name="T14" fmla="*/ 0 60000 65536"/>
                    <a:gd name="T15" fmla="*/ 0 w 29"/>
                    <a:gd name="T16" fmla="*/ 0 h 18"/>
                    <a:gd name="T17" fmla="*/ 29 w 29"/>
                    <a:gd name="T18" fmla="*/ 18 h 18"/>
                  </a:gdLst>
                  <a:ahLst/>
                  <a:cxnLst>
                    <a:cxn ang="T10">
                      <a:pos x="T0" y="T1"/>
                    </a:cxn>
                    <a:cxn ang="T11">
                      <a:pos x="T2" y="T3"/>
                    </a:cxn>
                    <a:cxn ang="T12">
                      <a:pos x="T4" y="T5"/>
                    </a:cxn>
                    <a:cxn ang="T13">
                      <a:pos x="T6" y="T7"/>
                    </a:cxn>
                    <a:cxn ang="T14">
                      <a:pos x="T8" y="T9"/>
                    </a:cxn>
                  </a:cxnLst>
                  <a:rect l="T15" t="T16" r="T17" b="T18"/>
                  <a:pathLst>
                    <a:path w="29" h="18">
                      <a:moveTo>
                        <a:pt x="0" y="0"/>
                      </a:moveTo>
                      <a:lnTo>
                        <a:pt x="4" y="13"/>
                      </a:lnTo>
                      <a:lnTo>
                        <a:pt x="15" y="17"/>
                      </a:lnTo>
                      <a:lnTo>
                        <a:pt x="24" y="13"/>
                      </a:lnTo>
                      <a:lnTo>
                        <a:pt x="28" y="7"/>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43" name="Freeform 590"/>
                <p:cNvSpPr>
                  <a:spLocks/>
                </p:cNvSpPr>
                <p:nvPr/>
              </p:nvSpPr>
              <p:spPr bwMode="auto">
                <a:xfrm>
                  <a:off x="3459" y="1890"/>
                  <a:ext cx="38" cy="49"/>
                </a:xfrm>
                <a:custGeom>
                  <a:avLst/>
                  <a:gdLst>
                    <a:gd name="T0" fmla="*/ 0 w 38"/>
                    <a:gd name="T1" fmla="*/ 43 h 49"/>
                    <a:gd name="T2" fmla="*/ 7 w 38"/>
                    <a:gd name="T3" fmla="*/ 48 h 49"/>
                    <a:gd name="T4" fmla="*/ 19 w 38"/>
                    <a:gd name="T5" fmla="*/ 43 h 49"/>
                    <a:gd name="T6" fmla="*/ 31 w 38"/>
                    <a:gd name="T7" fmla="*/ 38 h 49"/>
                    <a:gd name="T8" fmla="*/ 37 w 38"/>
                    <a:gd name="T9" fmla="*/ 27 h 49"/>
                    <a:gd name="T10" fmla="*/ 33 w 38"/>
                    <a:gd name="T11" fmla="*/ 12 h 49"/>
                    <a:gd name="T12" fmla="*/ 31 w 38"/>
                    <a:gd name="T13" fmla="*/ 0 h 49"/>
                    <a:gd name="T14" fmla="*/ 0 60000 65536"/>
                    <a:gd name="T15" fmla="*/ 0 60000 65536"/>
                    <a:gd name="T16" fmla="*/ 0 60000 65536"/>
                    <a:gd name="T17" fmla="*/ 0 60000 65536"/>
                    <a:gd name="T18" fmla="*/ 0 60000 65536"/>
                    <a:gd name="T19" fmla="*/ 0 60000 65536"/>
                    <a:gd name="T20" fmla="*/ 0 60000 65536"/>
                    <a:gd name="T21" fmla="*/ 0 w 38"/>
                    <a:gd name="T22" fmla="*/ 0 h 49"/>
                    <a:gd name="T23" fmla="*/ 38 w 38"/>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49">
                      <a:moveTo>
                        <a:pt x="0" y="43"/>
                      </a:moveTo>
                      <a:lnTo>
                        <a:pt x="7" y="48"/>
                      </a:lnTo>
                      <a:lnTo>
                        <a:pt x="19" y="43"/>
                      </a:lnTo>
                      <a:lnTo>
                        <a:pt x="31" y="38"/>
                      </a:lnTo>
                      <a:lnTo>
                        <a:pt x="37" y="27"/>
                      </a:lnTo>
                      <a:lnTo>
                        <a:pt x="33" y="12"/>
                      </a:lnTo>
                      <a:lnTo>
                        <a:pt x="31"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44" name="Freeform 591"/>
                <p:cNvSpPr>
                  <a:spLocks/>
                </p:cNvSpPr>
                <p:nvPr/>
              </p:nvSpPr>
              <p:spPr bwMode="auto">
                <a:xfrm>
                  <a:off x="3405" y="1852"/>
                  <a:ext cx="28" cy="62"/>
                </a:xfrm>
                <a:custGeom>
                  <a:avLst/>
                  <a:gdLst>
                    <a:gd name="T0" fmla="*/ 27 w 28"/>
                    <a:gd name="T1" fmla="*/ 61 h 62"/>
                    <a:gd name="T2" fmla="*/ 16 w 28"/>
                    <a:gd name="T3" fmla="*/ 57 h 62"/>
                    <a:gd name="T4" fmla="*/ 7 w 28"/>
                    <a:gd name="T5" fmla="*/ 50 h 62"/>
                    <a:gd name="T6" fmla="*/ 1 w 28"/>
                    <a:gd name="T7" fmla="*/ 46 h 62"/>
                    <a:gd name="T8" fmla="*/ 0 w 28"/>
                    <a:gd name="T9" fmla="*/ 36 h 62"/>
                    <a:gd name="T10" fmla="*/ 2 w 28"/>
                    <a:gd name="T11" fmla="*/ 19 h 62"/>
                    <a:gd name="T12" fmla="*/ 6 w 28"/>
                    <a:gd name="T13" fmla="*/ 8 h 62"/>
                    <a:gd name="T14" fmla="*/ 7 w 28"/>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2"/>
                    <a:gd name="T26" fmla="*/ 28 w 28"/>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2">
                      <a:moveTo>
                        <a:pt x="27" y="61"/>
                      </a:moveTo>
                      <a:lnTo>
                        <a:pt x="16" y="57"/>
                      </a:lnTo>
                      <a:lnTo>
                        <a:pt x="7" y="50"/>
                      </a:lnTo>
                      <a:lnTo>
                        <a:pt x="1" y="46"/>
                      </a:lnTo>
                      <a:lnTo>
                        <a:pt x="0" y="36"/>
                      </a:lnTo>
                      <a:lnTo>
                        <a:pt x="2" y="19"/>
                      </a:lnTo>
                      <a:lnTo>
                        <a:pt x="6" y="8"/>
                      </a:lnTo>
                      <a:lnTo>
                        <a:pt x="7"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45" name="Freeform 592"/>
                <p:cNvSpPr>
                  <a:spLocks/>
                </p:cNvSpPr>
                <p:nvPr/>
              </p:nvSpPr>
              <p:spPr bwMode="auto">
                <a:xfrm>
                  <a:off x="3314" y="1710"/>
                  <a:ext cx="100" cy="181"/>
                </a:xfrm>
                <a:custGeom>
                  <a:avLst/>
                  <a:gdLst>
                    <a:gd name="T0" fmla="*/ 99 w 100"/>
                    <a:gd name="T1" fmla="*/ 0 h 181"/>
                    <a:gd name="T2" fmla="*/ 94 w 100"/>
                    <a:gd name="T3" fmla="*/ 34 h 181"/>
                    <a:gd name="T4" fmla="*/ 92 w 100"/>
                    <a:gd name="T5" fmla="*/ 55 h 181"/>
                    <a:gd name="T6" fmla="*/ 90 w 100"/>
                    <a:gd name="T7" fmla="*/ 76 h 181"/>
                    <a:gd name="T8" fmla="*/ 87 w 100"/>
                    <a:gd name="T9" fmla="*/ 88 h 181"/>
                    <a:gd name="T10" fmla="*/ 75 w 100"/>
                    <a:gd name="T11" fmla="*/ 98 h 181"/>
                    <a:gd name="T12" fmla="*/ 40 w 100"/>
                    <a:gd name="T13" fmla="*/ 127 h 181"/>
                    <a:gd name="T14" fmla="*/ 24 w 100"/>
                    <a:gd name="T15" fmla="*/ 130 h 181"/>
                    <a:gd name="T16" fmla="*/ 14 w 100"/>
                    <a:gd name="T17" fmla="*/ 136 h 181"/>
                    <a:gd name="T18" fmla="*/ 3 w 100"/>
                    <a:gd name="T19" fmla="*/ 147 h 181"/>
                    <a:gd name="T20" fmla="*/ 0 w 100"/>
                    <a:gd name="T21" fmla="*/ 162 h 181"/>
                    <a:gd name="T22" fmla="*/ 4 w 100"/>
                    <a:gd name="T23" fmla="*/ 175 h 181"/>
                    <a:gd name="T24" fmla="*/ 10 w 100"/>
                    <a:gd name="T25" fmla="*/ 180 h 181"/>
                    <a:gd name="T26" fmla="*/ 18 w 100"/>
                    <a:gd name="T27" fmla="*/ 175 h 181"/>
                    <a:gd name="T28" fmla="*/ 22 w 100"/>
                    <a:gd name="T29" fmla="*/ 164 h 181"/>
                    <a:gd name="T30" fmla="*/ 23 w 100"/>
                    <a:gd name="T31" fmla="*/ 157 h 181"/>
                    <a:gd name="T32" fmla="*/ 24 w 100"/>
                    <a:gd name="T33" fmla="*/ 149 h 181"/>
                    <a:gd name="T34" fmla="*/ 26 w 100"/>
                    <a:gd name="T35" fmla="*/ 145 h 181"/>
                    <a:gd name="T36" fmla="*/ 34 w 100"/>
                    <a:gd name="T37" fmla="*/ 146 h 181"/>
                    <a:gd name="T38" fmla="*/ 36 w 100"/>
                    <a:gd name="T39" fmla="*/ 152 h 181"/>
                    <a:gd name="T40" fmla="*/ 29 w 100"/>
                    <a:gd name="T41" fmla="*/ 161 h 181"/>
                    <a:gd name="T42" fmla="*/ 32 w 100"/>
                    <a:gd name="T43" fmla="*/ 168 h 181"/>
                    <a:gd name="T44" fmla="*/ 40 w 100"/>
                    <a:gd name="T45" fmla="*/ 164 h 181"/>
                    <a:gd name="T46" fmla="*/ 47 w 100"/>
                    <a:gd name="T47" fmla="*/ 155 h 181"/>
                    <a:gd name="T48" fmla="*/ 48 w 100"/>
                    <a:gd name="T49" fmla="*/ 147 h 181"/>
                    <a:gd name="T50" fmla="*/ 44 w 100"/>
                    <a:gd name="T51" fmla="*/ 140 h 1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0"/>
                    <a:gd name="T79" fmla="*/ 0 h 181"/>
                    <a:gd name="T80" fmla="*/ 100 w 100"/>
                    <a:gd name="T81" fmla="*/ 181 h 1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0" h="181">
                      <a:moveTo>
                        <a:pt x="99" y="0"/>
                      </a:moveTo>
                      <a:lnTo>
                        <a:pt x="94" y="34"/>
                      </a:lnTo>
                      <a:lnTo>
                        <a:pt x="92" y="55"/>
                      </a:lnTo>
                      <a:lnTo>
                        <a:pt x="90" y="76"/>
                      </a:lnTo>
                      <a:lnTo>
                        <a:pt x="87" y="88"/>
                      </a:lnTo>
                      <a:lnTo>
                        <a:pt x="75" y="98"/>
                      </a:lnTo>
                      <a:lnTo>
                        <a:pt x="40" y="127"/>
                      </a:lnTo>
                      <a:lnTo>
                        <a:pt x="24" y="130"/>
                      </a:lnTo>
                      <a:lnTo>
                        <a:pt x="14" y="136"/>
                      </a:lnTo>
                      <a:lnTo>
                        <a:pt x="3" y="147"/>
                      </a:lnTo>
                      <a:lnTo>
                        <a:pt x="0" y="162"/>
                      </a:lnTo>
                      <a:lnTo>
                        <a:pt x="4" y="175"/>
                      </a:lnTo>
                      <a:lnTo>
                        <a:pt x="10" y="180"/>
                      </a:lnTo>
                      <a:lnTo>
                        <a:pt x="18" y="175"/>
                      </a:lnTo>
                      <a:lnTo>
                        <a:pt x="22" y="164"/>
                      </a:lnTo>
                      <a:lnTo>
                        <a:pt x="23" y="157"/>
                      </a:lnTo>
                      <a:lnTo>
                        <a:pt x="24" y="149"/>
                      </a:lnTo>
                      <a:lnTo>
                        <a:pt x="26" y="145"/>
                      </a:lnTo>
                      <a:lnTo>
                        <a:pt x="34" y="146"/>
                      </a:lnTo>
                      <a:lnTo>
                        <a:pt x="36" y="152"/>
                      </a:lnTo>
                      <a:lnTo>
                        <a:pt x="29" y="161"/>
                      </a:lnTo>
                      <a:lnTo>
                        <a:pt x="32" y="168"/>
                      </a:lnTo>
                      <a:lnTo>
                        <a:pt x="40" y="164"/>
                      </a:lnTo>
                      <a:lnTo>
                        <a:pt x="47" y="155"/>
                      </a:lnTo>
                      <a:lnTo>
                        <a:pt x="48" y="147"/>
                      </a:lnTo>
                      <a:lnTo>
                        <a:pt x="44" y="14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46" name="Freeform 593"/>
                <p:cNvSpPr>
                  <a:spLocks/>
                </p:cNvSpPr>
                <p:nvPr/>
              </p:nvSpPr>
              <p:spPr bwMode="auto">
                <a:xfrm>
                  <a:off x="3332" y="1875"/>
                  <a:ext cx="27" cy="17"/>
                </a:xfrm>
                <a:custGeom>
                  <a:avLst/>
                  <a:gdLst>
                    <a:gd name="T0" fmla="*/ 0 w 27"/>
                    <a:gd name="T1" fmla="*/ 11 h 17"/>
                    <a:gd name="T2" fmla="*/ 6 w 27"/>
                    <a:gd name="T3" fmla="*/ 16 h 17"/>
                    <a:gd name="T4" fmla="*/ 20 w 27"/>
                    <a:gd name="T5" fmla="*/ 16 h 17"/>
                    <a:gd name="T6" fmla="*/ 24 w 27"/>
                    <a:gd name="T7" fmla="*/ 9 h 17"/>
                    <a:gd name="T8" fmla="*/ 26 w 27"/>
                    <a:gd name="T9" fmla="*/ 4 h 17"/>
                    <a:gd name="T10" fmla="*/ 21 w 27"/>
                    <a:gd name="T11" fmla="*/ 0 h 17"/>
                    <a:gd name="T12" fmla="*/ 0 60000 65536"/>
                    <a:gd name="T13" fmla="*/ 0 60000 65536"/>
                    <a:gd name="T14" fmla="*/ 0 60000 65536"/>
                    <a:gd name="T15" fmla="*/ 0 60000 65536"/>
                    <a:gd name="T16" fmla="*/ 0 60000 65536"/>
                    <a:gd name="T17" fmla="*/ 0 60000 65536"/>
                    <a:gd name="T18" fmla="*/ 0 w 27"/>
                    <a:gd name="T19" fmla="*/ 0 h 17"/>
                    <a:gd name="T20" fmla="*/ 27 w 2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7" h="17">
                      <a:moveTo>
                        <a:pt x="0" y="11"/>
                      </a:moveTo>
                      <a:lnTo>
                        <a:pt x="6" y="16"/>
                      </a:lnTo>
                      <a:lnTo>
                        <a:pt x="20" y="16"/>
                      </a:lnTo>
                      <a:lnTo>
                        <a:pt x="24" y="9"/>
                      </a:lnTo>
                      <a:lnTo>
                        <a:pt x="26" y="4"/>
                      </a:lnTo>
                      <a:lnTo>
                        <a:pt x="21"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47" name="Freeform 594"/>
                <p:cNvSpPr>
                  <a:spLocks/>
                </p:cNvSpPr>
                <p:nvPr/>
              </p:nvSpPr>
              <p:spPr bwMode="auto">
                <a:xfrm>
                  <a:off x="3363" y="1840"/>
                  <a:ext cx="45" cy="32"/>
                </a:xfrm>
                <a:custGeom>
                  <a:avLst/>
                  <a:gdLst>
                    <a:gd name="T0" fmla="*/ 0 w 45"/>
                    <a:gd name="T1" fmla="*/ 31 h 32"/>
                    <a:gd name="T2" fmla="*/ 5 w 45"/>
                    <a:gd name="T3" fmla="*/ 27 h 32"/>
                    <a:gd name="T4" fmla="*/ 12 w 45"/>
                    <a:gd name="T5" fmla="*/ 18 h 32"/>
                    <a:gd name="T6" fmla="*/ 15 w 45"/>
                    <a:gd name="T7" fmla="*/ 28 h 32"/>
                    <a:gd name="T8" fmla="*/ 27 w 45"/>
                    <a:gd name="T9" fmla="*/ 24 h 32"/>
                    <a:gd name="T10" fmla="*/ 36 w 45"/>
                    <a:gd name="T11" fmla="*/ 11 h 32"/>
                    <a:gd name="T12" fmla="*/ 44 w 45"/>
                    <a:gd name="T13" fmla="*/ 0 h 32"/>
                    <a:gd name="T14" fmla="*/ 0 60000 65536"/>
                    <a:gd name="T15" fmla="*/ 0 60000 65536"/>
                    <a:gd name="T16" fmla="*/ 0 60000 65536"/>
                    <a:gd name="T17" fmla="*/ 0 60000 65536"/>
                    <a:gd name="T18" fmla="*/ 0 60000 65536"/>
                    <a:gd name="T19" fmla="*/ 0 60000 65536"/>
                    <a:gd name="T20" fmla="*/ 0 60000 65536"/>
                    <a:gd name="T21" fmla="*/ 0 w 45"/>
                    <a:gd name="T22" fmla="*/ 0 h 32"/>
                    <a:gd name="T23" fmla="*/ 45 w 45"/>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2">
                      <a:moveTo>
                        <a:pt x="0" y="31"/>
                      </a:moveTo>
                      <a:lnTo>
                        <a:pt x="5" y="27"/>
                      </a:lnTo>
                      <a:lnTo>
                        <a:pt x="12" y="18"/>
                      </a:lnTo>
                      <a:lnTo>
                        <a:pt x="15" y="28"/>
                      </a:lnTo>
                      <a:lnTo>
                        <a:pt x="27" y="24"/>
                      </a:lnTo>
                      <a:lnTo>
                        <a:pt x="36" y="11"/>
                      </a:lnTo>
                      <a:lnTo>
                        <a:pt x="44"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48" name="Freeform 595" descr="Large grid"/>
                <p:cNvSpPr>
                  <a:spLocks/>
                </p:cNvSpPr>
                <p:nvPr/>
              </p:nvSpPr>
              <p:spPr bwMode="auto">
                <a:xfrm>
                  <a:off x="3406" y="1688"/>
                  <a:ext cx="24" cy="23"/>
                </a:xfrm>
                <a:custGeom>
                  <a:avLst/>
                  <a:gdLst>
                    <a:gd name="T0" fmla="*/ 0 w 24"/>
                    <a:gd name="T1" fmla="*/ 0 h 23"/>
                    <a:gd name="T2" fmla="*/ 0 w 24"/>
                    <a:gd name="T3" fmla="*/ 13 h 23"/>
                    <a:gd name="T4" fmla="*/ 9 w 24"/>
                    <a:gd name="T5" fmla="*/ 22 h 23"/>
                    <a:gd name="T6" fmla="*/ 16 w 24"/>
                    <a:gd name="T7" fmla="*/ 22 h 23"/>
                    <a:gd name="T8" fmla="*/ 23 w 24"/>
                    <a:gd name="T9" fmla="*/ 15 h 23"/>
                    <a:gd name="T10" fmla="*/ 0 w 24"/>
                    <a:gd name="T11" fmla="*/ 0 h 23"/>
                    <a:gd name="T12" fmla="*/ 0 60000 65536"/>
                    <a:gd name="T13" fmla="*/ 0 60000 65536"/>
                    <a:gd name="T14" fmla="*/ 0 60000 65536"/>
                    <a:gd name="T15" fmla="*/ 0 60000 65536"/>
                    <a:gd name="T16" fmla="*/ 0 60000 65536"/>
                    <a:gd name="T17" fmla="*/ 0 60000 65536"/>
                    <a:gd name="T18" fmla="*/ 0 w 24"/>
                    <a:gd name="T19" fmla="*/ 0 h 23"/>
                    <a:gd name="T20" fmla="*/ 24 w 24"/>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4" h="23">
                      <a:moveTo>
                        <a:pt x="0" y="0"/>
                      </a:moveTo>
                      <a:lnTo>
                        <a:pt x="0" y="13"/>
                      </a:lnTo>
                      <a:lnTo>
                        <a:pt x="9" y="22"/>
                      </a:lnTo>
                      <a:lnTo>
                        <a:pt x="16" y="22"/>
                      </a:lnTo>
                      <a:lnTo>
                        <a:pt x="23" y="15"/>
                      </a:lnTo>
                      <a:lnTo>
                        <a:pt x="0" y="0"/>
                      </a:lnTo>
                    </a:path>
                  </a:pathLst>
                </a:custGeom>
                <a:pattFill prst="lgGrid">
                  <a:fgClr>
                    <a:srgbClr val="0000FF"/>
                  </a:fgClr>
                  <a:bgClr>
                    <a:srgbClr val="FFFFFF"/>
                  </a:bgClr>
                </a:pattFill>
                <a:ln w="12700" cap="rnd">
                  <a:solidFill>
                    <a:srgbClr val="0033CC"/>
                  </a:solidFill>
                  <a:round/>
                  <a:headEnd/>
                  <a:tailEnd/>
                </a:ln>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49" name="Freeform 596" descr="Large grid"/>
                <p:cNvSpPr>
                  <a:spLocks/>
                </p:cNvSpPr>
                <p:nvPr/>
              </p:nvSpPr>
              <p:spPr bwMode="auto">
                <a:xfrm>
                  <a:off x="3410" y="1708"/>
                  <a:ext cx="27" cy="153"/>
                </a:xfrm>
                <a:custGeom>
                  <a:avLst/>
                  <a:gdLst>
                    <a:gd name="T0" fmla="*/ 3 w 27"/>
                    <a:gd name="T1" fmla="*/ 2 h 153"/>
                    <a:gd name="T2" fmla="*/ 2 w 27"/>
                    <a:gd name="T3" fmla="*/ 29 h 153"/>
                    <a:gd name="T4" fmla="*/ 4 w 27"/>
                    <a:gd name="T5" fmla="*/ 54 h 153"/>
                    <a:gd name="T6" fmla="*/ 8 w 27"/>
                    <a:gd name="T7" fmla="*/ 71 h 153"/>
                    <a:gd name="T8" fmla="*/ 9 w 27"/>
                    <a:gd name="T9" fmla="*/ 89 h 153"/>
                    <a:gd name="T10" fmla="*/ 3 w 27"/>
                    <a:gd name="T11" fmla="*/ 112 h 153"/>
                    <a:gd name="T12" fmla="*/ 0 w 27"/>
                    <a:gd name="T13" fmla="*/ 129 h 153"/>
                    <a:gd name="T14" fmla="*/ 5 w 27"/>
                    <a:gd name="T15" fmla="*/ 152 h 153"/>
                    <a:gd name="T16" fmla="*/ 18 w 27"/>
                    <a:gd name="T17" fmla="*/ 129 h 153"/>
                    <a:gd name="T18" fmla="*/ 22 w 27"/>
                    <a:gd name="T19" fmla="*/ 109 h 153"/>
                    <a:gd name="T20" fmla="*/ 26 w 27"/>
                    <a:gd name="T21" fmla="*/ 92 h 153"/>
                    <a:gd name="T22" fmla="*/ 22 w 27"/>
                    <a:gd name="T23" fmla="*/ 71 h 153"/>
                    <a:gd name="T24" fmla="*/ 15 w 27"/>
                    <a:gd name="T25" fmla="*/ 38 h 153"/>
                    <a:gd name="T26" fmla="*/ 9 w 27"/>
                    <a:gd name="T27" fmla="*/ 20 h 153"/>
                    <a:gd name="T28" fmla="*/ 10 w 27"/>
                    <a:gd name="T29" fmla="*/ 7 h 153"/>
                    <a:gd name="T30" fmla="*/ 5 w 27"/>
                    <a:gd name="T31" fmla="*/ 0 h 153"/>
                    <a:gd name="T32" fmla="*/ 3 w 27"/>
                    <a:gd name="T33" fmla="*/ 2 h 1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153"/>
                    <a:gd name="T53" fmla="*/ 27 w 27"/>
                    <a:gd name="T54" fmla="*/ 153 h 1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153">
                      <a:moveTo>
                        <a:pt x="3" y="2"/>
                      </a:moveTo>
                      <a:lnTo>
                        <a:pt x="2" y="29"/>
                      </a:lnTo>
                      <a:lnTo>
                        <a:pt x="4" y="54"/>
                      </a:lnTo>
                      <a:lnTo>
                        <a:pt x="8" y="71"/>
                      </a:lnTo>
                      <a:lnTo>
                        <a:pt x="9" y="89"/>
                      </a:lnTo>
                      <a:lnTo>
                        <a:pt x="3" y="112"/>
                      </a:lnTo>
                      <a:lnTo>
                        <a:pt x="0" y="129"/>
                      </a:lnTo>
                      <a:lnTo>
                        <a:pt x="5" y="152"/>
                      </a:lnTo>
                      <a:lnTo>
                        <a:pt x="18" y="129"/>
                      </a:lnTo>
                      <a:lnTo>
                        <a:pt x="22" y="109"/>
                      </a:lnTo>
                      <a:lnTo>
                        <a:pt x="26" y="92"/>
                      </a:lnTo>
                      <a:lnTo>
                        <a:pt x="22" y="71"/>
                      </a:lnTo>
                      <a:lnTo>
                        <a:pt x="15" y="38"/>
                      </a:lnTo>
                      <a:lnTo>
                        <a:pt x="9" y="20"/>
                      </a:lnTo>
                      <a:lnTo>
                        <a:pt x="10" y="7"/>
                      </a:lnTo>
                      <a:lnTo>
                        <a:pt x="5" y="0"/>
                      </a:lnTo>
                      <a:lnTo>
                        <a:pt x="3" y="2"/>
                      </a:lnTo>
                    </a:path>
                  </a:pathLst>
                </a:custGeom>
                <a:pattFill prst="lgGrid">
                  <a:fgClr>
                    <a:srgbClr val="0000FF"/>
                  </a:fgClr>
                  <a:bgClr>
                    <a:srgbClr val="FFFFFF"/>
                  </a:bgClr>
                </a:pattFill>
                <a:ln w="12700" cap="rnd">
                  <a:solidFill>
                    <a:srgbClr val="0033CC"/>
                  </a:solidFill>
                  <a:round/>
                  <a:headEnd/>
                  <a:tailEnd/>
                </a:ln>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50" name="Freeform 597" descr="Large grid"/>
                <p:cNvSpPr>
                  <a:spLocks/>
                </p:cNvSpPr>
                <p:nvPr/>
              </p:nvSpPr>
              <p:spPr bwMode="auto">
                <a:xfrm>
                  <a:off x="3348" y="1611"/>
                  <a:ext cx="24" cy="17"/>
                </a:xfrm>
                <a:custGeom>
                  <a:avLst/>
                  <a:gdLst>
                    <a:gd name="T0" fmla="*/ 0 w 24"/>
                    <a:gd name="T1" fmla="*/ 0 h 17"/>
                    <a:gd name="T2" fmla="*/ 15 w 24"/>
                    <a:gd name="T3" fmla="*/ 16 h 17"/>
                    <a:gd name="T4" fmla="*/ 23 w 24"/>
                    <a:gd name="T5" fmla="*/ 0 h 17"/>
                    <a:gd name="T6" fmla="*/ 15 w 24"/>
                    <a:gd name="T7" fmla="*/ 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15" y="16"/>
                      </a:lnTo>
                      <a:lnTo>
                        <a:pt x="23" y="0"/>
                      </a:lnTo>
                      <a:lnTo>
                        <a:pt x="15" y="6"/>
                      </a:lnTo>
                      <a:lnTo>
                        <a:pt x="0" y="0"/>
                      </a:lnTo>
                    </a:path>
                  </a:pathLst>
                </a:custGeom>
                <a:pattFill prst="lgGrid">
                  <a:fgClr>
                    <a:srgbClr val="0000FF"/>
                  </a:fgClr>
                  <a:bgClr>
                    <a:srgbClr val="FFFFFF"/>
                  </a:bgClr>
                </a:pattFill>
                <a:ln w="12700" cap="rnd">
                  <a:solidFill>
                    <a:srgbClr val="0033CC"/>
                  </a:solidFill>
                  <a:round/>
                  <a:headEnd/>
                  <a:tailEnd/>
                </a:ln>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51" name="Freeform 598"/>
                <p:cNvSpPr>
                  <a:spLocks/>
                </p:cNvSpPr>
                <p:nvPr/>
              </p:nvSpPr>
              <p:spPr bwMode="auto">
                <a:xfrm>
                  <a:off x="3387" y="1605"/>
                  <a:ext cx="24" cy="17"/>
                </a:xfrm>
                <a:custGeom>
                  <a:avLst/>
                  <a:gdLst>
                    <a:gd name="T0" fmla="*/ 0 w 24"/>
                    <a:gd name="T1" fmla="*/ 16 h 17"/>
                    <a:gd name="T2" fmla="*/ 8 w 24"/>
                    <a:gd name="T3" fmla="*/ 0 h 17"/>
                    <a:gd name="T4" fmla="*/ 16 w 24"/>
                    <a:gd name="T5" fmla="*/ 0 h 17"/>
                    <a:gd name="T6" fmla="*/ 23 w 24"/>
                    <a:gd name="T7" fmla="*/ 16 h 17"/>
                    <a:gd name="T8" fmla="*/ 0 60000 65536"/>
                    <a:gd name="T9" fmla="*/ 0 60000 65536"/>
                    <a:gd name="T10" fmla="*/ 0 60000 65536"/>
                    <a:gd name="T11" fmla="*/ 0 60000 65536"/>
                    <a:gd name="T12" fmla="*/ 0 w 24"/>
                    <a:gd name="T13" fmla="*/ 0 h 17"/>
                    <a:gd name="T14" fmla="*/ 24 w 24"/>
                    <a:gd name="T15" fmla="*/ 17 h 17"/>
                  </a:gdLst>
                  <a:ahLst/>
                  <a:cxnLst>
                    <a:cxn ang="T8">
                      <a:pos x="T0" y="T1"/>
                    </a:cxn>
                    <a:cxn ang="T9">
                      <a:pos x="T2" y="T3"/>
                    </a:cxn>
                    <a:cxn ang="T10">
                      <a:pos x="T4" y="T5"/>
                    </a:cxn>
                    <a:cxn ang="T11">
                      <a:pos x="T6" y="T7"/>
                    </a:cxn>
                  </a:cxnLst>
                  <a:rect l="T12" t="T13" r="T14" b="T15"/>
                  <a:pathLst>
                    <a:path w="24" h="17">
                      <a:moveTo>
                        <a:pt x="0" y="16"/>
                      </a:moveTo>
                      <a:lnTo>
                        <a:pt x="8" y="0"/>
                      </a:lnTo>
                      <a:lnTo>
                        <a:pt x="16" y="0"/>
                      </a:lnTo>
                      <a:lnTo>
                        <a:pt x="23"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52" name="Freeform 599"/>
                <p:cNvSpPr>
                  <a:spLocks/>
                </p:cNvSpPr>
                <p:nvPr/>
              </p:nvSpPr>
              <p:spPr bwMode="auto">
                <a:xfrm>
                  <a:off x="3384" y="1592"/>
                  <a:ext cx="30" cy="38"/>
                </a:xfrm>
                <a:custGeom>
                  <a:avLst/>
                  <a:gdLst>
                    <a:gd name="T0" fmla="*/ 0 w 30"/>
                    <a:gd name="T1" fmla="*/ 6 h 38"/>
                    <a:gd name="T2" fmla="*/ 3 w 30"/>
                    <a:gd name="T3" fmla="*/ 3 h 38"/>
                    <a:gd name="T4" fmla="*/ 11 w 30"/>
                    <a:gd name="T5" fmla="*/ 0 h 38"/>
                    <a:gd name="T6" fmla="*/ 19 w 30"/>
                    <a:gd name="T7" fmla="*/ 0 h 38"/>
                    <a:gd name="T8" fmla="*/ 24 w 30"/>
                    <a:gd name="T9" fmla="*/ 2 h 38"/>
                    <a:gd name="T10" fmla="*/ 27 w 30"/>
                    <a:gd name="T11" fmla="*/ 6 h 38"/>
                    <a:gd name="T12" fmla="*/ 29 w 30"/>
                    <a:gd name="T13" fmla="*/ 11 h 38"/>
                    <a:gd name="T14" fmla="*/ 29 w 30"/>
                    <a:gd name="T15" fmla="*/ 18 h 38"/>
                    <a:gd name="T16" fmla="*/ 27 w 30"/>
                    <a:gd name="T17" fmla="*/ 25 h 38"/>
                    <a:gd name="T18" fmla="*/ 24 w 30"/>
                    <a:gd name="T19" fmla="*/ 30 h 38"/>
                    <a:gd name="T20" fmla="*/ 17 w 30"/>
                    <a:gd name="T21" fmla="*/ 35 h 38"/>
                    <a:gd name="T22" fmla="*/ 12 w 30"/>
                    <a:gd name="T23" fmla="*/ 37 h 38"/>
                    <a:gd name="T24" fmla="*/ 6 w 30"/>
                    <a:gd name="T25" fmla="*/ 35 h 38"/>
                    <a:gd name="T26" fmla="*/ 2 w 30"/>
                    <a:gd name="T27" fmla="*/ 36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38"/>
                    <a:gd name="T44" fmla="*/ 30 w 30"/>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38">
                      <a:moveTo>
                        <a:pt x="0" y="6"/>
                      </a:moveTo>
                      <a:lnTo>
                        <a:pt x="3" y="3"/>
                      </a:lnTo>
                      <a:lnTo>
                        <a:pt x="11" y="0"/>
                      </a:lnTo>
                      <a:lnTo>
                        <a:pt x="19" y="0"/>
                      </a:lnTo>
                      <a:lnTo>
                        <a:pt x="24" y="2"/>
                      </a:lnTo>
                      <a:lnTo>
                        <a:pt x="27" y="6"/>
                      </a:lnTo>
                      <a:lnTo>
                        <a:pt x="29" y="11"/>
                      </a:lnTo>
                      <a:lnTo>
                        <a:pt x="29" y="18"/>
                      </a:lnTo>
                      <a:lnTo>
                        <a:pt x="27" y="25"/>
                      </a:lnTo>
                      <a:lnTo>
                        <a:pt x="24" y="30"/>
                      </a:lnTo>
                      <a:lnTo>
                        <a:pt x="17" y="35"/>
                      </a:lnTo>
                      <a:lnTo>
                        <a:pt x="12" y="37"/>
                      </a:lnTo>
                      <a:lnTo>
                        <a:pt x="6" y="35"/>
                      </a:lnTo>
                      <a:lnTo>
                        <a:pt x="2" y="3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53" name="Freeform 600"/>
                <p:cNvSpPr>
                  <a:spLocks/>
                </p:cNvSpPr>
                <p:nvPr/>
              </p:nvSpPr>
              <p:spPr bwMode="auto">
                <a:xfrm>
                  <a:off x="3459" y="1847"/>
                  <a:ext cx="38" cy="20"/>
                </a:xfrm>
                <a:custGeom>
                  <a:avLst/>
                  <a:gdLst>
                    <a:gd name="T0" fmla="*/ 37 w 38"/>
                    <a:gd name="T1" fmla="*/ 19 h 20"/>
                    <a:gd name="T2" fmla="*/ 29 w 38"/>
                    <a:gd name="T3" fmla="*/ 12 h 20"/>
                    <a:gd name="T4" fmla="*/ 22 w 38"/>
                    <a:gd name="T5" fmla="*/ 4 h 20"/>
                    <a:gd name="T6" fmla="*/ 16 w 38"/>
                    <a:gd name="T7" fmla="*/ 0 h 20"/>
                    <a:gd name="T8" fmla="*/ 9 w 38"/>
                    <a:gd name="T9" fmla="*/ 0 h 20"/>
                    <a:gd name="T10" fmla="*/ 3 w 38"/>
                    <a:gd name="T11" fmla="*/ 3 h 20"/>
                    <a:gd name="T12" fmla="*/ 0 w 38"/>
                    <a:gd name="T13" fmla="*/ 7 h 20"/>
                    <a:gd name="T14" fmla="*/ 0 60000 65536"/>
                    <a:gd name="T15" fmla="*/ 0 60000 65536"/>
                    <a:gd name="T16" fmla="*/ 0 60000 65536"/>
                    <a:gd name="T17" fmla="*/ 0 60000 65536"/>
                    <a:gd name="T18" fmla="*/ 0 60000 65536"/>
                    <a:gd name="T19" fmla="*/ 0 60000 65536"/>
                    <a:gd name="T20" fmla="*/ 0 60000 65536"/>
                    <a:gd name="T21" fmla="*/ 0 w 38"/>
                    <a:gd name="T22" fmla="*/ 0 h 20"/>
                    <a:gd name="T23" fmla="*/ 38 w 38"/>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0">
                      <a:moveTo>
                        <a:pt x="37" y="19"/>
                      </a:moveTo>
                      <a:lnTo>
                        <a:pt x="29" y="12"/>
                      </a:lnTo>
                      <a:lnTo>
                        <a:pt x="22" y="4"/>
                      </a:lnTo>
                      <a:lnTo>
                        <a:pt x="16" y="0"/>
                      </a:lnTo>
                      <a:lnTo>
                        <a:pt x="9" y="0"/>
                      </a:lnTo>
                      <a:lnTo>
                        <a:pt x="3" y="3"/>
                      </a:lnTo>
                      <a:lnTo>
                        <a:pt x="0" y="7"/>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54" name="Freeform 601"/>
                <p:cNvSpPr>
                  <a:spLocks/>
                </p:cNvSpPr>
                <p:nvPr/>
              </p:nvSpPr>
              <p:spPr bwMode="auto">
                <a:xfrm>
                  <a:off x="3498" y="1881"/>
                  <a:ext cx="25" cy="17"/>
                </a:xfrm>
                <a:custGeom>
                  <a:avLst/>
                  <a:gdLst>
                    <a:gd name="T0" fmla="*/ 24 w 25"/>
                    <a:gd name="T1" fmla="*/ 0 h 17"/>
                    <a:gd name="T2" fmla="*/ 7 w 25"/>
                    <a:gd name="T3" fmla="*/ 8 h 17"/>
                    <a:gd name="T4" fmla="*/ 0 w 25"/>
                    <a:gd name="T5" fmla="*/ 16 h 17"/>
                    <a:gd name="T6" fmla="*/ 0 60000 65536"/>
                    <a:gd name="T7" fmla="*/ 0 60000 65536"/>
                    <a:gd name="T8" fmla="*/ 0 60000 65536"/>
                    <a:gd name="T9" fmla="*/ 0 w 25"/>
                    <a:gd name="T10" fmla="*/ 0 h 17"/>
                    <a:gd name="T11" fmla="*/ 25 w 25"/>
                    <a:gd name="T12" fmla="*/ 17 h 17"/>
                  </a:gdLst>
                  <a:ahLst/>
                  <a:cxnLst>
                    <a:cxn ang="T6">
                      <a:pos x="T0" y="T1"/>
                    </a:cxn>
                    <a:cxn ang="T7">
                      <a:pos x="T2" y="T3"/>
                    </a:cxn>
                    <a:cxn ang="T8">
                      <a:pos x="T4" y="T5"/>
                    </a:cxn>
                  </a:cxnLst>
                  <a:rect l="T9" t="T10" r="T11" b="T12"/>
                  <a:pathLst>
                    <a:path w="25" h="17">
                      <a:moveTo>
                        <a:pt x="24" y="0"/>
                      </a:moveTo>
                      <a:lnTo>
                        <a:pt x="7" y="8"/>
                      </a:lnTo>
                      <a:lnTo>
                        <a:pt x="0"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55" name="Line 602"/>
                <p:cNvSpPr>
                  <a:spLocks noChangeShapeType="1"/>
                </p:cNvSpPr>
                <p:nvPr/>
              </p:nvSpPr>
              <p:spPr bwMode="auto">
                <a:xfrm flipH="1">
                  <a:off x="3405" y="1901"/>
                  <a:ext cx="2" cy="11"/>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56" name="Line 603"/>
                <p:cNvSpPr>
                  <a:spLocks noChangeShapeType="1"/>
                </p:cNvSpPr>
                <p:nvPr/>
              </p:nvSpPr>
              <p:spPr bwMode="auto">
                <a:xfrm flipH="1">
                  <a:off x="3376" y="1907"/>
                  <a:ext cx="8" cy="9"/>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57" name="Freeform 604"/>
                <p:cNvSpPr>
                  <a:spLocks/>
                </p:cNvSpPr>
                <p:nvPr/>
              </p:nvSpPr>
              <p:spPr bwMode="auto">
                <a:xfrm>
                  <a:off x="3452" y="1667"/>
                  <a:ext cx="172" cy="200"/>
                </a:xfrm>
                <a:custGeom>
                  <a:avLst/>
                  <a:gdLst>
                    <a:gd name="T0" fmla="*/ 0 w 172"/>
                    <a:gd name="T1" fmla="*/ 9 h 200"/>
                    <a:gd name="T2" fmla="*/ 5 w 172"/>
                    <a:gd name="T3" fmla="*/ 3 h 200"/>
                    <a:gd name="T4" fmla="*/ 12 w 172"/>
                    <a:gd name="T5" fmla="*/ 0 h 200"/>
                    <a:gd name="T6" fmla="*/ 22 w 172"/>
                    <a:gd name="T7" fmla="*/ 6 h 200"/>
                    <a:gd name="T8" fmla="*/ 54 w 172"/>
                    <a:gd name="T9" fmla="*/ 22 h 200"/>
                    <a:gd name="T10" fmla="*/ 105 w 172"/>
                    <a:gd name="T11" fmla="*/ 41 h 200"/>
                    <a:gd name="T12" fmla="*/ 130 w 172"/>
                    <a:gd name="T13" fmla="*/ 45 h 200"/>
                    <a:gd name="T14" fmla="*/ 145 w 172"/>
                    <a:gd name="T15" fmla="*/ 48 h 200"/>
                    <a:gd name="T16" fmla="*/ 151 w 172"/>
                    <a:gd name="T17" fmla="*/ 60 h 200"/>
                    <a:gd name="T18" fmla="*/ 157 w 172"/>
                    <a:gd name="T19" fmla="*/ 75 h 200"/>
                    <a:gd name="T20" fmla="*/ 163 w 172"/>
                    <a:gd name="T21" fmla="*/ 152 h 200"/>
                    <a:gd name="T22" fmla="*/ 165 w 172"/>
                    <a:gd name="T23" fmla="*/ 167 h 200"/>
                    <a:gd name="T24" fmla="*/ 171 w 172"/>
                    <a:gd name="T25" fmla="*/ 172 h 200"/>
                    <a:gd name="T26" fmla="*/ 171 w 172"/>
                    <a:gd name="T27" fmla="*/ 199 h 200"/>
                    <a:gd name="T28" fmla="*/ 162 w 172"/>
                    <a:gd name="T29" fmla="*/ 186 h 200"/>
                    <a:gd name="T30" fmla="*/ 143 w 172"/>
                    <a:gd name="T31" fmla="*/ 179 h 200"/>
                    <a:gd name="T32" fmla="*/ 132 w 172"/>
                    <a:gd name="T33" fmla="*/ 177 h 200"/>
                    <a:gd name="T34" fmla="*/ 129 w 172"/>
                    <a:gd name="T35" fmla="*/ 177 h 200"/>
                    <a:gd name="T36" fmla="*/ 120 w 172"/>
                    <a:gd name="T37" fmla="*/ 182 h 2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2"/>
                    <a:gd name="T58" fmla="*/ 0 h 200"/>
                    <a:gd name="T59" fmla="*/ 172 w 172"/>
                    <a:gd name="T60" fmla="*/ 200 h 2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2" h="200">
                      <a:moveTo>
                        <a:pt x="0" y="9"/>
                      </a:moveTo>
                      <a:lnTo>
                        <a:pt x="5" y="3"/>
                      </a:lnTo>
                      <a:lnTo>
                        <a:pt x="12" y="0"/>
                      </a:lnTo>
                      <a:lnTo>
                        <a:pt x="22" y="6"/>
                      </a:lnTo>
                      <a:lnTo>
                        <a:pt x="54" y="22"/>
                      </a:lnTo>
                      <a:lnTo>
                        <a:pt x="105" y="41"/>
                      </a:lnTo>
                      <a:lnTo>
                        <a:pt x="130" y="45"/>
                      </a:lnTo>
                      <a:lnTo>
                        <a:pt x="145" y="48"/>
                      </a:lnTo>
                      <a:lnTo>
                        <a:pt x="151" y="60"/>
                      </a:lnTo>
                      <a:lnTo>
                        <a:pt x="157" y="75"/>
                      </a:lnTo>
                      <a:lnTo>
                        <a:pt x="163" y="152"/>
                      </a:lnTo>
                      <a:lnTo>
                        <a:pt x="165" y="167"/>
                      </a:lnTo>
                      <a:lnTo>
                        <a:pt x="171" y="172"/>
                      </a:lnTo>
                      <a:lnTo>
                        <a:pt x="171" y="199"/>
                      </a:lnTo>
                      <a:lnTo>
                        <a:pt x="162" y="186"/>
                      </a:lnTo>
                      <a:lnTo>
                        <a:pt x="143" y="179"/>
                      </a:lnTo>
                      <a:lnTo>
                        <a:pt x="132" y="177"/>
                      </a:lnTo>
                      <a:lnTo>
                        <a:pt x="129" y="177"/>
                      </a:lnTo>
                      <a:lnTo>
                        <a:pt x="120" y="182"/>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58" name="Freeform 605"/>
                <p:cNvSpPr>
                  <a:spLocks/>
                </p:cNvSpPr>
                <p:nvPr/>
              </p:nvSpPr>
              <p:spPr bwMode="auto">
                <a:xfrm>
                  <a:off x="3483" y="1712"/>
                  <a:ext cx="94" cy="110"/>
                </a:xfrm>
                <a:custGeom>
                  <a:avLst/>
                  <a:gdLst>
                    <a:gd name="T0" fmla="*/ 93 w 94"/>
                    <a:gd name="T1" fmla="*/ 109 h 110"/>
                    <a:gd name="T2" fmla="*/ 81 w 94"/>
                    <a:gd name="T3" fmla="*/ 54 h 110"/>
                    <a:gd name="T4" fmla="*/ 76 w 94"/>
                    <a:gd name="T5" fmla="*/ 42 h 110"/>
                    <a:gd name="T6" fmla="*/ 65 w 94"/>
                    <a:gd name="T7" fmla="*/ 37 h 110"/>
                    <a:gd name="T8" fmla="*/ 31 w 94"/>
                    <a:gd name="T9" fmla="*/ 16 h 110"/>
                    <a:gd name="T10" fmla="*/ 20 w 94"/>
                    <a:gd name="T11" fmla="*/ 10 h 110"/>
                    <a:gd name="T12" fmla="*/ 28 w 94"/>
                    <a:gd name="T13" fmla="*/ 16 h 110"/>
                    <a:gd name="T14" fmla="*/ 0 w 94"/>
                    <a:gd name="T15" fmla="*/ 0 h 110"/>
                    <a:gd name="T16" fmla="*/ 0 60000 65536"/>
                    <a:gd name="T17" fmla="*/ 0 60000 65536"/>
                    <a:gd name="T18" fmla="*/ 0 60000 65536"/>
                    <a:gd name="T19" fmla="*/ 0 60000 65536"/>
                    <a:gd name="T20" fmla="*/ 0 60000 65536"/>
                    <a:gd name="T21" fmla="*/ 0 60000 65536"/>
                    <a:gd name="T22" fmla="*/ 0 60000 65536"/>
                    <a:gd name="T23" fmla="*/ 0 60000 65536"/>
                    <a:gd name="T24" fmla="*/ 0 w 94"/>
                    <a:gd name="T25" fmla="*/ 0 h 110"/>
                    <a:gd name="T26" fmla="*/ 94 w 94"/>
                    <a:gd name="T27" fmla="*/ 110 h 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110">
                      <a:moveTo>
                        <a:pt x="93" y="109"/>
                      </a:moveTo>
                      <a:lnTo>
                        <a:pt x="81" y="54"/>
                      </a:lnTo>
                      <a:lnTo>
                        <a:pt x="76" y="42"/>
                      </a:lnTo>
                      <a:lnTo>
                        <a:pt x="65" y="37"/>
                      </a:lnTo>
                      <a:lnTo>
                        <a:pt x="31" y="16"/>
                      </a:lnTo>
                      <a:lnTo>
                        <a:pt x="20" y="10"/>
                      </a:lnTo>
                      <a:lnTo>
                        <a:pt x="28" y="16"/>
                      </a:lnTo>
                      <a:lnTo>
                        <a:pt x="0"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59" name="Freeform 606"/>
                <p:cNvSpPr>
                  <a:spLocks/>
                </p:cNvSpPr>
                <p:nvPr/>
              </p:nvSpPr>
              <p:spPr bwMode="auto">
                <a:xfrm>
                  <a:off x="3569" y="1865"/>
                  <a:ext cx="24" cy="31"/>
                </a:xfrm>
                <a:custGeom>
                  <a:avLst/>
                  <a:gdLst>
                    <a:gd name="T0" fmla="*/ 12 w 24"/>
                    <a:gd name="T1" fmla="*/ 0 h 31"/>
                    <a:gd name="T2" fmla="*/ 0 w 24"/>
                    <a:gd name="T3" fmla="*/ 17 h 31"/>
                    <a:gd name="T4" fmla="*/ 12 w 24"/>
                    <a:gd name="T5" fmla="*/ 26 h 31"/>
                    <a:gd name="T6" fmla="*/ 23 w 24"/>
                    <a:gd name="T7" fmla="*/ 30 h 31"/>
                    <a:gd name="T8" fmla="*/ 0 60000 65536"/>
                    <a:gd name="T9" fmla="*/ 0 60000 65536"/>
                    <a:gd name="T10" fmla="*/ 0 60000 65536"/>
                    <a:gd name="T11" fmla="*/ 0 60000 65536"/>
                    <a:gd name="T12" fmla="*/ 0 w 24"/>
                    <a:gd name="T13" fmla="*/ 0 h 31"/>
                    <a:gd name="T14" fmla="*/ 24 w 24"/>
                    <a:gd name="T15" fmla="*/ 31 h 31"/>
                  </a:gdLst>
                  <a:ahLst/>
                  <a:cxnLst>
                    <a:cxn ang="T8">
                      <a:pos x="T0" y="T1"/>
                    </a:cxn>
                    <a:cxn ang="T9">
                      <a:pos x="T2" y="T3"/>
                    </a:cxn>
                    <a:cxn ang="T10">
                      <a:pos x="T4" y="T5"/>
                    </a:cxn>
                    <a:cxn ang="T11">
                      <a:pos x="T6" y="T7"/>
                    </a:cxn>
                  </a:cxnLst>
                  <a:rect l="T12" t="T13" r="T14" b="T15"/>
                  <a:pathLst>
                    <a:path w="24" h="31">
                      <a:moveTo>
                        <a:pt x="12" y="0"/>
                      </a:moveTo>
                      <a:lnTo>
                        <a:pt x="0" y="17"/>
                      </a:lnTo>
                      <a:lnTo>
                        <a:pt x="12" y="26"/>
                      </a:lnTo>
                      <a:lnTo>
                        <a:pt x="23" y="3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60" name="Freeform 607"/>
                <p:cNvSpPr>
                  <a:spLocks/>
                </p:cNvSpPr>
                <p:nvPr/>
              </p:nvSpPr>
              <p:spPr bwMode="auto">
                <a:xfrm>
                  <a:off x="3576" y="1881"/>
                  <a:ext cx="25" cy="19"/>
                </a:xfrm>
                <a:custGeom>
                  <a:avLst/>
                  <a:gdLst>
                    <a:gd name="T0" fmla="*/ 24 w 25"/>
                    <a:gd name="T1" fmla="*/ 0 h 19"/>
                    <a:gd name="T2" fmla="*/ 4 w 25"/>
                    <a:gd name="T3" fmla="*/ 14 h 19"/>
                    <a:gd name="T4" fmla="*/ 0 w 25"/>
                    <a:gd name="T5" fmla="*/ 18 h 19"/>
                    <a:gd name="T6" fmla="*/ 0 60000 65536"/>
                    <a:gd name="T7" fmla="*/ 0 60000 65536"/>
                    <a:gd name="T8" fmla="*/ 0 60000 65536"/>
                    <a:gd name="T9" fmla="*/ 0 w 25"/>
                    <a:gd name="T10" fmla="*/ 0 h 19"/>
                    <a:gd name="T11" fmla="*/ 25 w 25"/>
                    <a:gd name="T12" fmla="*/ 19 h 19"/>
                  </a:gdLst>
                  <a:ahLst/>
                  <a:cxnLst>
                    <a:cxn ang="T6">
                      <a:pos x="T0" y="T1"/>
                    </a:cxn>
                    <a:cxn ang="T7">
                      <a:pos x="T2" y="T3"/>
                    </a:cxn>
                    <a:cxn ang="T8">
                      <a:pos x="T4" y="T5"/>
                    </a:cxn>
                  </a:cxnLst>
                  <a:rect l="T9" t="T10" r="T11" b="T12"/>
                  <a:pathLst>
                    <a:path w="25" h="19">
                      <a:moveTo>
                        <a:pt x="24" y="0"/>
                      </a:moveTo>
                      <a:lnTo>
                        <a:pt x="4" y="14"/>
                      </a:lnTo>
                      <a:lnTo>
                        <a:pt x="0" y="18"/>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61" name="Freeform 608"/>
                <p:cNvSpPr>
                  <a:spLocks/>
                </p:cNvSpPr>
                <p:nvPr/>
              </p:nvSpPr>
              <p:spPr bwMode="auto">
                <a:xfrm>
                  <a:off x="3571" y="1891"/>
                  <a:ext cx="32" cy="22"/>
                </a:xfrm>
                <a:custGeom>
                  <a:avLst/>
                  <a:gdLst>
                    <a:gd name="T0" fmla="*/ 0 w 32"/>
                    <a:gd name="T1" fmla="*/ 0 h 22"/>
                    <a:gd name="T2" fmla="*/ 1 w 32"/>
                    <a:gd name="T3" fmla="*/ 11 h 22"/>
                    <a:gd name="T4" fmla="*/ 8 w 32"/>
                    <a:gd name="T5" fmla="*/ 15 h 22"/>
                    <a:gd name="T6" fmla="*/ 17 w 32"/>
                    <a:gd name="T7" fmla="*/ 21 h 22"/>
                    <a:gd name="T8" fmla="*/ 27 w 32"/>
                    <a:gd name="T9" fmla="*/ 16 h 22"/>
                    <a:gd name="T10" fmla="*/ 31 w 32"/>
                    <a:gd name="T11" fmla="*/ 8 h 22"/>
                    <a:gd name="T12" fmla="*/ 0 60000 65536"/>
                    <a:gd name="T13" fmla="*/ 0 60000 65536"/>
                    <a:gd name="T14" fmla="*/ 0 60000 65536"/>
                    <a:gd name="T15" fmla="*/ 0 60000 65536"/>
                    <a:gd name="T16" fmla="*/ 0 60000 65536"/>
                    <a:gd name="T17" fmla="*/ 0 60000 65536"/>
                    <a:gd name="T18" fmla="*/ 0 w 32"/>
                    <a:gd name="T19" fmla="*/ 0 h 22"/>
                    <a:gd name="T20" fmla="*/ 32 w 3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2" h="22">
                      <a:moveTo>
                        <a:pt x="0" y="0"/>
                      </a:moveTo>
                      <a:lnTo>
                        <a:pt x="1" y="11"/>
                      </a:lnTo>
                      <a:lnTo>
                        <a:pt x="8" y="15"/>
                      </a:lnTo>
                      <a:lnTo>
                        <a:pt x="17" y="21"/>
                      </a:lnTo>
                      <a:lnTo>
                        <a:pt x="27" y="16"/>
                      </a:lnTo>
                      <a:lnTo>
                        <a:pt x="31" y="8"/>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62" name="Freeform 609"/>
                <p:cNvSpPr>
                  <a:spLocks/>
                </p:cNvSpPr>
                <p:nvPr/>
              </p:nvSpPr>
              <p:spPr bwMode="auto">
                <a:xfrm>
                  <a:off x="3589" y="1905"/>
                  <a:ext cx="29" cy="17"/>
                </a:xfrm>
                <a:custGeom>
                  <a:avLst/>
                  <a:gdLst>
                    <a:gd name="T0" fmla="*/ 0 w 29"/>
                    <a:gd name="T1" fmla="*/ 7 h 17"/>
                    <a:gd name="T2" fmla="*/ 10 w 29"/>
                    <a:gd name="T3" fmla="*/ 16 h 17"/>
                    <a:gd name="T4" fmla="*/ 22 w 29"/>
                    <a:gd name="T5" fmla="*/ 14 h 17"/>
                    <a:gd name="T6" fmla="*/ 28 w 29"/>
                    <a:gd name="T7" fmla="*/ 7 h 17"/>
                    <a:gd name="T8" fmla="*/ 28 w 29"/>
                    <a:gd name="T9" fmla="*/ 0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0" y="7"/>
                      </a:moveTo>
                      <a:lnTo>
                        <a:pt x="10" y="16"/>
                      </a:lnTo>
                      <a:lnTo>
                        <a:pt x="22" y="14"/>
                      </a:lnTo>
                      <a:lnTo>
                        <a:pt x="28" y="7"/>
                      </a:lnTo>
                      <a:lnTo>
                        <a:pt x="28"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63" name="Freeform 610"/>
                <p:cNvSpPr>
                  <a:spLocks/>
                </p:cNvSpPr>
                <p:nvPr/>
              </p:nvSpPr>
              <p:spPr bwMode="auto">
                <a:xfrm>
                  <a:off x="3611" y="1867"/>
                  <a:ext cx="27" cy="55"/>
                </a:xfrm>
                <a:custGeom>
                  <a:avLst/>
                  <a:gdLst>
                    <a:gd name="T0" fmla="*/ 0 w 27"/>
                    <a:gd name="T1" fmla="*/ 52 h 55"/>
                    <a:gd name="T2" fmla="*/ 8 w 27"/>
                    <a:gd name="T3" fmla="*/ 54 h 55"/>
                    <a:gd name="T4" fmla="*/ 17 w 27"/>
                    <a:gd name="T5" fmla="*/ 44 h 55"/>
                    <a:gd name="T6" fmla="*/ 26 w 27"/>
                    <a:gd name="T7" fmla="*/ 34 h 55"/>
                    <a:gd name="T8" fmla="*/ 24 w 27"/>
                    <a:gd name="T9" fmla="*/ 23 h 55"/>
                    <a:gd name="T10" fmla="*/ 15 w 27"/>
                    <a:gd name="T11" fmla="*/ 10 h 55"/>
                    <a:gd name="T12" fmla="*/ 8 w 27"/>
                    <a:gd name="T13" fmla="*/ 0 h 55"/>
                    <a:gd name="T14" fmla="*/ 0 60000 65536"/>
                    <a:gd name="T15" fmla="*/ 0 60000 65536"/>
                    <a:gd name="T16" fmla="*/ 0 60000 65536"/>
                    <a:gd name="T17" fmla="*/ 0 60000 65536"/>
                    <a:gd name="T18" fmla="*/ 0 60000 65536"/>
                    <a:gd name="T19" fmla="*/ 0 60000 65536"/>
                    <a:gd name="T20" fmla="*/ 0 60000 65536"/>
                    <a:gd name="T21" fmla="*/ 0 w 27"/>
                    <a:gd name="T22" fmla="*/ 0 h 55"/>
                    <a:gd name="T23" fmla="*/ 27 w 27"/>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55">
                      <a:moveTo>
                        <a:pt x="0" y="52"/>
                      </a:moveTo>
                      <a:lnTo>
                        <a:pt x="8" y="54"/>
                      </a:lnTo>
                      <a:lnTo>
                        <a:pt x="17" y="44"/>
                      </a:lnTo>
                      <a:lnTo>
                        <a:pt x="26" y="34"/>
                      </a:lnTo>
                      <a:lnTo>
                        <a:pt x="24" y="23"/>
                      </a:lnTo>
                      <a:lnTo>
                        <a:pt x="15" y="10"/>
                      </a:lnTo>
                      <a:lnTo>
                        <a:pt x="8"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64" name="Freeform 611"/>
                <p:cNvSpPr>
                  <a:spLocks/>
                </p:cNvSpPr>
                <p:nvPr/>
              </p:nvSpPr>
              <p:spPr bwMode="auto">
                <a:xfrm>
                  <a:off x="3575" y="1835"/>
                  <a:ext cx="39" cy="17"/>
                </a:xfrm>
                <a:custGeom>
                  <a:avLst/>
                  <a:gdLst>
                    <a:gd name="T0" fmla="*/ 38 w 39"/>
                    <a:gd name="T1" fmla="*/ 10 h 17"/>
                    <a:gd name="T2" fmla="*/ 28 w 39"/>
                    <a:gd name="T3" fmla="*/ 6 h 17"/>
                    <a:gd name="T4" fmla="*/ 18 w 39"/>
                    <a:gd name="T5" fmla="*/ 1 h 17"/>
                    <a:gd name="T6" fmla="*/ 12 w 39"/>
                    <a:gd name="T7" fmla="*/ 0 h 17"/>
                    <a:gd name="T8" fmla="*/ 6 w 39"/>
                    <a:gd name="T9" fmla="*/ 4 h 17"/>
                    <a:gd name="T10" fmla="*/ 1 w 39"/>
                    <a:gd name="T11" fmla="*/ 10 h 17"/>
                    <a:gd name="T12" fmla="*/ 0 w 39"/>
                    <a:gd name="T13" fmla="*/ 16 h 17"/>
                    <a:gd name="T14" fmla="*/ 0 60000 65536"/>
                    <a:gd name="T15" fmla="*/ 0 60000 65536"/>
                    <a:gd name="T16" fmla="*/ 0 60000 65536"/>
                    <a:gd name="T17" fmla="*/ 0 60000 65536"/>
                    <a:gd name="T18" fmla="*/ 0 60000 65536"/>
                    <a:gd name="T19" fmla="*/ 0 60000 65536"/>
                    <a:gd name="T20" fmla="*/ 0 60000 65536"/>
                    <a:gd name="T21" fmla="*/ 0 w 39"/>
                    <a:gd name="T22" fmla="*/ 0 h 17"/>
                    <a:gd name="T23" fmla="*/ 39 w 3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17">
                      <a:moveTo>
                        <a:pt x="38" y="10"/>
                      </a:moveTo>
                      <a:lnTo>
                        <a:pt x="28" y="6"/>
                      </a:lnTo>
                      <a:lnTo>
                        <a:pt x="18" y="1"/>
                      </a:lnTo>
                      <a:lnTo>
                        <a:pt x="12" y="0"/>
                      </a:lnTo>
                      <a:lnTo>
                        <a:pt x="6" y="4"/>
                      </a:lnTo>
                      <a:lnTo>
                        <a:pt x="1" y="10"/>
                      </a:lnTo>
                      <a:lnTo>
                        <a:pt x="0" y="16"/>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65" name="Freeform 612"/>
                <p:cNvSpPr>
                  <a:spLocks/>
                </p:cNvSpPr>
                <p:nvPr/>
              </p:nvSpPr>
              <p:spPr bwMode="auto">
                <a:xfrm>
                  <a:off x="3240" y="1710"/>
                  <a:ext cx="161" cy="127"/>
                </a:xfrm>
                <a:custGeom>
                  <a:avLst/>
                  <a:gdLst>
                    <a:gd name="T0" fmla="*/ 160 w 161"/>
                    <a:gd name="T1" fmla="*/ 0 h 127"/>
                    <a:gd name="T2" fmla="*/ 141 w 161"/>
                    <a:gd name="T3" fmla="*/ 28 h 127"/>
                    <a:gd name="T4" fmla="*/ 130 w 161"/>
                    <a:gd name="T5" fmla="*/ 47 h 127"/>
                    <a:gd name="T6" fmla="*/ 120 w 161"/>
                    <a:gd name="T7" fmla="*/ 66 h 127"/>
                    <a:gd name="T8" fmla="*/ 112 w 161"/>
                    <a:gd name="T9" fmla="*/ 75 h 127"/>
                    <a:gd name="T10" fmla="*/ 97 w 161"/>
                    <a:gd name="T11" fmla="*/ 79 h 127"/>
                    <a:gd name="T12" fmla="*/ 52 w 161"/>
                    <a:gd name="T13" fmla="*/ 90 h 127"/>
                    <a:gd name="T14" fmla="*/ 37 w 161"/>
                    <a:gd name="T15" fmla="*/ 86 h 127"/>
                    <a:gd name="T16" fmla="*/ 25 w 161"/>
                    <a:gd name="T17" fmla="*/ 88 h 127"/>
                    <a:gd name="T18" fmla="*/ 11 w 161"/>
                    <a:gd name="T19" fmla="*/ 93 h 127"/>
                    <a:gd name="T20" fmla="*/ 2 w 161"/>
                    <a:gd name="T21" fmla="*/ 106 h 127"/>
                    <a:gd name="T22" fmla="*/ 0 w 161"/>
                    <a:gd name="T23" fmla="*/ 120 h 127"/>
                    <a:gd name="T24" fmla="*/ 3 w 161"/>
                    <a:gd name="T25" fmla="*/ 126 h 127"/>
                    <a:gd name="T26" fmla="*/ 13 w 161"/>
                    <a:gd name="T27" fmla="*/ 125 h 127"/>
                    <a:gd name="T28" fmla="*/ 21 w 161"/>
                    <a:gd name="T29" fmla="*/ 116 h 127"/>
                    <a:gd name="T30" fmla="*/ 25 w 161"/>
                    <a:gd name="T31" fmla="*/ 110 h 127"/>
                    <a:gd name="T32" fmla="*/ 29 w 161"/>
                    <a:gd name="T33" fmla="*/ 103 h 127"/>
                    <a:gd name="T34" fmla="*/ 33 w 161"/>
                    <a:gd name="T35" fmla="*/ 101 h 127"/>
                    <a:gd name="T36" fmla="*/ 40 w 161"/>
                    <a:gd name="T37" fmla="*/ 106 h 127"/>
                    <a:gd name="T38" fmla="*/ 38 w 161"/>
                    <a:gd name="T39" fmla="*/ 111 h 127"/>
                    <a:gd name="T40" fmla="*/ 29 w 161"/>
                    <a:gd name="T41" fmla="*/ 117 h 127"/>
                    <a:gd name="T42" fmla="*/ 28 w 161"/>
                    <a:gd name="T43" fmla="*/ 125 h 127"/>
                    <a:gd name="T44" fmla="*/ 38 w 161"/>
                    <a:gd name="T45" fmla="*/ 124 h 127"/>
                    <a:gd name="T46" fmla="*/ 47 w 161"/>
                    <a:gd name="T47" fmla="*/ 119 h 127"/>
                    <a:gd name="T48" fmla="*/ 51 w 161"/>
                    <a:gd name="T49" fmla="*/ 112 h 127"/>
                    <a:gd name="T50" fmla="*/ 52 w 161"/>
                    <a:gd name="T51" fmla="*/ 104 h 1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1"/>
                    <a:gd name="T79" fmla="*/ 0 h 127"/>
                    <a:gd name="T80" fmla="*/ 161 w 161"/>
                    <a:gd name="T81" fmla="*/ 127 h 1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1" h="127">
                      <a:moveTo>
                        <a:pt x="160" y="0"/>
                      </a:moveTo>
                      <a:lnTo>
                        <a:pt x="141" y="28"/>
                      </a:lnTo>
                      <a:lnTo>
                        <a:pt x="130" y="47"/>
                      </a:lnTo>
                      <a:lnTo>
                        <a:pt x="120" y="66"/>
                      </a:lnTo>
                      <a:lnTo>
                        <a:pt x="112" y="75"/>
                      </a:lnTo>
                      <a:lnTo>
                        <a:pt x="97" y="79"/>
                      </a:lnTo>
                      <a:lnTo>
                        <a:pt x="52" y="90"/>
                      </a:lnTo>
                      <a:lnTo>
                        <a:pt x="37" y="86"/>
                      </a:lnTo>
                      <a:lnTo>
                        <a:pt x="25" y="88"/>
                      </a:lnTo>
                      <a:lnTo>
                        <a:pt x="11" y="93"/>
                      </a:lnTo>
                      <a:lnTo>
                        <a:pt x="2" y="106"/>
                      </a:lnTo>
                      <a:lnTo>
                        <a:pt x="0" y="120"/>
                      </a:lnTo>
                      <a:lnTo>
                        <a:pt x="3" y="126"/>
                      </a:lnTo>
                      <a:lnTo>
                        <a:pt x="13" y="125"/>
                      </a:lnTo>
                      <a:lnTo>
                        <a:pt x="21" y="116"/>
                      </a:lnTo>
                      <a:lnTo>
                        <a:pt x="25" y="110"/>
                      </a:lnTo>
                      <a:lnTo>
                        <a:pt x="29" y="103"/>
                      </a:lnTo>
                      <a:lnTo>
                        <a:pt x="33" y="101"/>
                      </a:lnTo>
                      <a:lnTo>
                        <a:pt x="40" y="106"/>
                      </a:lnTo>
                      <a:lnTo>
                        <a:pt x="38" y="111"/>
                      </a:lnTo>
                      <a:lnTo>
                        <a:pt x="29" y="117"/>
                      </a:lnTo>
                      <a:lnTo>
                        <a:pt x="28" y="125"/>
                      </a:lnTo>
                      <a:lnTo>
                        <a:pt x="38" y="124"/>
                      </a:lnTo>
                      <a:lnTo>
                        <a:pt x="47" y="119"/>
                      </a:lnTo>
                      <a:lnTo>
                        <a:pt x="51" y="112"/>
                      </a:lnTo>
                      <a:lnTo>
                        <a:pt x="52" y="104"/>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66" name="Freeform 613"/>
                <p:cNvSpPr>
                  <a:spLocks/>
                </p:cNvSpPr>
                <p:nvPr/>
              </p:nvSpPr>
              <p:spPr bwMode="auto">
                <a:xfrm>
                  <a:off x="3254" y="1834"/>
                  <a:ext cx="27" cy="17"/>
                </a:xfrm>
                <a:custGeom>
                  <a:avLst/>
                  <a:gdLst>
                    <a:gd name="T0" fmla="*/ 0 w 27"/>
                    <a:gd name="T1" fmla="*/ 0 h 17"/>
                    <a:gd name="T2" fmla="*/ 3 w 27"/>
                    <a:gd name="T3" fmla="*/ 9 h 17"/>
                    <a:gd name="T4" fmla="*/ 16 w 27"/>
                    <a:gd name="T5" fmla="*/ 16 h 17"/>
                    <a:gd name="T6" fmla="*/ 22 w 27"/>
                    <a:gd name="T7" fmla="*/ 12 h 17"/>
                    <a:gd name="T8" fmla="*/ 26 w 27"/>
                    <a:gd name="T9" fmla="*/ 9 h 17"/>
                    <a:gd name="T10" fmla="*/ 23 w 27"/>
                    <a:gd name="T11" fmla="*/ 1 h 17"/>
                    <a:gd name="T12" fmla="*/ 0 60000 65536"/>
                    <a:gd name="T13" fmla="*/ 0 60000 65536"/>
                    <a:gd name="T14" fmla="*/ 0 60000 65536"/>
                    <a:gd name="T15" fmla="*/ 0 60000 65536"/>
                    <a:gd name="T16" fmla="*/ 0 60000 65536"/>
                    <a:gd name="T17" fmla="*/ 0 60000 65536"/>
                    <a:gd name="T18" fmla="*/ 0 w 27"/>
                    <a:gd name="T19" fmla="*/ 0 h 17"/>
                    <a:gd name="T20" fmla="*/ 27 w 2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7" h="17">
                      <a:moveTo>
                        <a:pt x="0" y="0"/>
                      </a:moveTo>
                      <a:lnTo>
                        <a:pt x="3" y="9"/>
                      </a:lnTo>
                      <a:lnTo>
                        <a:pt x="16" y="16"/>
                      </a:lnTo>
                      <a:lnTo>
                        <a:pt x="22" y="12"/>
                      </a:lnTo>
                      <a:lnTo>
                        <a:pt x="26" y="9"/>
                      </a:lnTo>
                      <a:lnTo>
                        <a:pt x="23" y="1"/>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67" name="Freeform 614"/>
                <p:cNvSpPr>
                  <a:spLocks/>
                </p:cNvSpPr>
                <p:nvPr/>
              </p:nvSpPr>
              <p:spPr bwMode="auto">
                <a:xfrm>
                  <a:off x="3286" y="1826"/>
                  <a:ext cx="55" cy="17"/>
                </a:xfrm>
                <a:custGeom>
                  <a:avLst/>
                  <a:gdLst>
                    <a:gd name="T0" fmla="*/ 0 w 55"/>
                    <a:gd name="T1" fmla="*/ 9 h 17"/>
                    <a:gd name="T2" fmla="*/ 7 w 55"/>
                    <a:gd name="T3" fmla="*/ 9 h 17"/>
                    <a:gd name="T4" fmla="*/ 17 w 55"/>
                    <a:gd name="T5" fmla="*/ 2 h 17"/>
                    <a:gd name="T6" fmla="*/ 15 w 55"/>
                    <a:gd name="T7" fmla="*/ 14 h 17"/>
                    <a:gd name="T8" fmla="*/ 28 w 55"/>
                    <a:gd name="T9" fmla="*/ 16 h 17"/>
                    <a:gd name="T10" fmla="*/ 42 w 55"/>
                    <a:gd name="T11" fmla="*/ 6 h 17"/>
                    <a:gd name="T12" fmla="*/ 54 w 55"/>
                    <a:gd name="T13" fmla="*/ 0 h 17"/>
                    <a:gd name="T14" fmla="*/ 0 60000 65536"/>
                    <a:gd name="T15" fmla="*/ 0 60000 65536"/>
                    <a:gd name="T16" fmla="*/ 0 60000 65536"/>
                    <a:gd name="T17" fmla="*/ 0 60000 65536"/>
                    <a:gd name="T18" fmla="*/ 0 60000 65536"/>
                    <a:gd name="T19" fmla="*/ 0 60000 65536"/>
                    <a:gd name="T20" fmla="*/ 0 60000 65536"/>
                    <a:gd name="T21" fmla="*/ 0 w 55"/>
                    <a:gd name="T22" fmla="*/ 0 h 17"/>
                    <a:gd name="T23" fmla="*/ 55 w 5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17">
                      <a:moveTo>
                        <a:pt x="0" y="9"/>
                      </a:moveTo>
                      <a:lnTo>
                        <a:pt x="7" y="9"/>
                      </a:lnTo>
                      <a:lnTo>
                        <a:pt x="17" y="2"/>
                      </a:lnTo>
                      <a:lnTo>
                        <a:pt x="15" y="14"/>
                      </a:lnTo>
                      <a:lnTo>
                        <a:pt x="28" y="16"/>
                      </a:lnTo>
                      <a:lnTo>
                        <a:pt x="42" y="6"/>
                      </a:lnTo>
                      <a:lnTo>
                        <a:pt x="54" y="0"/>
                      </a:lnTo>
                    </a:path>
                  </a:pathLst>
                </a:custGeom>
                <a:noFill/>
                <a:ln w="12700" cap="rnd">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268" name="Line 615"/>
                <p:cNvSpPr>
                  <a:spLocks noChangeShapeType="1"/>
                </p:cNvSpPr>
                <p:nvPr/>
              </p:nvSpPr>
              <p:spPr bwMode="auto">
                <a:xfrm flipV="1">
                  <a:off x="3340" y="1661"/>
                  <a:ext cx="15" cy="4"/>
                </a:xfrm>
                <a:prstGeom prst="line">
                  <a:avLst/>
                </a:prstGeom>
                <a:noFill/>
                <a:ln w="12700">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grpSp>
        </p:grpSp>
      </p:grpSp>
      <p:sp>
        <p:nvSpPr>
          <p:cNvPr id="623" name="Text Box 618"/>
          <p:cNvSpPr txBox="1">
            <a:spLocks noChangeArrowheads="1"/>
          </p:cNvSpPr>
          <p:nvPr/>
        </p:nvSpPr>
        <p:spPr bwMode="auto">
          <a:xfrm>
            <a:off x="1042988" y="1916113"/>
            <a:ext cx="7162800"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eaLnBrk="1" hangingPunct="1">
              <a:lnSpc>
                <a:spcPct val="110000"/>
              </a:lnSpc>
              <a:spcBef>
                <a:spcPct val="10000"/>
              </a:spcBef>
            </a:pPr>
            <a:r>
              <a:rPr lang="it-IT" altLang="it-IT" sz="2200" i="0">
                <a:solidFill>
                  <a:schemeClr val="tx1"/>
                </a:solidFill>
                <a:cs typeface="Times New Roman" pitchFamily="18" charset="0"/>
              </a:rPr>
              <a:t>Un essere umano è inevitabilmente fonte di inquinamento particellare e microbiologico.</a:t>
            </a:r>
          </a:p>
          <a:p>
            <a:pPr algn="ctr" eaLnBrk="1" hangingPunct="1">
              <a:lnSpc>
                <a:spcPct val="110000"/>
              </a:lnSpc>
              <a:spcBef>
                <a:spcPct val="10000"/>
              </a:spcBef>
            </a:pPr>
            <a:r>
              <a:rPr lang="it-IT" altLang="it-IT" sz="2200" i="0">
                <a:solidFill>
                  <a:schemeClr val="tx1"/>
                </a:solidFill>
                <a:cs typeface="Times New Roman" pitchFamily="18" charset="0"/>
              </a:rPr>
              <a:t>I pericoli di inquinamento per i prodotti sterili per la maggior parte sono rappresentati dagli operatori.</a:t>
            </a:r>
            <a:endParaRPr lang="it-IT" altLang="it-IT" sz="2200" i="0">
              <a:solidFill>
                <a:schemeClr val="tx1"/>
              </a:solidFill>
            </a:endParaRPr>
          </a:p>
        </p:txBody>
      </p:sp>
    </p:spTree>
    <p:extLst>
      <p:ext uri="{BB962C8B-B14F-4D97-AF65-F5344CB8AC3E}">
        <p14:creationId xmlns:p14="http://schemas.microsoft.com/office/powerpoint/2010/main" val="4052689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p:cNvSpPr>
            <a:spLocks noChangeArrowheads="1"/>
          </p:cNvSpPr>
          <p:nvPr/>
        </p:nvSpPr>
        <p:spPr bwMode="auto">
          <a:xfrm>
            <a:off x="322263" y="228600"/>
            <a:ext cx="8420100" cy="1222375"/>
          </a:xfrm>
          <a:prstGeom prst="rect">
            <a:avLst/>
          </a:prstGeom>
          <a:noFill/>
          <a:ln w="9525">
            <a:noFill/>
            <a:miter lim="800000"/>
            <a:headEnd/>
            <a:tailEnd/>
          </a:ln>
        </p:spPr>
        <p:txBody>
          <a:bodyPr anchor="ctr"/>
          <a:lstStyle/>
          <a:p>
            <a:pPr algn="ctr">
              <a:defRPr/>
            </a:pPr>
            <a:r>
              <a:rPr lang="it-IT" sz="2400" b="1" dirty="0" smtClean="0">
                <a:solidFill>
                  <a:srgbClr val="000066"/>
                </a:solidFill>
                <a:latin typeface="Arial" pitchFamily="34" charset="0"/>
                <a:ea typeface="+mj-ea"/>
                <a:cs typeface="Arial" pitchFamily="34" charset="0"/>
              </a:rPr>
              <a:t>LA CONTAMINAZIONE – IL PERSONALE</a:t>
            </a:r>
            <a:endParaRPr lang="it-IT" sz="2400" b="1" dirty="0">
              <a:solidFill>
                <a:srgbClr val="000066"/>
              </a:solidFill>
              <a:latin typeface="Arial" pitchFamily="34" charset="0"/>
              <a:ea typeface="+mj-ea"/>
              <a:cs typeface="Arial" pitchFamily="34" charset="0"/>
            </a:endParaRPr>
          </a:p>
        </p:txBody>
      </p:sp>
      <p:sp>
        <p:nvSpPr>
          <p:cNvPr id="624" name="Rectangle 3"/>
          <p:cNvSpPr>
            <a:spLocks noChangeArrowheads="1"/>
          </p:cNvSpPr>
          <p:nvPr/>
        </p:nvSpPr>
        <p:spPr bwMode="auto">
          <a:xfrm>
            <a:off x="887413" y="3292475"/>
            <a:ext cx="393700" cy="1323975"/>
          </a:xfrm>
          <a:prstGeom prst="rect">
            <a:avLst/>
          </a:prstGeom>
          <a:noFill/>
          <a:ln w="12700">
            <a:solidFill>
              <a:schemeClr val="tx1"/>
            </a:solidFill>
            <a:miter lim="800000"/>
            <a:headEnd/>
            <a:tailEnd/>
          </a:ln>
          <a:effectLst/>
        </p:spPr>
        <p:txBody>
          <a:bodyPr lIns="92075" tIns="46038" rIns="92075" bIns="46038">
            <a:spAutoFit/>
          </a:bodyPr>
          <a:lstStyle/>
          <a:p>
            <a:pPr algn="ctr" eaLnBrk="0" hangingPunct="0">
              <a:spcBef>
                <a:spcPct val="0"/>
              </a:spcBef>
              <a:defRPr/>
            </a:pPr>
            <a:r>
              <a:rPr lang="it-IT" sz="2000" b="1" i="0">
                <a:solidFill>
                  <a:srgbClr val="000066"/>
                </a:solidFill>
                <a:effectLst>
                  <a:outerShdw blurRad="38100" dist="38100" dir="2700000" algn="tl">
                    <a:srgbClr val="000000"/>
                  </a:outerShdw>
                </a:effectLst>
                <a:latin typeface="Agfa Rotis Serif" pitchFamily="18" charset="0"/>
              </a:rPr>
              <a:t>S</a:t>
            </a:r>
          </a:p>
          <a:p>
            <a:pPr algn="ctr" eaLnBrk="0" hangingPunct="0">
              <a:spcBef>
                <a:spcPct val="0"/>
              </a:spcBef>
              <a:defRPr/>
            </a:pPr>
            <a:r>
              <a:rPr lang="it-IT" sz="2000" b="1" i="0">
                <a:solidFill>
                  <a:srgbClr val="000066"/>
                </a:solidFill>
                <a:effectLst>
                  <a:outerShdw blurRad="38100" dist="38100" dir="2700000" algn="tl">
                    <a:srgbClr val="000000"/>
                  </a:outerShdw>
                </a:effectLst>
                <a:latin typeface="Agfa Rotis Serif" pitchFamily="18" charset="0"/>
              </a:rPr>
              <a:t>K</a:t>
            </a:r>
          </a:p>
          <a:p>
            <a:pPr algn="ctr" eaLnBrk="0" hangingPunct="0">
              <a:spcBef>
                <a:spcPct val="0"/>
              </a:spcBef>
              <a:defRPr/>
            </a:pPr>
            <a:r>
              <a:rPr lang="it-IT" sz="2000" b="1" i="0">
                <a:solidFill>
                  <a:srgbClr val="000066"/>
                </a:solidFill>
                <a:effectLst>
                  <a:outerShdw blurRad="38100" dist="38100" dir="2700000" algn="tl">
                    <a:srgbClr val="000000"/>
                  </a:outerShdw>
                </a:effectLst>
                <a:latin typeface="Agfa Rotis Serif" pitchFamily="18" charset="0"/>
              </a:rPr>
              <a:t>I</a:t>
            </a:r>
          </a:p>
          <a:p>
            <a:pPr algn="ctr" eaLnBrk="0" hangingPunct="0">
              <a:spcBef>
                <a:spcPct val="0"/>
              </a:spcBef>
              <a:defRPr/>
            </a:pPr>
            <a:r>
              <a:rPr lang="it-IT" sz="2000" b="1" i="0">
                <a:solidFill>
                  <a:srgbClr val="000066"/>
                </a:solidFill>
                <a:effectLst>
                  <a:outerShdw blurRad="38100" dist="38100" dir="2700000" algn="tl">
                    <a:srgbClr val="000000"/>
                  </a:outerShdw>
                </a:effectLst>
                <a:latin typeface="Agfa Rotis Serif" pitchFamily="18" charset="0"/>
              </a:rPr>
              <a:t>N</a:t>
            </a:r>
          </a:p>
        </p:txBody>
      </p:sp>
      <p:grpSp>
        <p:nvGrpSpPr>
          <p:cNvPr id="625" name="Group 4"/>
          <p:cNvGrpSpPr>
            <a:grpSpLocks/>
          </p:cNvGrpSpPr>
          <p:nvPr/>
        </p:nvGrpSpPr>
        <p:grpSpPr bwMode="auto">
          <a:xfrm>
            <a:off x="2011363" y="3052763"/>
            <a:ext cx="1285875" cy="1828800"/>
            <a:chOff x="1060" y="1194"/>
            <a:chExt cx="810" cy="1152"/>
          </a:xfrm>
        </p:grpSpPr>
        <p:sp>
          <p:nvSpPr>
            <p:cNvPr id="626" name="Freeform 5"/>
            <p:cNvSpPr>
              <a:spLocks/>
            </p:cNvSpPr>
            <p:nvPr/>
          </p:nvSpPr>
          <p:spPr bwMode="auto">
            <a:xfrm>
              <a:off x="1060" y="1194"/>
              <a:ext cx="375" cy="337"/>
            </a:xfrm>
            <a:custGeom>
              <a:avLst/>
              <a:gdLst>
                <a:gd name="T0" fmla="*/ 174 w 406"/>
                <a:gd name="T1" fmla="*/ 0 h 337"/>
                <a:gd name="T2" fmla="*/ 174 w 406"/>
                <a:gd name="T3" fmla="*/ 90 h 337"/>
                <a:gd name="T4" fmla="*/ 0 w 406"/>
                <a:gd name="T5" fmla="*/ 90 h 337"/>
                <a:gd name="T6" fmla="*/ 0 w 406"/>
                <a:gd name="T7" fmla="*/ 246 h 337"/>
                <a:gd name="T8" fmla="*/ 174 w 406"/>
                <a:gd name="T9" fmla="*/ 246 h 337"/>
                <a:gd name="T10" fmla="*/ 174 w 406"/>
                <a:gd name="T11" fmla="*/ 336 h 337"/>
                <a:gd name="T12" fmla="*/ 295 w 406"/>
                <a:gd name="T13" fmla="*/ 168 h 337"/>
                <a:gd name="T14" fmla="*/ 174 w 406"/>
                <a:gd name="T15" fmla="*/ 0 h 337"/>
                <a:gd name="T16" fmla="*/ 0 60000 65536"/>
                <a:gd name="T17" fmla="*/ 0 60000 65536"/>
                <a:gd name="T18" fmla="*/ 0 60000 65536"/>
                <a:gd name="T19" fmla="*/ 0 60000 65536"/>
                <a:gd name="T20" fmla="*/ 0 60000 65536"/>
                <a:gd name="T21" fmla="*/ 0 60000 65536"/>
                <a:gd name="T22" fmla="*/ 0 60000 65536"/>
                <a:gd name="T23" fmla="*/ 0 60000 65536"/>
                <a:gd name="T24" fmla="*/ 0 w 406"/>
                <a:gd name="T25" fmla="*/ 0 h 337"/>
                <a:gd name="T26" fmla="*/ 406 w 406"/>
                <a:gd name="T27" fmla="*/ 337 h 3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6" h="337">
                  <a:moveTo>
                    <a:pt x="239" y="0"/>
                  </a:moveTo>
                  <a:lnTo>
                    <a:pt x="239" y="90"/>
                  </a:lnTo>
                  <a:lnTo>
                    <a:pt x="0" y="90"/>
                  </a:lnTo>
                  <a:lnTo>
                    <a:pt x="0" y="246"/>
                  </a:lnTo>
                  <a:lnTo>
                    <a:pt x="239" y="246"/>
                  </a:lnTo>
                  <a:lnTo>
                    <a:pt x="239" y="336"/>
                  </a:lnTo>
                  <a:lnTo>
                    <a:pt x="405" y="168"/>
                  </a:lnTo>
                  <a:lnTo>
                    <a:pt x="239"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27" name="Freeform 6"/>
            <p:cNvSpPr>
              <a:spLocks/>
            </p:cNvSpPr>
            <p:nvPr/>
          </p:nvSpPr>
          <p:spPr bwMode="auto">
            <a:xfrm>
              <a:off x="1062" y="1207"/>
              <a:ext cx="402" cy="338"/>
            </a:xfrm>
            <a:custGeom>
              <a:avLst/>
              <a:gdLst>
                <a:gd name="T0" fmla="*/ 195 w 435"/>
                <a:gd name="T1" fmla="*/ 0 h 338"/>
                <a:gd name="T2" fmla="*/ 195 w 435"/>
                <a:gd name="T3" fmla="*/ 90 h 338"/>
                <a:gd name="T4" fmla="*/ 0 w 435"/>
                <a:gd name="T5" fmla="*/ 90 h 338"/>
                <a:gd name="T6" fmla="*/ 0 w 435"/>
                <a:gd name="T7" fmla="*/ 246 h 338"/>
                <a:gd name="T8" fmla="*/ 195 w 435"/>
                <a:gd name="T9" fmla="*/ 246 h 338"/>
                <a:gd name="T10" fmla="*/ 195 w 435"/>
                <a:gd name="T11" fmla="*/ 337 h 338"/>
                <a:gd name="T12" fmla="*/ 317 w 435"/>
                <a:gd name="T13" fmla="*/ 168 h 338"/>
                <a:gd name="T14" fmla="*/ 195 w 435"/>
                <a:gd name="T15" fmla="*/ 0 h 338"/>
                <a:gd name="T16" fmla="*/ 0 60000 65536"/>
                <a:gd name="T17" fmla="*/ 0 60000 65536"/>
                <a:gd name="T18" fmla="*/ 0 60000 65536"/>
                <a:gd name="T19" fmla="*/ 0 60000 65536"/>
                <a:gd name="T20" fmla="*/ 0 60000 65536"/>
                <a:gd name="T21" fmla="*/ 0 60000 65536"/>
                <a:gd name="T22" fmla="*/ 0 60000 65536"/>
                <a:gd name="T23" fmla="*/ 0 60000 65536"/>
                <a:gd name="T24" fmla="*/ 0 w 435"/>
                <a:gd name="T25" fmla="*/ 0 h 338"/>
                <a:gd name="T26" fmla="*/ 435 w 435"/>
                <a:gd name="T27" fmla="*/ 338 h 3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5" h="338">
                  <a:moveTo>
                    <a:pt x="267" y="0"/>
                  </a:moveTo>
                  <a:lnTo>
                    <a:pt x="267" y="90"/>
                  </a:lnTo>
                  <a:lnTo>
                    <a:pt x="0" y="90"/>
                  </a:lnTo>
                  <a:lnTo>
                    <a:pt x="0" y="246"/>
                  </a:lnTo>
                  <a:lnTo>
                    <a:pt x="267" y="246"/>
                  </a:lnTo>
                  <a:lnTo>
                    <a:pt x="267" y="337"/>
                  </a:lnTo>
                  <a:lnTo>
                    <a:pt x="434" y="168"/>
                  </a:lnTo>
                  <a:lnTo>
                    <a:pt x="267" y="0"/>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28" name="Freeform 7"/>
            <p:cNvSpPr>
              <a:spLocks/>
            </p:cNvSpPr>
            <p:nvPr/>
          </p:nvSpPr>
          <p:spPr bwMode="auto">
            <a:xfrm>
              <a:off x="1062" y="1250"/>
              <a:ext cx="429" cy="365"/>
            </a:xfrm>
            <a:custGeom>
              <a:avLst/>
              <a:gdLst/>
              <a:ahLst/>
              <a:cxnLst>
                <a:cxn ang="0">
                  <a:pos x="298" y="0"/>
                </a:cxn>
                <a:cxn ang="0">
                  <a:pos x="298" y="98"/>
                </a:cxn>
                <a:cxn ang="0">
                  <a:pos x="0" y="98"/>
                </a:cxn>
                <a:cxn ang="0">
                  <a:pos x="0" y="266"/>
                </a:cxn>
                <a:cxn ang="0">
                  <a:pos x="298" y="266"/>
                </a:cxn>
                <a:cxn ang="0">
                  <a:pos x="298" y="364"/>
                </a:cxn>
                <a:cxn ang="0">
                  <a:pos x="463" y="182"/>
                </a:cxn>
                <a:cxn ang="0">
                  <a:pos x="298" y="0"/>
                </a:cxn>
              </a:cxnLst>
              <a:rect l="0" t="0" r="r" b="b"/>
              <a:pathLst>
                <a:path w="464" h="365">
                  <a:moveTo>
                    <a:pt x="298" y="0"/>
                  </a:moveTo>
                  <a:lnTo>
                    <a:pt x="298" y="98"/>
                  </a:lnTo>
                  <a:lnTo>
                    <a:pt x="0" y="98"/>
                  </a:lnTo>
                  <a:lnTo>
                    <a:pt x="0" y="266"/>
                  </a:lnTo>
                  <a:lnTo>
                    <a:pt x="298" y="266"/>
                  </a:lnTo>
                  <a:lnTo>
                    <a:pt x="298" y="364"/>
                  </a:lnTo>
                  <a:lnTo>
                    <a:pt x="463" y="182"/>
                  </a:lnTo>
                  <a:lnTo>
                    <a:pt x="298" y="0"/>
                  </a:lnTo>
                </a:path>
              </a:pathLst>
            </a:custGeom>
            <a:gradFill rotWithShape="0">
              <a:gsLst>
                <a:gs pos="0">
                  <a:schemeClr val="bg1"/>
                </a:gs>
                <a:gs pos="50000">
                  <a:schemeClr val="hlink"/>
                </a:gs>
                <a:gs pos="100000">
                  <a:schemeClr val="bg1"/>
                </a:gs>
              </a:gsLst>
              <a:lin ang="5400000" scaled="1"/>
            </a:gradFill>
            <a:ln w="9525" cap="rnd">
              <a:noFill/>
              <a:round/>
              <a:headEnd/>
              <a:tailEnd/>
            </a:ln>
            <a:effectLst/>
          </p:spPr>
          <p:txBody>
            <a:bodyPr/>
            <a:lstStyle/>
            <a:p>
              <a:pPr>
                <a:defRPr/>
              </a:pPr>
              <a:endParaRPr lang="it-IT"/>
            </a:p>
          </p:txBody>
        </p:sp>
        <p:sp>
          <p:nvSpPr>
            <p:cNvPr id="629" name="Freeform 8"/>
            <p:cNvSpPr>
              <a:spLocks/>
            </p:cNvSpPr>
            <p:nvPr/>
          </p:nvSpPr>
          <p:spPr bwMode="auto">
            <a:xfrm>
              <a:off x="1062" y="1281"/>
              <a:ext cx="451" cy="412"/>
            </a:xfrm>
            <a:custGeom>
              <a:avLst/>
              <a:gdLst>
                <a:gd name="T0" fmla="*/ 220 w 488"/>
                <a:gd name="T1" fmla="*/ 0 h 412"/>
                <a:gd name="T2" fmla="*/ 220 w 488"/>
                <a:gd name="T3" fmla="*/ 111 h 412"/>
                <a:gd name="T4" fmla="*/ 0 w 488"/>
                <a:gd name="T5" fmla="*/ 110 h 412"/>
                <a:gd name="T6" fmla="*/ 0 w 488"/>
                <a:gd name="T7" fmla="*/ 301 h 412"/>
                <a:gd name="T8" fmla="*/ 220 w 488"/>
                <a:gd name="T9" fmla="*/ 301 h 412"/>
                <a:gd name="T10" fmla="*/ 220 w 488"/>
                <a:gd name="T11" fmla="*/ 411 h 412"/>
                <a:gd name="T12" fmla="*/ 355 w 488"/>
                <a:gd name="T13" fmla="*/ 206 h 412"/>
                <a:gd name="T14" fmla="*/ 220 w 488"/>
                <a:gd name="T15" fmla="*/ 0 h 412"/>
                <a:gd name="T16" fmla="*/ 0 60000 65536"/>
                <a:gd name="T17" fmla="*/ 0 60000 65536"/>
                <a:gd name="T18" fmla="*/ 0 60000 65536"/>
                <a:gd name="T19" fmla="*/ 0 60000 65536"/>
                <a:gd name="T20" fmla="*/ 0 60000 65536"/>
                <a:gd name="T21" fmla="*/ 0 60000 65536"/>
                <a:gd name="T22" fmla="*/ 0 60000 65536"/>
                <a:gd name="T23" fmla="*/ 0 60000 65536"/>
                <a:gd name="T24" fmla="*/ 0 w 488"/>
                <a:gd name="T25" fmla="*/ 0 h 412"/>
                <a:gd name="T26" fmla="*/ 488 w 488"/>
                <a:gd name="T27" fmla="*/ 412 h 4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8" h="412">
                  <a:moveTo>
                    <a:pt x="301" y="0"/>
                  </a:moveTo>
                  <a:lnTo>
                    <a:pt x="301" y="111"/>
                  </a:lnTo>
                  <a:lnTo>
                    <a:pt x="0" y="110"/>
                  </a:lnTo>
                  <a:lnTo>
                    <a:pt x="0" y="301"/>
                  </a:lnTo>
                  <a:lnTo>
                    <a:pt x="301" y="301"/>
                  </a:lnTo>
                  <a:lnTo>
                    <a:pt x="301" y="411"/>
                  </a:lnTo>
                  <a:lnTo>
                    <a:pt x="487" y="206"/>
                  </a:lnTo>
                  <a:lnTo>
                    <a:pt x="301" y="0"/>
                  </a:lnTo>
                </a:path>
              </a:pathLst>
            </a:custGeom>
            <a:solidFill>
              <a:srgbClr val="8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30" name="Freeform 9"/>
            <p:cNvSpPr>
              <a:spLocks/>
            </p:cNvSpPr>
            <p:nvPr/>
          </p:nvSpPr>
          <p:spPr bwMode="auto">
            <a:xfrm>
              <a:off x="1060" y="1297"/>
              <a:ext cx="484" cy="413"/>
            </a:xfrm>
            <a:custGeom>
              <a:avLst/>
              <a:gdLst>
                <a:gd name="T0" fmla="*/ 245 w 525"/>
                <a:gd name="T1" fmla="*/ 0 h 413"/>
                <a:gd name="T2" fmla="*/ 245 w 525"/>
                <a:gd name="T3" fmla="*/ 111 h 413"/>
                <a:gd name="T4" fmla="*/ 0 w 525"/>
                <a:gd name="T5" fmla="*/ 110 h 413"/>
                <a:gd name="T6" fmla="*/ 1 w 525"/>
                <a:gd name="T7" fmla="*/ 301 h 413"/>
                <a:gd name="T8" fmla="*/ 245 w 525"/>
                <a:gd name="T9" fmla="*/ 301 h 413"/>
                <a:gd name="T10" fmla="*/ 245 w 525"/>
                <a:gd name="T11" fmla="*/ 412 h 413"/>
                <a:gd name="T12" fmla="*/ 378 w 525"/>
                <a:gd name="T13" fmla="*/ 206 h 413"/>
                <a:gd name="T14" fmla="*/ 245 w 525"/>
                <a:gd name="T15" fmla="*/ 0 h 413"/>
                <a:gd name="T16" fmla="*/ 0 60000 65536"/>
                <a:gd name="T17" fmla="*/ 0 60000 65536"/>
                <a:gd name="T18" fmla="*/ 0 60000 65536"/>
                <a:gd name="T19" fmla="*/ 0 60000 65536"/>
                <a:gd name="T20" fmla="*/ 0 60000 65536"/>
                <a:gd name="T21" fmla="*/ 0 60000 65536"/>
                <a:gd name="T22" fmla="*/ 0 60000 65536"/>
                <a:gd name="T23" fmla="*/ 0 60000 65536"/>
                <a:gd name="T24" fmla="*/ 0 w 525"/>
                <a:gd name="T25" fmla="*/ 0 h 413"/>
                <a:gd name="T26" fmla="*/ 525 w 525"/>
                <a:gd name="T27" fmla="*/ 413 h 4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5" h="413">
                  <a:moveTo>
                    <a:pt x="338" y="0"/>
                  </a:moveTo>
                  <a:lnTo>
                    <a:pt x="338" y="111"/>
                  </a:lnTo>
                  <a:lnTo>
                    <a:pt x="0" y="110"/>
                  </a:lnTo>
                  <a:lnTo>
                    <a:pt x="1" y="301"/>
                  </a:lnTo>
                  <a:lnTo>
                    <a:pt x="338" y="301"/>
                  </a:lnTo>
                  <a:lnTo>
                    <a:pt x="338" y="412"/>
                  </a:lnTo>
                  <a:lnTo>
                    <a:pt x="524" y="206"/>
                  </a:lnTo>
                  <a:lnTo>
                    <a:pt x="338" y="0"/>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31" name="Freeform 10"/>
            <p:cNvSpPr>
              <a:spLocks/>
            </p:cNvSpPr>
            <p:nvPr/>
          </p:nvSpPr>
          <p:spPr bwMode="auto">
            <a:xfrm>
              <a:off x="1060" y="1333"/>
              <a:ext cx="498" cy="446"/>
            </a:xfrm>
            <a:custGeom>
              <a:avLst/>
              <a:gdLst>
                <a:gd name="T0" fmla="*/ 252 w 539"/>
                <a:gd name="T1" fmla="*/ 0 h 446"/>
                <a:gd name="T2" fmla="*/ 252 w 539"/>
                <a:gd name="T3" fmla="*/ 119 h 446"/>
                <a:gd name="T4" fmla="*/ 0 w 539"/>
                <a:gd name="T5" fmla="*/ 119 h 446"/>
                <a:gd name="T6" fmla="*/ 0 w 539"/>
                <a:gd name="T7" fmla="*/ 325 h 446"/>
                <a:gd name="T8" fmla="*/ 252 w 539"/>
                <a:gd name="T9" fmla="*/ 325 h 446"/>
                <a:gd name="T10" fmla="*/ 252 w 539"/>
                <a:gd name="T11" fmla="*/ 445 h 446"/>
                <a:gd name="T12" fmla="*/ 392 w 539"/>
                <a:gd name="T13" fmla="*/ 222 h 446"/>
                <a:gd name="T14" fmla="*/ 252 w 539"/>
                <a:gd name="T15" fmla="*/ 0 h 446"/>
                <a:gd name="T16" fmla="*/ 0 60000 65536"/>
                <a:gd name="T17" fmla="*/ 0 60000 65536"/>
                <a:gd name="T18" fmla="*/ 0 60000 65536"/>
                <a:gd name="T19" fmla="*/ 0 60000 65536"/>
                <a:gd name="T20" fmla="*/ 0 60000 65536"/>
                <a:gd name="T21" fmla="*/ 0 60000 65536"/>
                <a:gd name="T22" fmla="*/ 0 60000 65536"/>
                <a:gd name="T23" fmla="*/ 0 60000 65536"/>
                <a:gd name="T24" fmla="*/ 0 w 539"/>
                <a:gd name="T25" fmla="*/ 0 h 446"/>
                <a:gd name="T26" fmla="*/ 539 w 539"/>
                <a:gd name="T27" fmla="*/ 446 h 4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9" h="446">
                  <a:moveTo>
                    <a:pt x="346" y="0"/>
                  </a:moveTo>
                  <a:lnTo>
                    <a:pt x="346" y="119"/>
                  </a:lnTo>
                  <a:lnTo>
                    <a:pt x="0" y="119"/>
                  </a:lnTo>
                  <a:lnTo>
                    <a:pt x="0" y="325"/>
                  </a:lnTo>
                  <a:lnTo>
                    <a:pt x="346" y="325"/>
                  </a:lnTo>
                  <a:lnTo>
                    <a:pt x="346" y="445"/>
                  </a:lnTo>
                  <a:lnTo>
                    <a:pt x="538" y="222"/>
                  </a:lnTo>
                  <a:lnTo>
                    <a:pt x="346" y="0"/>
                  </a:lnTo>
                </a:path>
              </a:pathLst>
            </a:custGeom>
            <a:solidFill>
              <a:srgbClr val="8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32" name="Freeform 11"/>
            <p:cNvSpPr>
              <a:spLocks/>
            </p:cNvSpPr>
            <p:nvPr/>
          </p:nvSpPr>
          <p:spPr bwMode="auto">
            <a:xfrm>
              <a:off x="1060" y="1350"/>
              <a:ext cx="529" cy="446"/>
            </a:xfrm>
            <a:custGeom>
              <a:avLst/>
              <a:gdLst/>
              <a:ahLst/>
              <a:cxnLst>
                <a:cxn ang="0">
                  <a:pos x="381" y="0"/>
                </a:cxn>
                <a:cxn ang="0">
                  <a:pos x="381" y="120"/>
                </a:cxn>
                <a:cxn ang="0">
                  <a:pos x="0" y="120"/>
                </a:cxn>
                <a:cxn ang="0">
                  <a:pos x="0" y="326"/>
                </a:cxn>
                <a:cxn ang="0">
                  <a:pos x="381" y="325"/>
                </a:cxn>
                <a:cxn ang="0">
                  <a:pos x="381" y="445"/>
                </a:cxn>
                <a:cxn ang="0">
                  <a:pos x="572" y="223"/>
                </a:cxn>
                <a:cxn ang="0">
                  <a:pos x="381" y="0"/>
                </a:cxn>
              </a:cxnLst>
              <a:rect l="0" t="0" r="r" b="b"/>
              <a:pathLst>
                <a:path w="573" h="446">
                  <a:moveTo>
                    <a:pt x="381" y="0"/>
                  </a:moveTo>
                  <a:lnTo>
                    <a:pt x="381" y="120"/>
                  </a:lnTo>
                  <a:lnTo>
                    <a:pt x="0" y="120"/>
                  </a:lnTo>
                  <a:lnTo>
                    <a:pt x="0" y="326"/>
                  </a:lnTo>
                  <a:lnTo>
                    <a:pt x="381" y="325"/>
                  </a:lnTo>
                  <a:lnTo>
                    <a:pt x="381" y="445"/>
                  </a:lnTo>
                  <a:lnTo>
                    <a:pt x="572" y="223"/>
                  </a:lnTo>
                  <a:lnTo>
                    <a:pt x="381" y="0"/>
                  </a:lnTo>
                </a:path>
              </a:pathLst>
            </a:custGeom>
            <a:gradFill rotWithShape="0">
              <a:gsLst>
                <a:gs pos="0">
                  <a:schemeClr val="bg1"/>
                </a:gs>
                <a:gs pos="50000">
                  <a:schemeClr val="hlink"/>
                </a:gs>
                <a:gs pos="100000">
                  <a:schemeClr val="bg1"/>
                </a:gs>
              </a:gsLst>
              <a:lin ang="5400000" scaled="1"/>
            </a:gradFill>
            <a:ln w="9525" cap="rnd">
              <a:noFill/>
              <a:round/>
              <a:headEnd/>
              <a:tailEnd/>
            </a:ln>
            <a:effectLst/>
          </p:spPr>
          <p:txBody>
            <a:bodyPr/>
            <a:lstStyle/>
            <a:p>
              <a:pPr>
                <a:defRPr/>
              </a:pPr>
              <a:endParaRPr lang="it-IT"/>
            </a:p>
          </p:txBody>
        </p:sp>
        <p:sp>
          <p:nvSpPr>
            <p:cNvPr id="633" name="Freeform 12"/>
            <p:cNvSpPr>
              <a:spLocks/>
            </p:cNvSpPr>
            <p:nvPr/>
          </p:nvSpPr>
          <p:spPr bwMode="auto">
            <a:xfrm>
              <a:off x="1060" y="1401"/>
              <a:ext cx="543" cy="449"/>
            </a:xfrm>
            <a:custGeom>
              <a:avLst/>
              <a:gdLst>
                <a:gd name="T0" fmla="*/ 278 w 588"/>
                <a:gd name="T1" fmla="*/ 0 h 449"/>
                <a:gd name="T2" fmla="*/ 278 w 588"/>
                <a:gd name="T3" fmla="*/ 120 h 449"/>
                <a:gd name="T4" fmla="*/ 1 w 588"/>
                <a:gd name="T5" fmla="*/ 119 h 449"/>
                <a:gd name="T6" fmla="*/ 0 w 588"/>
                <a:gd name="T7" fmla="*/ 328 h 449"/>
                <a:gd name="T8" fmla="*/ 278 w 588"/>
                <a:gd name="T9" fmla="*/ 328 h 449"/>
                <a:gd name="T10" fmla="*/ 278 w 588"/>
                <a:gd name="T11" fmla="*/ 448 h 449"/>
                <a:gd name="T12" fmla="*/ 428 w 588"/>
                <a:gd name="T13" fmla="*/ 224 h 449"/>
                <a:gd name="T14" fmla="*/ 278 w 588"/>
                <a:gd name="T15" fmla="*/ 0 h 449"/>
                <a:gd name="T16" fmla="*/ 0 60000 65536"/>
                <a:gd name="T17" fmla="*/ 0 60000 65536"/>
                <a:gd name="T18" fmla="*/ 0 60000 65536"/>
                <a:gd name="T19" fmla="*/ 0 60000 65536"/>
                <a:gd name="T20" fmla="*/ 0 60000 65536"/>
                <a:gd name="T21" fmla="*/ 0 60000 65536"/>
                <a:gd name="T22" fmla="*/ 0 60000 65536"/>
                <a:gd name="T23" fmla="*/ 0 60000 65536"/>
                <a:gd name="T24" fmla="*/ 0 w 588"/>
                <a:gd name="T25" fmla="*/ 0 h 449"/>
                <a:gd name="T26" fmla="*/ 588 w 588"/>
                <a:gd name="T27" fmla="*/ 449 h 4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8" h="449">
                  <a:moveTo>
                    <a:pt x="382" y="0"/>
                  </a:moveTo>
                  <a:lnTo>
                    <a:pt x="382" y="120"/>
                  </a:lnTo>
                  <a:lnTo>
                    <a:pt x="1" y="119"/>
                  </a:lnTo>
                  <a:lnTo>
                    <a:pt x="0" y="328"/>
                  </a:lnTo>
                  <a:lnTo>
                    <a:pt x="382" y="328"/>
                  </a:lnTo>
                  <a:lnTo>
                    <a:pt x="382" y="448"/>
                  </a:lnTo>
                  <a:lnTo>
                    <a:pt x="587" y="224"/>
                  </a:lnTo>
                  <a:lnTo>
                    <a:pt x="382" y="0"/>
                  </a:lnTo>
                </a:path>
              </a:pathLst>
            </a:custGeom>
            <a:solidFill>
              <a:srgbClr val="8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34" name="Freeform 13"/>
            <p:cNvSpPr>
              <a:spLocks/>
            </p:cNvSpPr>
            <p:nvPr/>
          </p:nvSpPr>
          <p:spPr bwMode="auto">
            <a:xfrm>
              <a:off x="1060" y="1419"/>
              <a:ext cx="577" cy="449"/>
            </a:xfrm>
            <a:custGeom>
              <a:avLst/>
              <a:gdLst>
                <a:gd name="T0" fmla="*/ 306 w 625"/>
                <a:gd name="T1" fmla="*/ 0 h 449"/>
                <a:gd name="T2" fmla="*/ 306 w 625"/>
                <a:gd name="T3" fmla="*/ 120 h 449"/>
                <a:gd name="T4" fmla="*/ 0 w 625"/>
                <a:gd name="T5" fmla="*/ 120 h 449"/>
                <a:gd name="T6" fmla="*/ 0 w 625"/>
                <a:gd name="T7" fmla="*/ 327 h 449"/>
                <a:gd name="T8" fmla="*/ 306 w 625"/>
                <a:gd name="T9" fmla="*/ 327 h 449"/>
                <a:gd name="T10" fmla="*/ 306 w 625"/>
                <a:gd name="T11" fmla="*/ 448 h 449"/>
                <a:gd name="T12" fmla="*/ 453 w 625"/>
                <a:gd name="T13" fmla="*/ 224 h 449"/>
                <a:gd name="T14" fmla="*/ 306 w 625"/>
                <a:gd name="T15" fmla="*/ 0 h 449"/>
                <a:gd name="T16" fmla="*/ 0 60000 65536"/>
                <a:gd name="T17" fmla="*/ 0 60000 65536"/>
                <a:gd name="T18" fmla="*/ 0 60000 65536"/>
                <a:gd name="T19" fmla="*/ 0 60000 65536"/>
                <a:gd name="T20" fmla="*/ 0 60000 65536"/>
                <a:gd name="T21" fmla="*/ 0 60000 65536"/>
                <a:gd name="T22" fmla="*/ 0 60000 65536"/>
                <a:gd name="T23" fmla="*/ 0 60000 65536"/>
                <a:gd name="T24" fmla="*/ 0 w 625"/>
                <a:gd name="T25" fmla="*/ 0 h 449"/>
                <a:gd name="T26" fmla="*/ 625 w 625"/>
                <a:gd name="T27" fmla="*/ 449 h 4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5" h="449">
                  <a:moveTo>
                    <a:pt x="420" y="0"/>
                  </a:moveTo>
                  <a:lnTo>
                    <a:pt x="420" y="120"/>
                  </a:lnTo>
                  <a:lnTo>
                    <a:pt x="0" y="120"/>
                  </a:lnTo>
                  <a:lnTo>
                    <a:pt x="0" y="327"/>
                  </a:lnTo>
                  <a:lnTo>
                    <a:pt x="420" y="327"/>
                  </a:lnTo>
                  <a:lnTo>
                    <a:pt x="420" y="448"/>
                  </a:lnTo>
                  <a:lnTo>
                    <a:pt x="624" y="224"/>
                  </a:lnTo>
                  <a:lnTo>
                    <a:pt x="420" y="0"/>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35" name="Freeform 14"/>
            <p:cNvSpPr>
              <a:spLocks/>
            </p:cNvSpPr>
            <p:nvPr/>
          </p:nvSpPr>
          <p:spPr bwMode="auto">
            <a:xfrm>
              <a:off x="1060" y="1457"/>
              <a:ext cx="577" cy="486"/>
            </a:xfrm>
            <a:custGeom>
              <a:avLst/>
              <a:gdLst/>
              <a:ahLst/>
              <a:cxnLst>
                <a:cxn ang="0">
                  <a:pos x="420" y="0"/>
                </a:cxn>
                <a:cxn ang="0">
                  <a:pos x="420" y="131"/>
                </a:cxn>
                <a:cxn ang="0">
                  <a:pos x="1" y="133"/>
                </a:cxn>
                <a:cxn ang="0">
                  <a:pos x="0" y="355"/>
                </a:cxn>
                <a:cxn ang="0">
                  <a:pos x="420" y="355"/>
                </a:cxn>
                <a:cxn ang="0">
                  <a:pos x="420" y="485"/>
                </a:cxn>
                <a:cxn ang="0">
                  <a:pos x="624" y="243"/>
                </a:cxn>
                <a:cxn ang="0">
                  <a:pos x="420" y="0"/>
                </a:cxn>
              </a:cxnLst>
              <a:rect l="0" t="0" r="r" b="b"/>
              <a:pathLst>
                <a:path w="625" h="486">
                  <a:moveTo>
                    <a:pt x="420" y="0"/>
                  </a:moveTo>
                  <a:lnTo>
                    <a:pt x="420" y="131"/>
                  </a:lnTo>
                  <a:lnTo>
                    <a:pt x="1" y="133"/>
                  </a:lnTo>
                  <a:lnTo>
                    <a:pt x="0" y="355"/>
                  </a:lnTo>
                  <a:lnTo>
                    <a:pt x="420" y="355"/>
                  </a:lnTo>
                  <a:lnTo>
                    <a:pt x="420" y="485"/>
                  </a:lnTo>
                  <a:lnTo>
                    <a:pt x="624" y="243"/>
                  </a:lnTo>
                  <a:lnTo>
                    <a:pt x="420" y="0"/>
                  </a:lnTo>
                </a:path>
              </a:pathLst>
            </a:custGeom>
            <a:gradFill rotWithShape="0">
              <a:gsLst>
                <a:gs pos="0">
                  <a:schemeClr val="bg1"/>
                </a:gs>
                <a:gs pos="50000">
                  <a:schemeClr val="hlink"/>
                </a:gs>
                <a:gs pos="100000">
                  <a:schemeClr val="bg1"/>
                </a:gs>
              </a:gsLst>
              <a:lin ang="5400000" scaled="1"/>
            </a:gradFill>
            <a:ln w="9525" cap="rnd">
              <a:noFill/>
              <a:round/>
              <a:headEnd/>
              <a:tailEnd/>
            </a:ln>
            <a:effectLst/>
          </p:spPr>
          <p:txBody>
            <a:bodyPr/>
            <a:lstStyle/>
            <a:p>
              <a:pPr>
                <a:defRPr/>
              </a:pPr>
              <a:endParaRPr lang="it-IT"/>
            </a:p>
          </p:txBody>
        </p:sp>
        <p:sp>
          <p:nvSpPr>
            <p:cNvPr id="636" name="Freeform 15"/>
            <p:cNvSpPr>
              <a:spLocks/>
            </p:cNvSpPr>
            <p:nvPr/>
          </p:nvSpPr>
          <p:spPr bwMode="auto">
            <a:xfrm>
              <a:off x="1060" y="1476"/>
              <a:ext cx="612" cy="486"/>
            </a:xfrm>
            <a:custGeom>
              <a:avLst/>
              <a:gdLst/>
              <a:ahLst/>
              <a:cxnLst>
                <a:cxn ang="0">
                  <a:pos x="457" y="0"/>
                </a:cxn>
                <a:cxn ang="0">
                  <a:pos x="457" y="130"/>
                </a:cxn>
                <a:cxn ang="0">
                  <a:pos x="0" y="130"/>
                </a:cxn>
                <a:cxn ang="0">
                  <a:pos x="0" y="355"/>
                </a:cxn>
                <a:cxn ang="0">
                  <a:pos x="457" y="354"/>
                </a:cxn>
                <a:cxn ang="0">
                  <a:pos x="457" y="485"/>
                </a:cxn>
                <a:cxn ang="0">
                  <a:pos x="661" y="242"/>
                </a:cxn>
                <a:cxn ang="0">
                  <a:pos x="457" y="0"/>
                </a:cxn>
              </a:cxnLst>
              <a:rect l="0" t="0" r="r" b="b"/>
              <a:pathLst>
                <a:path w="662" h="486">
                  <a:moveTo>
                    <a:pt x="457" y="0"/>
                  </a:moveTo>
                  <a:lnTo>
                    <a:pt x="457" y="130"/>
                  </a:lnTo>
                  <a:lnTo>
                    <a:pt x="0" y="130"/>
                  </a:lnTo>
                  <a:lnTo>
                    <a:pt x="0" y="355"/>
                  </a:lnTo>
                  <a:lnTo>
                    <a:pt x="457" y="354"/>
                  </a:lnTo>
                  <a:lnTo>
                    <a:pt x="457" y="485"/>
                  </a:lnTo>
                  <a:lnTo>
                    <a:pt x="661" y="242"/>
                  </a:lnTo>
                  <a:lnTo>
                    <a:pt x="457" y="0"/>
                  </a:lnTo>
                </a:path>
              </a:pathLst>
            </a:custGeom>
            <a:gradFill rotWithShape="0">
              <a:gsLst>
                <a:gs pos="0">
                  <a:schemeClr val="bg1"/>
                </a:gs>
                <a:gs pos="50000">
                  <a:schemeClr val="hlink"/>
                </a:gs>
                <a:gs pos="100000">
                  <a:schemeClr val="bg1"/>
                </a:gs>
              </a:gsLst>
              <a:lin ang="5400000" scaled="1"/>
            </a:gradFill>
            <a:ln w="9525" cap="rnd">
              <a:noFill/>
              <a:round/>
              <a:headEnd/>
              <a:tailEnd/>
            </a:ln>
            <a:effectLst/>
          </p:spPr>
          <p:txBody>
            <a:bodyPr/>
            <a:lstStyle/>
            <a:p>
              <a:pPr>
                <a:defRPr/>
              </a:pPr>
              <a:endParaRPr lang="it-IT"/>
            </a:p>
          </p:txBody>
        </p:sp>
        <p:sp>
          <p:nvSpPr>
            <p:cNvPr id="637" name="Freeform 16"/>
            <p:cNvSpPr>
              <a:spLocks/>
            </p:cNvSpPr>
            <p:nvPr/>
          </p:nvSpPr>
          <p:spPr bwMode="auto">
            <a:xfrm>
              <a:off x="1060" y="1540"/>
              <a:ext cx="625" cy="476"/>
            </a:xfrm>
            <a:custGeom>
              <a:avLst/>
              <a:gdLst>
                <a:gd name="T0" fmla="*/ 331 w 677"/>
                <a:gd name="T1" fmla="*/ 0 h 476"/>
                <a:gd name="T2" fmla="*/ 331 w 677"/>
                <a:gd name="T3" fmla="*/ 128 h 476"/>
                <a:gd name="T4" fmla="*/ 0 w 677"/>
                <a:gd name="T5" fmla="*/ 128 h 476"/>
                <a:gd name="T6" fmla="*/ 0 w 677"/>
                <a:gd name="T7" fmla="*/ 347 h 476"/>
                <a:gd name="T8" fmla="*/ 331 w 677"/>
                <a:gd name="T9" fmla="*/ 347 h 476"/>
                <a:gd name="T10" fmla="*/ 331 w 677"/>
                <a:gd name="T11" fmla="*/ 475 h 476"/>
                <a:gd name="T12" fmla="*/ 491 w 677"/>
                <a:gd name="T13" fmla="*/ 237 h 476"/>
                <a:gd name="T14" fmla="*/ 331 w 677"/>
                <a:gd name="T15" fmla="*/ 0 h 476"/>
                <a:gd name="T16" fmla="*/ 0 60000 65536"/>
                <a:gd name="T17" fmla="*/ 0 60000 65536"/>
                <a:gd name="T18" fmla="*/ 0 60000 65536"/>
                <a:gd name="T19" fmla="*/ 0 60000 65536"/>
                <a:gd name="T20" fmla="*/ 0 60000 65536"/>
                <a:gd name="T21" fmla="*/ 0 60000 65536"/>
                <a:gd name="T22" fmla="*/ 0 60000 65536"/>
                <a:gd name="T23" fmla="*/ 0 60000 65536"/>
                <a:gd name="T24" fmla="*/ 0 w 677"/>
                <a:gd name="T25" fmla="*/ 0 h 476"/>
                <a:gd name="T26" fmla="*/ 677 w 677"/>
                <a:gd name="T27" fmla="*/ 476 h 4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7" h="476">
                  <a:moveTo>
                    <a:pt x="455" y="0"/>
                  </a:moveTo>
                  <a:lnTo>
                    <a:pt x="455" y="128"/>
                  </a:lnTo>
                  <a:lnTo>
                    <a:pt x="0" y="128"/>
                  </a:lnTo>
                  <a:lnTo>
                    <a:pt x="0" y="347"/>
                  </a:lnTo>
                  <a:lnTo>
                    <a:pt x="455" y="347"/>
                  </a:lnTo>
                  <a:lnTo>
                    <a:pt x="455" y="475"/>
                  </a:lnTo>
                  <a:lnTo>
                    <a:pt x="676" y="237"/>
                  </a:lnTo>
                  <a:lnTo>
                    <a:pt x="455" y="0"/>
                  </a:lnTo>
                </a:path>
              </a:pathLst>
            </a:custGeom>
            <a:solidFill>
              <a:srgbClr val="8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38" name="Freeform 17"/>
            <p:cNvSpPr>
              <a:spLocks/>
            </p:cNvSpPr>
            <p:nvPr/>
          </p:nvSpPr>
          <p:spPr bwMode="auto">
            <a:xfrm>
              <a:off x="1060" y="1559"/>
              <a:ext cx="661" cy="475"/>
            </a:xfrm>
            <a:custGeom>
              <a:avLst/>
              <a:gdLst>
                <a:gd name="T0" fmla="*/ 361 w 716"/>
                <a:gd name="T1" fmla="*/ 0 h 475"/>
                <a:gd name="T2" fmla="*/ 361 w 716"/>
                <a:gd name="T3" fmla="*/ 127 h 475"/>
                <a:gd name="T4" fmla="*/ 0 w 716"/>
                <a:gd name="T5" fmla="*/ 127 h 475"/>
                <a:gd name="T6" fmla="*/ 0 w 716"/>
                <a:gd name="T7" fmla="*/ 347 h 475"/>
                <a:gd name="T8" fmla="*/ 361 w 716"/>
                <a:gd name="T9" fmla="*/ 347 h 475"/>
                <a:gd name="T10" fmla="*/ 361 w 716"/>
                <a:gd name="T11" fmla="*/ 474 h 475"/>
                <a:gd name="T12" fmla="*/ 519 w 716"/>
                <a:gd name="T13" fmla="*/ 237 h 475"/>
                <a:gd name="T14" fmla="*/ 361 w 716"/>
                <a:gd name="T15" fmla="*/ 0 h 475"/>
                <a:gd name="T16" fmla="*/ 0 60000 65536"/>
                <a:gd name="T17" fmla="*/ 0 60000 65536"/>
                <a:gd name="T18" fmla="*/ 0 60000 65536"/>
                <a:gd name="T19" fmla="*/ 0 60000 65536"/>
                <a:gd name="T20" fmla="*/ 0 60000 65536"/>
                <a:gd name="T21" fmla="*/ 0 60000 65536"/>
                <a:gd name="T22" fmla="*/ 0 60000 65536"/>
                <a:gd name="T23" fmla="*/ 0 60000 65536"/>
                <a:gd name="T24" fmla="*/ 0 w 716"/>
                <a:gd name="T25" fmla="*/ 0 h 475"/>
                <a:gd name="T26" fmla="*/ 716 w 716"/>
                <a:gd name="T27" fmla="*/ 475 h 4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6" h="475">
                  <a:moveTo>
                    <a:pt x="496" y="0"/>
                  </a:moveTo>
                  <a:lnTo>
                    <a:pt x="496" y="127"/>
                  </a:lnTo>
                  <a:lnTo>
                    <a:pt x="0" y="127"/>
                  </a:lnTo>
                  <a:lnTo>
                    <a:pt x="0" y="347"/>
                  </a:lnTo>
                  <a:lnTo>
                    <a:pt x="496" y="347"/>
                  </a:lnTo>
                  <a:lnTo>
                    <a:pt x="496" y="474"/>
                  </a:lnTo>
                  <a:lnTo>
                    <a:pt x="715" y="237"/>
                  </a:lnTo>
                  <a:lnTo>
                    <a:pt x="496" y="0"/>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39" name="Freeform 18"/>
            <p:cNvSpPr>
              <a:spLocks/>
            </p:cNvSpPr>
            <p:nvPr/>
          </p:nvSpPr>
          <p:spPr bwMode="auto">
            <a:xfrm>
              <a:off x="1060" y="1608"/>
              <a:ext cx="673" cy="526"/>
            </a:xfrm>
            <a:custGeom>
              <a:avLst/>
              <a:gdLst>
                <a:gd name="T0" fmla="*/ 367 w 729"/>
                <a:gd name="T1" fmla="*/ 0 h 526"/>
                <a:gd name="T2" fmla="*/ 367 w 729"/>
                <a:gd name="T3" fmla="*/ 142 h 526"/>
                <a:gd name="T4" fmla="*/ 1 w 729"/>
                <a:gd name="T5" fmla="*/ 141 h 526"/>
                <a:gd name="T6" fmla="*/ 0 w 729"/>
                <a:gd name="T7" fmla="*/ 384 h 526"/>
                <a:gd name="T8" fmla="*/ 367 w 729"/>
                <a:gd name="T9" fmla="*/ 384 h 526"/>
                <a:gd name="T10" fmla="*/ 367 w 729"/>
                <a:gd name="T11" fmla="*/ 525 h 526"/>
                <a:gd name="T12" fmla="*/ 528 w 729"/>
                <a:gd name="T13" fmla="*/ 263 h 526"/>
                <a:gd name="T14" fmla="*/ 367 w 729"/>
                <a:gd name="T15" fmla="*/ 0 h 526"/>
                <a:gd name="T16" fmla="*/ 0 60000 65536"/>
                <a:gd name="T17" fmla="*/ 0 60000 65536"/>
                <a:gd name="T18" fmla="*/ 0 60000 65536"/>
                <a:gd name="T19" fmla="*/ 0 60000 65536"/>
                <a:gd name="T20" fmla="*/ 0 60000 65536"/>
                <a:gd name="T21" fmla="*/ 0 60000 65536"/>
                <a:gd name="T22" fmla="*/ 0 60000 65536"/>
                <a:gd name="T23" fmla="*/ 0 60000 65536"/>
                <a:gd name="T24" fmla="*/ 0 w 729"/>
                <a:gd name="T25" fmla="*/ 0 h 526"/>
                <a:gd name="T26" fmla="*/ 729 w 729"/>
                <a:gd name="T27" fmla="*/ 526 h 5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9" h="526">
                  <a:moveTo>
                    <a:pt x="506" y="0"/>
                  </a:moveTo>
                  <a:lnTo>
                    <a:pt x="506" y="142"/>
                  </a:lnTo>
                  <a:lnTo>
                    <a:pt x="1" y="141"/>
                  </a:lnTo>
                  <a:lnTo>
                    <a:pt x="0" y="384"/>
                  </a:lnTo>
                  <a:lnTo>
                    <a:pt x="506" y="384"/>
                  </a:lnTo>
                  <a:lnTo>
                    <a:pt x="506" y="525"/>
                  </a:lnTo>
                  <a:lnTo>
                    <a:pt x="728" y="263"/>
                  </a:lnTo>
                  <a:lnTo>
                    <a:pt x="506" y="0"/>
                  </a:lnTo>
                </a:path>
              </a:pathLst>
            </a:custGeom>
            <a:solidFill>
              <a:srgbClr val="8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40" name="Freeform 19"/>
            <p:cNvSpPr>
              <a:spLocks/>
            </p:cNvSpPr>
            <p:nvPr/>
          </p:nvSpPr>
          <p:spPr bwMode="auto">
            <a:xfrm>
              <a:off x="1060" y="1629"/>
              <a:ext cx="710" cy="525"/>
            </a:xfrm>
            <a:custGeom>
              <a:avLst/>
              <a:gdLst/>
              <a:ahLst/>
              <a:cxnLst>
                <a:cxn ang="0">
                  <a:pos x="547" y="0"/>
                </a:cxn>
                <a:cxn ang="0">
                  <a:pos x="547" y="141"/>
                </a:cxn>
                <a:cxn ang="0">
                  <a:pos x="0" y="141"/>
                </a:cxn>
                <a:cxn ang="0">
                  <a:pos x="0" y="384"/>
                </a:cxn>
                <a:cxn ang="0">
                  <a:pos x="547" y="383"/>
                </a:cxn>
                <a:cxn ang="0">
                  <a:pos x="547" y="524"/>
                </a:cxn>
                <a:cxn ang="0">
                  <a:pos x="768" y="262"/>
                </a:cxn>
                <a:cxn ang="0">
                  <a:pos x="547" y="0"/>
                </a:cxn>
              </a:cxnLst>
              <a:rect l="0" t="0" r="r" b="b"/>
              <a:pathLst>
                <a:path w="769" h="525">
                  <a:moveTo>
                    <a:pt x="547" y="0"/>
                  </a:moveTo>
                  <a:lnTo>
                    <a:pt x="547" y="141"/>
                  </a:lnTo>
                  <a:lnTo>
                    <a:pt x="0" y="141"/>
                  </a:lnTo>
                  <a:lnTo>
                    <a:pt x="0" y="384"/>
                  </a:lnTo>
                  <a:lnTo>
                    <a:pt x="547" y="383"/>
                  </a:lnTo>
                  <a:lnTo>
                    <a:pt x="547" y="524"/>
                  </a:lnTo>
                  <a:lnTo>
                    <a:pt x="768" y="262"/>
                  </a:lnTo>
                  <a:lnTo>
                    <a:pt x="547" y="0"/>
                  </a:lnTo>
                </a:path>
              </a:pathLst>
            </a:custGeom>
            <a:gradFill rotWithShape="0">
              <a:gsLst>
                <a:gs pos="0">
                  <a:schemeClr val="bg1"/>
                </a:gs>
                <a:gs pos="50000">
                  <a:schemeClr val="hlink"/>
                </a:gs>
                <a:gs pos="100000">
                  <a:schemeClr val="bg1"/>
                </a:gs>
              </a:gsLst>
              <a:lin ang="5400000" scaled="1"/>
            </a:gradFill>
            <a:ln w="9525" cap="rnd">
              <a:noFill/>
              <a:round/>
              <a:headEnd/>
              <a:tailEnd/>
            </a:ln>
            <a:effectLst/>
          </p:spPr>
          <p:txBody>
            <a:bodyPr/>
            <a:lstStyle/>
            <a:p>
              <a:pPr>
                <a:defRPr/>
              </a:pPr>
              <a:endParaRPr lang="it-IT"/>
            </a:p>
          </p:txBody>
        </p:sp>
        <p:sp>
          <p:nvSpPr>
            <p:cNvPr id="641" name="Freeform 20"/>
            <p:cNvSpPr>
              <a:spLocks/>
            </p:cNvSpPr>
            <p:nvPr/>
          </p:nvSpPr>
          <p:spPr bwMode="auto">
            <a:xfrm>
              <a:off x="1061" y="1703"/>
              <a:ext cx="732" cy="515"/>
            </a:xfrm>
            <a:custGeom>
              <a:avLst/>
              <a:gdLst>
                <a:gd name="T0" fmla="*/ 404 w 793"/>
                <a:gd name="T1" fmla="*/ 0 h 515"/>
                <a:gd name="T2" fmla="*/ 404 w 793"/>
                <a:gd name="T3" fmla="*/ 138 h 515"/>
                <a:gd name="T4" fmla="*/ 0 w 793"/>
                <a:gd name="T5" fmla="*/ 138 h 515"/>
                <a:gd name="T6" fmla="*/ 1 w 793"/>
                <a:gd name="T7" fmla="*/ 376 h 515"/>
                <a:gd name="T8" fmla="*/ 404 w 793"/>
                <a:gd name="T9" fmla="*/ 376 h 515"/>
                <a:gd name="T10" fmla="*/ 404 w 793"/>
                <a:gd name="T11" fmla="*/ 514 h 515"/>
                <a:gd name="T12" fmla="*/ 575 w 793"/>
                <a:gd name="T13" fmla="*/ 257 h 515"/>
                <a:gd name="T14" fmla="*/ 404 w 793"/>
                <a:gd name="T15" fmla="*/ 0 h 515"/>
                <a:gd name="T16" fmla="*/ 0 60000 65536"/>
                <a:gd name="T17" fmla="*/ 0 60000 65536"/>
                <a:gd name="T18" fmla="*/ 0 60000 65536"/>
                <a:gd name="T19" fmla="*/ 0 60000 65536"/>
                <a:gd name="T20" fmla="*/ 0 60000 65536"/>
                <a:gd name="T21" fmla="*/ 0 60000 65536"/>
                <a:gd name="T22" fmla="*/ 0 60000 65536"/>
                <a:gd name="T23" fmla="*/ 0 60000 65536"/>
                <a:gd name="T24" fmla="*/ 0 w 793"/>
                <a:gd name="T25" fmla="*/ 0 h 515"/>
                <a:gd name="T26" fmla="*/ 793 w 793"/>
                <a:gd name="T27" fmla="*/ 515 h 5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3" h="515">
                  <a:moveTo>
                    <a:pt x="557" y="0"/>
                  </a:moveTo>
                  <a:lnTo>
                    <a:pt x="557" y="138"/>
                  </a:lnTo>
                  <a:lnTo>
                    <a:pt x="0" y="138"/>
                  </a:lnTo>
                  <a:lnTo>
                    <a:pt x="1" y="376"/>
                  </a:lnTo>
                  <a:lnTo>
                    <a:pt x="557" y="376"/>
                  </a:lnTo>
                  <a:lnTo>
                    <a:pt x="557" y="514"/>
                  </a:lnTo>
                  <a:lnTo>
                    <a:pt x="792" y="257"/>
                  </a:lnTo>
                  <a:lnTo>
                    <a:pt x="557" y="0"/>
                  </a:lnTo>
                </a:path>
              </a:pathLst>
            </a:custGeom>
            <a:solidFill>
              <a:srgbClr val="8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42" name="Freeform 21"/>
            <p:cNvSpPr>
              <a:spLocks/>
            </p:cNvSpPr>
            <p:nvPr/>
          </p:nvSpPr>
          <p:spPr bwMode="auto">
            <a:xfrm>
              <a:off x="1061" y="1724"/>
              <a:ext cx="771" cy="515"/>
            </a:xfrm>
            <a:custGeom>
              <a:avLst/>
              <a:gdLst>
                <a:gd name="T0" fmla="*/ 437 w 835"/>
                <a:gd name="T1" fmla="*/ 0 h 515"/>
                <a:gd name="T2" fmla="*/ 437 w 835"/>
                <a:gd name="T3" fmla="*/ 138 h 515"/>
                <a:gd name="T4" fmla="*/ 0 w 835"/>
                <a:gd name="T5" fmla="*/ 137 h 515"/>
                <a:gd name="T6" fmla="*/ 1 w 835"/>
                <a:gd name="T7" fmla="*/ 376 h 515"/>
                <a:gd name="T8" fmla="*/ 437 w 835"/>
                <a:gd name="T9" fmla="*/ 376 h 515"/>
                <a:gd name="T10" fmla="*/ 437 w 835"/>
                <a:gd name="T11" fmla="*/ 514 h 515"/>
                <a:gd name="T12" fmla="*/ 607 w 835"/>
                <a:gd name="T13" fmla="*/ 257 h 515"/>
                <a:gd name="T14" fmla="*/ 437 w 835"/>
                <a:gd name="T15" fmla="*/ 0 h 515"/>
                <a:gd name="T16" fmla="*/ 0 60000 65536"/>
                <a:gd name="T17" fmla="*/ 0 60000 65536"/>
                <a:gd name="T18" fmla="*/ 0 60000 65536"/>
                <a:gd name="T19" fmla="*/ 0 60000 65536"/>
                <a:gd name="T20" fmla="*/ 0 60000 65536"/>
                <a:gd name="T21" fmla="*/ 0 60000 65536"/>
                <a:gd name="T22" fmla="*/ 0 60000 65536"/>
                <a:gd name="T23" fmla="*/ 0 60000 65536"/>
                <a:gd name="T24" fmla="*/ 0 w 835"/>
                <a:gd name="T25" fmla="*/ 0 h 515"/>
                <a:gd name="T26" fmla="*/ 835 w 835"/>
                <a:gd name="T27" fmla="*/ 515 h 5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5" h="515">
                  <a:moveTo>
                    <a:pt x="600" y="0"/>
                  </a:moveTo>
                  <a:lnTo>
                    <a:pt x="600" y="138"/>
                  </a:lnTo>
                  <a:lnTo>
                    <a:pt x="0" y="137"/>
                  </a:lnTo>
                  <a:lnTo>
                    <a:pt x="1" y="376"/>
                  </a:lnTo>
                  <a:lnTo>
                    <a:pt x="600" y="376"/>
                  </a:lnTo>
                  <a:lnTo>
                    <a:pt x="600" y="514"/>
                  </a:lnTo>
                  <a:lnTo>
                    <a:pt x="834" y="257"/>
                  </a:lnTo>
                  <a:lnTo>
                    <a:pt x="600" y="0"/>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43" name="Freeform 22"/>
            <p:cNvSpPr>
              <a:spLocks/>
            </p:cNvSpPr>
            <p:nvPr/>
          </p:nvSpPr>
          <p:spPr bwMode="auto">
            <a:xfrm>
              <a:off x="1062" y="1768"/>
              <a:ext cx="770" cy="557"/>
            </a:xfrm>
            <a:custGeom>
              <a:avLst/>
              <a:gdLst>
                <a:gd name="T0" fmla="*/ 436 w 834"/>
                <a:gd name="T1" fmla="*/ 0 h 557"/>
                <a:gd name="T2" fmla="*/ 436 w 834"/>
                <a:gd name="T3" fmla="*/ 150 h 557"/>
                <a:gd name="T4" fmla="*/ 0 w 834"/>
                <a:gd name="T5" fmla="*/ 150 h 557"/>
                <a:gd name="T6" fmla="*/ 0 w 834"/>
                <a:gd name="T7" fmla="*/ 407 h 557"/>
                <a:gd name="T8" fmla="*/ 436 w 834"/>
                <a:gd name="T9" fmla="*/ 407 h 557"/>
                <a:gd name="T10" fmla="*/ 436 w 834"/>
                <a:gd name="T11" fmla="*/ 556 h 557"/>
                <a:gd name="T12" fmla="*/ 606 w 834"/>
                <a:gd name="T13" fmla="*/ 278 h 557"/>
                <a:gd name="T14" fmla="*/ 436 w 834"/>
                <a:gd name="T15" fmla="*/ 0 h 557"/>
                <a:gd name="T16" fmla="*/ 0 60000 65536"/>
                <a:gd name="T17" fmla="*/ 0 60000 65536"/>
                <a:gd name="T18" fmla="*/ 0 60000 65536"/>
                <a:gd name="T19" fmla="*/ 0 60000 65536"/>
                <a:gd name="T20" fmla="*/ 0 60000 65536"/>
                <a:gd name="T21" fmla="*/ 0 60000 65536"/>
                <a:gd name="T22" fmla="*/ 0 60000 65536"/>
                <a:gd name="T23" fmla="*/ 0 60000 65536"/>
                <a:gd name="T24" fmla="*/ 0 w 834"/>
                <a:gd name="T25" fmla="*/ 0 h 557"/>
                <a:gd name="T26" fmla="*/ 834 w 834"/>
                <a:gd name="T27" fmla="*/ 557 h 5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4" h="557">
                  <a:moveTo>
                    <a:pt x="599" y="0"/>
                  </a:moveTo>
                  <a:lnTo>
                    <a:pt x="599" y="150"/>
                  </a:lnTo>
                  <a:lnTo>
                    <a:pt x="0" y="150"/>
                  </a:lnTo>
                  <a:lnTo>
                    <a:pt x="0" y="407"/>
                  </a:lnTo>
                  <a:lnTo>
                    <a:pt x="599" y="407"/>
                  </a:lnTo>
                  <a:lnTo>
                    <a:pt x="599" y="556"/>
                  </a:lnTo>
                  <a:lnTo>
                    <a:pt x="833" y="278"/>
                  </a:lnTo>
                  <a:lnTo>
                    <a:pt x="599" y="0"/>
                  </a:lnTo>
                </a:path>
              </a:pathLst>
            </a:custGeom>
            <a:solidFill>
              <a:srgbClr val="8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eaLnBrk="1" hangingPunct="1"/>
              <a:endParaRPr lang="en-US" altLang="it-IT"/>
            </a:p>
          </p:txBody>
        </p:sp>
        <p:sp>
          <p:nvSpPr>
            <p:cNvPr id="644" name="Freeform 23"/>
            <p:cNvSpPr>
              <a:spLocks/>
            </p:cNvSpPr>
            <p:nvPr/>
          </p:nvSpPr>
          <p:spPr bwMode="auto">
            <a:xfrm>
              <a:off x="1060" y="1790"/>
              <a:ext cx="810" cy="556"/>
            </a:xfrm>
            <a:custGeom>
              <a:avLst/>
              <a:gdLst/>
              <a:ahLst/>
              <a:cxnLst>
                <a:cxn ang="0">
                  <a:pos x="641" y="0"/>
                </a:cxn>
                <a:cxn ang="0">
                  <a:pos x="641" y="149"/>
                </a:cxn>
                <a:cxn ang="0">
                  <a:pos x="0" y="149"/>
                </a:cxn>
                <a:cxn ang="0">
                  <a:pos x="0" y="406"/>
                </a:cxn>
                <a:cxn ang="0">
                  <a:pos x="641" y="406"/>
                </a:cxn>
                <a:cxn ang="0">
                  <a:pos x="641" y="555"/>
                </a:cxn>
                <a:cxn ang="0">
                  <a:pos x="876" y="277"/>
                </a:cxn>
                <a:cxn ang="0">
                  <a:pos x="641" y="0"/>
                </a:cxn>
              </a:cxnLst>
              <a:rect l="0" t="0" r="r" b="b"/>
              <a:pathLst>
                <a:path w="877" h="556">
                  <a:moveTo>
                    <a:pt x="641" y="0"/>
                  </a:moveTo>
                  <a:lnTo>
                    <a:pt x="641" y="149"/>
                  </a:lnTo>
                  <a:lnTo>
                    <a:pt x="0" y="149"/>
                  </a:lnTo>
                  <a:lnTo>
                    <a:pt x="0" y="406"/>
                  </a:lnTo>
                  <a:lnTo>
                    <a:pt x="641" y="406"/>
                  </a:lnTo>
                  <a:lnTo>
                    <a:pt x="641" y="555"/>
                  </a:lnTo>
                  <a:lnTo>
                    <a:pt x="876" y="277"/>
                  </a:lnTo>
                  <a:lnTo>
                    <a:pt x="641" y="0"/>
                  </a:lnTo>
                </a:path>
              </a:pathLst>
            </a:custGeom>
            <a:gradFill rotWithShape="0">
              <a:gsLst>
                <a:gs pos="0">
                  <a:schemeClr val="bg1"/>
                </a:gs>
                <a:gs pos="50000">
                  <a:schemeClr val="hlink"/>
                </a:gs>
                <a:gs pos="100000">
                  <a:schemeClr val="bg1"/>
                </a:gs>
              </a:gsLst>
              <a:lin ang="5400000" scaled="1"/>
            </a:gradFill>
            <a:ln w="12700" cap="rnd" cmpd="sng">
              <a:solidFill>
                <a:schemeClr val="hlink"/>
              </a:solidFill>
              <a:prstDash val="solid"/>
              <a:round/>
              <a:headEnd/>
              <a:tailEnd/>
            </a:ln>
            <a:effectLst/>
          </p:spPr>
          <p:txBody>
            <a:bodyPr/>
            <a:lstStyle/>
            <a:p>
              <a:pPr>
                <a:defRPr/>
              </a:pPr>
              <a:endParaRPr lang="it-IT"/>
            </a:p>
          </p:txBody>
        </p:sp>
      </p:grpSp>
      <p:sp>
        <p:nvSpPr>
          <p:cNvPr id="645" name="Rectangle 24"/>
          <p:cNvSpPr>
            <a:spLocks noChangeArrowheads="1"/>
          </p:cNvSpPr>
          <p:nvPr/>
        </p:nvSpPr>
        <p:spPr bwMode="auto">
          <a:xfrm>
            <a:off x="3762375" y="2986088"/>
            <a:ext cx="5046663"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l">
              <a:lnSpc>
                <a:spcPct val="150000"/>
              </a:lnSpc>
              <a:spcBef>
                <a:spcPct val="0"/>
              </a:spcBef>
            </a:pPr>
            <a:r>
              <a:rPr lang="it-IT" altLang="it-IT" sz="1600" b="1" i="0">
                <a:solidFill>
                  <a:srgbClr val="000099"/>
                </a:solidFill>
              </a:rPr>
              <a:t>SCHIENA		300/CM</a:t>
            </a:r>
            <a:r>
              <a:rPr lang="it-IT" altLang="it-IT" sz="1600" b="1" i="0" baseline="30000">
                <a:solidFill>
                  <a:srgbClr val="000099"/>
                </a:solidFill>
              </a:rPr>
              <a:t>2</a:t>
            </a:r>
          </a:p>
          <a:p>
            <a:pPr algn="l">
              <a:lnSpc>
                <a:spcPct val="150000"/>
              </a:lnSpc>
              <a:spcBef>
                <a:spcPct val="0"/>
              </a:spcBef>
            </a:pPr>
            <a:r>
              <a:rPr lang="it-IT" altLang="it-IT" sz="1600" b="1" i="0">
                <a:solidFill>
                  <a:srgbClr val="000099"/>
                </a:solidFill>
              </a:rPr>
              <a:t>AVAMBRACCIO 		100 - 5000/CM</a:t>
            </a:r>
            <a:r>
              <a:rPr lang="it-IT" altLang="it-IT" sz="1600" b="1" i="0" baseline="30000">
                <a:solidFill>
                  <a:srgbClr val="000099"/>
                </a:solidFill>
              </a:rPr>
              <a:t>2</a:t>
            </a:r>
          </a:p>
          <a:p>
            <a:pPr algn="l">
              <a:lnSpc>
                <a:spcPct val="150000"/>
              </a:lnSpc>
              <a:spcBef>
                <a:spcPct val="0"/>
              </a:spcBef>
            </a:pPr>
            <a:r>
              <a:rPr lang="it-IT" altLang="it-IT" sz="1600" b="1" i="0">
                <a:solidFill>
                  <a:srgbClr val="000099"/>
                </a:solidFill>
              </a:rPr>
              <a:t>FRONTE			200.000/CM</a:t>
            </a:r>
            <a:r>
              <a:rPr lang="it-IT" altLang="it-IT" sz="1600" b="1" i="0" baseline="30000">
                <a:solidFill>
                  <a:srgbClr val="000099"/>
                </a:solidFill>
              </a:rPr>
              <a:t>2</a:t>
            </a:r>
          </a:p>
          <a:p>
            <a:pPr algn="l">
              <a:lnSpc>
                <a:spcPct val="150000"/>
              </a:lnSpc>
              <a:spcBef>
                <a:spcPct val="0"/>
              </a:spcBef>
            </a:pPr>
            <a:r>
              <a:rPr lang="it-IT" altLang="it-IT" sz="1600" b="1" i="0">
                <a:solidFill>
                  <a:srgbClr val="000099"/>
                </a:solidFill>
              </a:rPr>
              <a:t>CUOIO CAPELLUTO	1-2 MILION/CM</a:t>
            </a:r>
            <a:r>
              <a:rPr lang="it-IT" altLang="it-IT" sz="1600" b="1" i="0" baseline="30000">
                <a:solidFill>
                  <a:srgbClr val="000099"/>
                </a:solidFill>
              </a:rPr>
              <a:t>2</a:t>
            </a:r>
          </a:p>
          <a:p>
            <a:pPr algn="l">
              <a:lnSpc>
                <a:spcPct val="150000"/>
              </a:lnSpc>
              <a:spcBef>
                <a:spcPct val="0"/>
              </a:spcBef>
            </a:pPr>
            <a:r>
              <a:rPr lang="it-IT" altLang="it-IT" sz="1600" b="1" i="0">
                <a:solidFill>
                  <a:srgbClr val="000099"/>
                </a:solidFill>
              </a:rPr>
              <a:t>ASCELLE	 		2-3 MILION/CM</a:t>
            </a:r>
            <a:r>
              <a:rPr lang="it-IT" altLang="it-IT" sz="1600" b="1" i="0" baseline="30000">
                <a:solidFill>
                  <a:srgbClr val="000099"/>
                </a:solidFill>
              </a:rPr>
              <a:t>2</a:t>
            </a:r>
            <a:endParaRPr lang="it-IT" altLang="it-IT" sz="1600" b="1" i="0">
              <a:solidFill>
                <a:srgbClr val="000099"/>
              </a:solidFill>
            </a:endParaRPr>
          </a:p>
        </p:txBody>
      </p:sp>
      <p:sp>
        <p:nvSpPr>
          <p:cNvPr id="646" name="Text Box 25"/>
          <p:cNvSpPr txBox="1">
            <a:spLocks noChangeArrowheads="1"/>
          </p:cNvSpPr>
          <p:nvPr/>
        </p:nvSpPr>
        <p:spPr bwMode="auto">
          <a:xfrm>
            <a:off x="1403350" y="2060575"/>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sz="1100" i="1">
                <a:solidFill>
                  <a:srgbClr val="FF9933"/>
                </a:solidFill>
                <a:latin typeface="Tahoma" pitchFamily="34" charset="0"/>
              </a:defRPr>
            </a:lvl1pPr>
            <a:lvl2pPr marL="742950" indent="-285750" eaLnBrk="0" hangingPunct="0">
              <a:defRPr sz="1100" i="1">
                <a:solidFill>
                  <a:srgbClr val="FF9933"/>
                </a:solidFill>
                <a:latin typeface="Tahoma" pitchFamily="34" charset="0"/>
              </a:defRPr>
            </a:lvl2pPr>
            <a:lvl3pPr marL="1143000" indent="-228600" eaLnBrk="0" hangingPunct="0">
              <a:defRPr sz="1100" i="1">
                <a:solidFill>
                  <a:srgbClr val="FF9933"/>
                </a:solidFill>
                <a:latin typeface="Tahoma" pitchFamily="34" charset="0"/>
              </a:defRPr>
            </a:lvl3pPr>
            <a:lvl4pPr marL="1600200" indent="-228600" eaLnBrk="0" hangingPunct="0">
              <a:defRPr sz="1100" i="1">
                <a:solidFill>
                  <a:srgbClr val="FF9933"/>
                </a:solidFill>
                <a:latin typeface="Tahoma" pitchFamily="34" charset="0"/>
              </a:defRPr>
            </a:lvl4pPr>
            <a:lvl5pPr marL="2057400" indent="-228600" eaLnBrk="0" hangingPunct="0">
              <a:defRPr sz="1100" i="1">
                <a:solidFill>
                  <a:srgbClr val="FF9933"/>
                </a:solidFill>
                <a:latin typeface="Tahoma" pitchFamily="34" charset="0"/>
              </a:defRPr>
            </a:lvl5pPr>
            <a:lvl6pPr marL="2514600" indent="-228600" algn="r" eaLnBrk="0" fontAlgn="base" hangingPunct="0">
              <a:spcBef>
                <a:spcPct val="20000"/>
              </a:spcBef>
              <a:spcAft>
                <a:spcPct val="0"/>
              </a:spcAft>
              <a:defRPr sz="1100" i="1">
                <a:solidFill>
                  <a:srgbClr val="FF9933"/>
                </a:solidFill>
                <a:latin typeface="Tahoma" pitchFamily="34" charset="0"/>
              </a:defRPr>
            </a:lvl6pPr>
            <a:lvl7pPr marL="2971800" indent="-228600" algn="r" eaLnBrk="0" fontAlgn="base" hangingPunct="0">
              <a:spcBef>
                <a:spcPct val="20000"/>
              </a:spcBef>
              <a:spcAft>
                <a:spcPct val="0"/>
              </a:spcAft>
              <a:defRPr sz="1100" i="1">
                <a:solidFill>
                  <a:srgbClr val="FF9933"/>
                </a:solidFill>
                <a:latin typeface="Tahoma" pitchFamily="34" charset="0"/>
              </a:defRPr>
            </a:lvl7pPr>
            <a:lvl8pPr marL="3429000" indent="-228600" algn="r" eaLnBrk="0" fontAlgn="base" hangingPunct="0">
              <a:spcBef>
                <a:spcPct val="20000"/>
              </a:spcBef>
              <a:spcAft>
                <a:spcPct val="0"/>
              </a:spcAft>
              <a:defRPr sz="1100" i="1">
                <a:solidFill>
                  <a:srgbClr val="FF9933"/>
                </a:solidFill>
                <a:latin typeface="Tahoma" pitchFamily="34" charset="0"/>
              </a:defRPr>
            </a:lvl8pPr>
            <a:lvl9pPr marL="3886200" indent="-228600" algn="r" eaLnBrk="0" fontAlgn="base" hangingPunct="0">
              <a:spcBef>
                <a:spcPct val="20000"/>
              </a:spcBef>
              <a:spcAft>
                <a:spcPct val="0"/>
              </a:spcAft>
              <a:defRPr sz="1100" i="1">
                <a:solidFill>
                  <a:srgbClr val="FF9933"/>
                </a:solidFill>
                <a:latin typeface="Tahoma" pitchFamily="34" charset="0"/>
              </a:defRPr>
            </a:lvl9pPr>
          </a:lstStyle>
          <a:p>
            <a:pPr algn="ctr">
              <a:spcBef>
                <a:spcPct val="50000"/>
              </a:spcBef>
            </a:pPr>
            <a:r>
              <a:rPr lang="it-IT" altLang="it-IT" sz="2400" i="0" u="sng">
                <a:solidFill>
                  <a:srgbClr val="D60093"/>
                </a:solidFill>
              </a:rPr>
              <a:t>Microrganismi</a:t>
            </a:r>
          </a:p>
        </p:txBody>
      </p:sp>
    </p:spTree>
    <p:extLst>
      <p:ext uri="{BB962C8B-B14F-4D97-AF65-F5344CB8AC3E}">
        <p14:creationId xmlns:p14="http://schemas.microsoft.com/office/powerpoint/2010/main" val="3477131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ppy da 3,5 pollici (A:)">
  <a:themeElements>
    <a:clrScheme name="Floppy da 3,5 pollici (A:) 16">
      <a:dk1>
        <a:srgbClr val="000000"/>
      </a:dk1>
      <a:lt1>
        <a:srgbClr val="FFFFFF"/>
      </a:lt1>
      <a:dk2>
        <a:srgbClr val="004AB6"/>
      </a:dk2>
      <a:lt2>
        <a:srgbClr val="6699FF"/>
      </a:lt2>
      <a:accent1>
        <a:srgbClr val="EFF4FF"/>
      </a:accent1>
      <a:accent2>
        <a:srgbClr val="CCECFF"/>
      </a:accent2>
      <a:accent3>
        <a:srgbClr val="FFFFFF"/>
      </a:accent3>
      <a:accent4>
        <a:srgbClr val="000000"/>
      </a:accent4>
      <a:accent5>
        <a:srgbClr val="F6F8FF"/>
      </a:accent5>
      <a:accent6>
        <a:srgbClr val="B9D6E7"/>
      </a:accent6>
      <a:hlink>
        <a:srgbClr val="00B7A5"/>
      </a:hlink>
      <a:folHlink>
        <a:srgbClr val="3365FB"/>
      </a:folHlink>
    </a:clrScheme>
    <a:fontScheme name="Floppy da 3,5 pollici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762000" rtl="0" eaLnBrk="0" fontAlgn="base" latinLnBrk="0" hangingPunct="0">
          <a:lnSpc>
            <a:spcPct val="100000"/>
          </a:lnSpc>
          <a:spcBef>
            <a:spcPct val="0"/>
          </a:spcBef>
          <a:spcAft>
            <a:spcPct val="0"/>
          </a:spcAft>
          <a:buClrTx/>
          <a:buSzTx/>
          <a:buFontTx/>
          <a:buNone/>
          <a:tabLst/>
          <a:defRPr kumimoji="0" lang="it-IT" altLang="it-IT" sz="24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762000" rtl="0" eaLnBrk="0" fontAlgn="base" latinLnBrk="0" hangingPunct="0">
          <a:lnSpc>
            <a:spcPct val="100000"/>
          </a:lnSpc>
          <a:spcBef>
            <a:spcPct val="0"/>
          </a:spcBef>
          <a:spcAft>
            <a:spcPct val="0"/>
          </a:spcAft>
          <a:buClrTx/>
          <a:buSzTx/>
          <a:buFontTx/>
          <a:buNone/>
          <a:tabLst/>
          <a:defRPr kumimoji="0" lang="it-IT" altLang="it-IT" sz="24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Floppy da 3,5 pollici (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loppy da 3,5 pollici (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loppy da 3,5 pollici (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loppy da 3,5 pollici (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loppy da 3,5 pollici (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loppy da 3,5 pollici (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loppy da 3,5 pollici (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Floppy da 3,5 pollici (A:) 8">
        <a:dk1>
          <a:srgbClr val="000000"/>
        </a:dk1>
        <a:lt1>
          <a:srgbClr val="FFFFFF"/>
        </a:lt1>
        <a:dk2>
          <a:srgbClr val="000066"/>
        </a:dk2>
        <a:lt2>
          <a:srgbClr val="D5D5FF"/>
        </a:lt2>
        <a:accent1>
          <a:srgbClr val="FFFFCC"/>
        </a:accent1>
        <a:accent2>
          <a:srgbClr val="FFFFB7"/>
        </a:accent2>
        <a:accent3>
          <a:srgbClr val="FFFFFF"/>
        </a:accent3>
        <a:accent4>
          <a:srgbClr val="000000"/>
        </a:accent4>
        <a:accent5>
          <a:srgbClr val="FFFFE2"/>
        </a:accent5>
        <a:accent6>
          <a:srgbClr val="E7E7A6"/>
        </a:accent6>
        <a:hlink>
          <a:srgbClr val="00B7A5"/>
        </a:hlink>
        <a:folHlink>
          <a:srgbClr val="3365FB"/>
        </a:folHlink>
      </a:clrScheme>
      <a:clrMap bg1="lt1" tx1="dk1" bg2="lt2" tx2="dk2" accent1="accent1" accent2="accent2" accent3="accent3" accent4="accent4" accent5="accent5" accent6="accent6" hlink="hlink" folHlink="folHlink"/>
    </a:extraClrScheme>
    <a:extraClrScheme>
      <a:clrScheme name="Floppy da 3,5 pollici (A:) 9">
        <a:dk1>
          <a:srgbClr val="000000"/>
        </a:dk1>
        <a:lt1>
          <a:srgbClr val="FFFFFF"/>
        </a:lt1>
        <a:dk2>
          <a:srgbClr val="000066"/>
        </a:dk2>
        <a:lt2>
          <a:srgbClr val="E1F4FF"/>
        </a:lt2>
        <a:accent1>
          <a:srgbClr val="FFFFCC"/>
        </a:accent1>
        <a:accent2>
          <a:srgbClr val="FFFFB7"/>
        </a:accent2>
        <a:accent3>
          <a:srgbClr val="FFFFFF"/>
        </a:accent3>
        <a:accent4>
          <a:srgbClr val="000000"/>
        </a:accent4>
        <a:accent5>
          <a:srgbClr val="FFFFE2"/>
        </a:accent5>
        <a:accent6>
          <a:srgbClr val="E7E7A6"/>
        </a:accent6>
        <a:hlink>
          <a:srgbClr val="00B7A5"/>
        </a:hlink>
        <a:folHlink>
          <a:srgbClr val="3365FB"/>
        </a:folHlink>
      </a:clrScheme>
      <a:clrMap bg1="lt1" tx1="dk1" bg2="lt2" tx2="dk2" accent1="accent1" accent2="accent2" accent3="accent3" accent4="accent4" accent5="accent5" accent6="accent6" hlink="hlink" folHlink="folHlink"/>
    </a:extraClrScheme>
    <a:extraClrScheme>
      <a:clrScheme name="Floppy da 3,5 pollici (A:) 10">
        <a:dk1>
          <a:srgbClr val="FFFFCC"/>
        </a:dk1>
        <a:lt1>
          <a:srgbClr val="FFFFFF"/>
        </a:lt1>
        <a:dk2>
          <a:srgbClr val="000066"/>
        </a:dk2>
        <a:lt2>
          <a:srgbClr val="E1F4FF"/>
        </a:lt2>
        <a:accent1>
          <a:srgbClr val="FFFFCC"/>
        </a:accent1>
        <a:accent2>
          <a:srgbClr val="FFFFB7"/>
        </a:accent2>
        <a:accent3>
          <a:srgbClr val="FFFFFF"/>
        </a:accent3>
        <a:accent4>
          <a:srgbClr val="DADAAE"/>
        </a:accent4>
        <a:accent5>
          <a:srgbClr val="FFFFE2"/>
        </a:accent5>
        <a:accent6>
          <a:srgbClr val="E7E7A6"/>
        </a:accent6>
        <a:hlink>
          <a:srgbClr val="00B7A5"/>
        </a:hlink>
        <a:folHlink>
          <a:srgbClr val="3365FB"/>
        </a:folHlink>
      </a:clrScheme>
      <a:clrMap bg1="lt1" tx1="dk1" bg2="lt2" tx2="dk2" accent1="accent1" accent2="accent2" accent3="accent3" accent4="accent4" accent5="accent5" accent6="accent6" hlink="hlink" folHlink="folHlink"/>
    </a:extraClrScheme>
    <a:extraClrScheme>
      <a:clrScheme name="Floppy da 3,5 pollici (A:) 11">
        <a:dk1>
          <a:srgbClr val="000066"/>
        </a:dk1>
        <a:lt1>
          <a:srgbClr val="FFFFFF"/>
        </a:lt1>
        <a:dk2>
          <a:srgbClr val="000066"/>
        </a:dk2>
        <a:lt2>
          <a:srgbClr val="E1F4FF"/>
        </a:lt2>
        <a:accent1>
          <a:srgbClr val="FFFFCC"/>
        </a:accent1>
        <a:accent2>
          <a:srgbClr val="FFFFB7"/>
        </a:accent2>
        <a:accent3>
          <a:srgbClr val="FFFFFF"/>
        </a:accent3>
        <a:accent4>
          <a:srgbClr val="000056"/>
        </a:accent4>
        <a:accent5>
          <a:srgbClr val="FFFFE2"/>
        </a:accent5>
        <a:accent6>
          <a:srgbClr val="E7E7A6"/>
        </a:accent6>
        <a:hlink>
          <a:srgbClr val="00B7A5"/>
        </a:hlink>
        <a:folHlink>
          <a:srgbClr val="3365FB"/>
        </a:folHlink>
      </a:clrScheme>
      <a:clrMap bg1="lt1" tx1="dk1" bg2="lt2" tx2="dk2" accent1="accent1" accent2="accent2" accent3="accent3" accent4="accent4" accent5="accent5" accent6="accent6" hlink="hlink" folHlink="folHlink"/>
    </a:extraClrScheme>
    <a:extraClrScheme>
      <a:clrScheme name="Floppy da 3,5 pollici (A:) 12">
        <a:dk1>
          <a:srgbClr val="000000"/>
        </a:dk1>
        <a:lt1>
          <a:srgbClr val="FFFFFF"/>
        </a:lt1>
        <a:dk2>
          <a:srgbClr val="0066FF"/>
        </a:dk2>
        <a:lt2>
          <a:srgbClr val="EAEAEA"/>
        </a:lt2>
        <a:accent1>
          <a:srgbClr val="FFFFFF"/>
        </a:accent1>
        <a:accent2>
          <a:srgbClr val="CCECFF"/>
        </a:accent2>
        <a:accent3>
          <a:srgbClr val="FFFFFF"/>
        </a:accent3>
        <a:accent4>
          <a:srgbClr val="000000"/>
        </a:accent4>
        <a:accent5>
          <a:srgbClr val="FFFFFF"/>
        </a:accent5>
        <a:accent6>
          <a:srgbClr val="B9D6E7"/>
        </a:accent6>
        <a:hlink>
          <a:srgbClr val="00B7A5"/>
        </a:hlink>
        <a:folHlink>
          <a:srgbClr val="3365FB"/>
        </a:folHlink>
      </a:clrScheme>
      <a:clrMap bg1="lt1" tx1="dk1" bg2="lt2" tx2="dk2" accent1="accent1" accent2="accent2" accent3="accent3" accent4="accent4" accent5="accent5" accent6="accent6" hlink="hlink" folHlink="folHlink"/>
    </a:extraClrScheme>
    <a:extraClrScheme>
      <a:clrScheme name="Floppy da 3,5 pollici (A:) 13">
        <a:dk1>
          <a:srgbClr val="000000"/>
        </a:dk1>
        <a:lt1>
          <a:srgbClr val="FFFFFF"/>
        </a:lt1>
        <a:dk2>
          <a:srgbClr val="0066FF"/>
        </a:dk2>
        <a:lt2>
          <a:srgbClr val="CCECFF"/>
        </a:lt2>
        <a:accent1>
          <a:srgbClr val="FFFFFF"/>
        </a:accent1>
        <a:accent2>
          <a:srgbClr val="CCECFF"/>
        </a:accent2>
        <a:accent3>
          <a:srgbClr val="FFFFFF"/>
        </a:accent3>
        <a:accent4>
          <a:srgbClr val="000000"/>
        </a:accent4>
        <a:accent5>
          <a:srgbClr val="FFFFFF"/>
        </a:accent5>
        <a:accent6>
          <a:srgbClr val="B9D6E7"/>
        </a:accent6>
        <a:hlink>
          <a:srgbClr val="00B7A5"/>
        </a:hlink>
        <a:folHlink>
          <a:srgbClr val="3365FB"/>
        </a:folHlink>
      </a:clrScheme>
      <a:clrMap bg1="lt1" tx1="dk1" bg2="lt2" tx2="dk2" accent1="accent1" accent2="accent2" accent3="accent3" accent4="accent4" accent5="accent5" accent6="accent6" hlink="hlink" folHlink="folHlink"/>
    </a:extraClrScheme>
    <a:extraClrScheme>
      <a:clrScheme name="Floppy da 3,5 pollici (A:) 14">
        <a:dk1>
          <a:srgbClr val="000000"/>
        </a:dk1>
        <a:lt1>
          <a:srgbClr val="FFFFFF"/>
        </a:lt1>
        <a:dk2>
          <a:srgbClr val="0066FF"/>
        </a:dk2>
        <a:lt2>
          <a:srgbClr val="6699FF"/>
        </a:lt2>
        <a:accent1>
          <a:srgbClr val="FFFFFF"/>
        </a:accent1>
        <a:accent2>
          <a:srgbClr val="CCECFF"/>
        </a:accent2>
        <a:accent3>
          <a:srgbClr val="FFFFFF"/>
        </a:accent3>
        <a:accent4>
          <a:srgbClr val="000000"/>
        </a:accent4>
        <a:accent5>
          <a:srgbClr val="FFFFFF"/>
        </a:accent5>
        <a:accent6>
          <a:srgbClr val="B9D6E7"/>
        </a:accent6>
        <a:hlink>
          <a:srgbClr val="00B7A5"/>
        </a:hlink>
        <a:folHlink>
          <a:srgbClr val="3365FB"/>
        </a:folHlink>
      </a:clrScheme>
      <a:clrMap bg1="lt1" tx1="dk1" bg2="lt2" tx2="dk2" accent1="accent1" accent2="accent2" accent3="accent3" accent4="accent4" accent5="accent5" accent6="accent6" hlink="hlink" folHlink="folHlink"/>
    </a:extraClrScheme>
    <a:extraClrScheme>
      <a:clrScheme name="Floppy da 3,5 pollici (A:) 15">
        <a:dk1>
          <a:srgbClr val="000000"/>
        </a:dk1>
        <a:lt1>
          <a:srgbClr val="FFFFFF"/>
        </a:lt1>
        <a:dk2>
          <a:srgbClr val="005BE0"/>
        </a:dk2>
        <a:lt2>
          <a:srgbClr val="6699FF"/>
        </a:lt2>
        <a:accent1>
          <a:srgbClr val="FFFFFF"/>
        </a:accent1>
        <a:accent2>
          <a:srgbClr val="CCECFF"/>
        </a:accent2>
        <a:accent3>
          <a:srgbClr val="FFFFFF"/>
        </a:accent3>
        <a:accent4>
          <a:srgbClr val="000000"/>
        </a:accent4>
        <a:accent5>
          <a:srgbClr val="FFFFFF"/>
        </a:accent5>
        <a:accent6>
          <a:srgbClr val="B9D6E7"/>
        </a:accent6>
        <a:hlink>
          <a:srgbClr val="00B7A5"/>
        </a:hlink>
        <a:folHlink>
          <a:srgbClr val="3365FB"/>
        </a:folHlink>
      </a:clrScheme>
      <a:clrMap bg1="lt1" tx1="dk1" bg2="lt2" tx2="dk2" accent1="accent1" accent2="accent2" accent3="accent3" accent4="accent4" accent5="accent5" accent6="accent6" hlink="hlink" folHlink="folHlink"/>
    </a:extraClrScheme>
    <a:extraClrScheme>
      <a:clrScheme name="Floppy da 3,5 pollici (A:) 16">
        <a:dk1>
          <a:srgbClr val="000000"/>
        </a:dk1>
        <a:lt1>
          <a:srgbClr val="FFFFFF"/>
        </a:lt1>
        <a:dk2>
          <a:srgbClr val="004AB6"/>
        </a:dk2>
        <a:lt2>
          <a:srgbClr val="6699FF"/>
        </a:lt2>
        <a:accent1>
          <a:srgbClr val="EFF4FF"/>
        </a:accent1>
        <a:accent2>
          <a:srgbClr val="CCECFF"/>
        </a:accent2>
        <a:accent3>
          <a:srgbClr val="FFFFFF"/>
        </a:accent3>
        <a:accent4>
          <a:srgbClr val="000000"/>
        </a:accent4>
        <a:accent5>
          <a:srgbClr val="F6F8FF"/>
        </a:accent5>
        <a:accent6>
          <a:srgbClr val="B9D6E7"/>
        </a:accent6>
        <a:hlink>
          <a:srgbClr val="00B7A5"/>
        </a:hlink>
        <a:folHlink>
          <a:srgbClr val="3365F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2028</Words>
  <Application>Microsoft Macintosh PowerPoint</Application>
  <PresentationFormat>Presentazione su schermo (4:3)</PresentationFormat>
  <Paragraphs>540</Paragraphs>
  <Slides>48</Slides>
  <Notes>23</Notes>
  <HiddenSlides>0</HiddenSlides>
  <MMClips>0</MMClips>
  <ScaleCrop>false</ScaleCrop>
  <HeadingPairs>
    <vt:vector size="6" baseType="variant">
      <vt:variant>
        <vt:lpstr>Tema</vt:lpstr>
      </vt:variant>
      <vt:variant>
        <vt:i4>2</vt:i4>
      </vt:variant>
      <vt:variant>
        <vt:lpstr>Server OLE incorporati</vt:lpstr>
      </vt:variant>
      <vt:variant>
        <vt:i4>1</vt:i4>
      </vt:variant>
      <vt:variant>
        <vt:lpstr>Titoli diapositive</vt:lpstr>
      </vt:variant>
      <vt:variant>
        <vt:i4>48</vt:i4>
      </vt:variant>
    </vt:vector>
  </HeadingPairs>
  <TitlesOfParts>
    <vt:vector size="51" baseType="lpstr">
      <vt:lpstr>Tema di Office</vt:lpstr>
      <vt:lpstr>Floppy da 3,5 pollici (A:)</vt:lpstr>
      <vt:lpstr>Foglio di lavoro</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andrea</dc:creator>
  <cp:lastModifiedBy>leonardo</cp:lastModifiedBy>
  <cp:revision>11</cp:revision>
  <dcterms:created xsi:type="dcterms:W3CDTF">2013-09-19T07:25:34Z</dcterms:created>
  <dcterms:modified xsi:type="dcterms:W3CDTF">2013-10-04T15:25:04Z</dcterms:modified>
</cp:coreProperties>
</file>