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handoutMasterIdLst>
    <p:handoutMasterId r:id="rId19"/>
  </p:handoutMasterIdLst>
  <p:sldIdLst>
    <p:sldId id="257" r:id="rId2"/>
    <p:sldId id="258" r:id="rId3"/>
    <p:sldId id="260" r:id="rId4"/>
    <p:sldId id="259" r:id="rId5"/>
    <p:sldId id="261" r:id="rId6"/>
    <p:sldId id="262" r:id="rId7"/>
    <p:sldId id="264" r:id="rId8"/>
    <p:sldId id="265" r:id="rId9"/>
    <p:sldId id="267" r:id="rId10"/>
    <p:sldId id="271" r:id="rId11"/>
    <p:sldId id="274" r:id="rId12"/>
    <p:sldId id="272" r:id="rId13"/>
    <p:sldId id="275" r:id="rId14"/>
    <p:sldId id="276" r:id="rId15"/>
    <p:sldId id="277" r:id="rId16"/>
    <p:sldId id="278" r:id="rId17"/>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246"/>
    <a:srgbClr val="F04010"/>
    <a:srgbClr val="319F31"/>
    <a:srgbClr val="57257D"/>
    <a:srgbClr val="3128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125" d="100"/>
          <a:sy n="125" d="100"/>
        </p:scale>
        <p:origin x="-121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A$10 - $20m</c:v>
                </c:pt>
                <c:pt idx="1">
                  <c:v>A$21 - $50m</c:v>
                </c:pt>
                <c:pt idx="2">
                  <c:v>A$51 - $100m</c:v>
                </c:pt>
                <c:pt idx="3">
                  <c:v>More than A$100m</c:v>
                </c:pt>
              </c:strCache>
            </c:strRef>
          </c:cat>
          <c:val>
            <c:numRef>
              <c:f>Sheet1!$B$2:$B$5</c:f>
              <c:numCache>
                <c:formatCode>0%</c:formatCode>
                <c:ptCount val="4"/>
                <c:pt idx="0">
                  <c:v>0.47</c:v>
                </c:pt>
                <c:pt idx="1">
                  <c:v>0.34</c:v>
                </c:pt>
                <c:pt idx="2">
                  <c:v>0.15</c:v>
                </c:pt>
                <c:pt idx="3">
                  <c:v>0.04</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A$10 - $20m</c:v>
                </c:pt>
                <c:pt idx="1">
                  <c:v>A$21 - $50m</c:v>
                </c:pt>
                <c:pt idx="2">
                  <c:v>A$51 - $100m</c:v>
                </c:pt>
                <c:pt idx="3">
                  <c:v>More than A$100m</c:v>
                </c:pt>
              </c:strCache>
            </c:strRef>
          </c:cat>
          <c:val>
            <c:numRef>
              <c:f>Sheet1!$C$2:$C$5</c:f>
              <c:numCache>
                <c:formatCode>0%</c:formatCode>
                <c:ptCount val="4"/>
                <c:pt idx="0">
                  <c:v>0.56999999999999995</c:v>
                </c:pt>
                <c:pt idx="1">
                  <c:v>0.28000000000000003</c:v>
                </c:pt>
                <c:pt idx="2">
                  <c:v>0.11</c:v>
                </c:pt>
                <c:pt idx="3">
                  <c:v>0.04</c:v>
                </c:pt>
              </c:numCache>
            </c:numRef>
          </c:val>
        </c:ser>
        <c:dLbls>
          <c:showLegendKey val="0"/>
          <c:showVal val="0"/>
          <c:showCatName val="0"/>
          <c:showSerName val="0"/>
          <c:showPercent val="0"/>
          <c:showBubbleSize val="0"/>
        </c:dLbls>
        <c:gapWidth val="100"/>
        <c:overlap val="-24"/>
        <c:axId val="125768064"/>
        <c:axId val="125769600"/>
      </c:barChart>
      <c:catAx>
        <c:axId val="1257680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5769600"/>
        <c:crosses val="autoZero"/>
        <c:auto val="1"/>
        <c:lblAlgn val="ctr"/>
        <c:lblOffset val="100"/>
        <c:noMultiLvlLbl val="0"/>
      </c:catAx>
      <c:valAx>
        <c:axId val="125769600"/>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5768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Retail</c:v>
                </c:pt>
                <c:pt idx="1">
                  <c:v>Hosp/School</c:v>
                </c:pt>
                <c:pt idx="2">
                  <c:v>Industrial</c:v>
                </c:pt>
                <c:pt idx="3">
                  <c:v>Office/Apt complex</c:v>
                </c:pt>
              </c:strCache>
            </c:strRef>
          </c:cat>
          <c:val>
            <c:numRef>
              <c:f>Sheet1!$B$2:$B$5</c:f>
              <c:numCache>
                <c:formatCode>0%</c:formatCode>
                <c:ptCount val="4"/>
                <c:pt idx="0">
                  <c:v>0.04</c:v>
                </c:pt>
                <c:pt idx="1">
                  <c:v>0.04</c:v>
                </c:pt>
                <c:pt idx="2">
                  <c:v>0.23</c:v>
                </c:pt>
                <c:pt idx="3">
                  <c:v>0.68</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Retail</c:v>
                </c:pt>
                <c:pt idx="1">
                  <c:v>Hosp/School</c:v>
                </c:pt>
                <c:pt idx="2">
                  <c:v>Industrial</c:v>
                </c:pt>
                <c:pt idx="3">
                  <c:v>Office/Apt complex</c:v>
                </c:pt>
              </c:strCache>
            </c:strRef>
          </c:cat>
          <c:val>
            <c:numRef>
              <c:f>Sheet1!$C$2:$C$5</c:f>
              <c:numCache>
                <c:formatCode>0%</c:formatCode>
                <c:ptCount val="4"/>
                <c:pt idx="0">
                  <c:v>0.09</c:v>
                </c:pt>
                <c:pt idx="1">
                  <c:v>0.12</c:v>
                </c:pt>
                <c:pt idx="2">
                  <c:v>0.17</c:v>
                </c:pt>
                <c:pt idx="3">
                  <c:v>0.62</c:v>
                </c:pt>
              </c:numCache>
            </c:numRef>
          </c:val>
        </c:ser>
        <c:dLbls>
          <c:showLegendKey val="0"/>
          <c:showVal val="0"/>
          <c:showCatName val="0"/>
          <c:showSerName val="0"/>
          <c:showPercent val="0"/>
          <c:showBubbleSize val="0"/>
        </c:dLbls>
        <c:gapWidth val="100"/>
        <c:overlap val="-24"/>
        <c:axId val="134708224"/>
        <c:axId val="134718208"/>
      </c:barChart>
      <c:catAx>
        <c:axId val="1347082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34718208"/>
        <c:crosses val="autoZero"/>
        <c:auto val="1"/>
        <c:lblAlgn val="ctr"/>
        <c:lblOffset val="100"/>
        <c:noMultiLvlLbl val="0"/>
      </c:catAx>
      <c:valAx>
        <c:axId val="134718208"/>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34708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Medical treatment</c:v>
                </c:pt>
                <c:pt idx="1">
                  <c:v>Ambulance required</c:v>
                </c:pt>
                <c:pt idx="2">
                  <c:v>Hospitalisation</c:v>
                </c:pt>
              </c:strCache>
            </c:strRef>
          </c:cat>
          <c:val>
            <c:numRef>
              <c:f>Sheet1!$B$2:$B$4</c:f>
              <c:numCache>
                <c:formatCode>General</c:formatCode>
                <c:ptCount val="3"/>
                <c:pt idx="0">
                  <c:v>6</c:v>
                </c:pt>
                <c:pt idx="1">
                  <c:v>8</c:v>
                </c:pt>
                <c:pt idx="2">
                  <c:v>10</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Medical treatment</c:v>
                </c:pt>
                <c:pt idx="1">
                  <c:v>Ambulance required</c:v>
                </c:pt>
                <c:pt idx="2">
                  <c:v>Hospitalisation</c:v>
                </c:pt>
              </c:strCache>
            </c:strRef>
          </c:cat>
          <c:val>
            <c:numRef>
              <c:f>Sheet1!$C$2:$C$4</c:f>
              <c:numCache>
                <c:formatCode>General</c:formatCode>
                <c:ptCount val="3"/>
                <c:pt idx="0">
                  <c:v>8</c:v>
                </c:pt>
                <c:pt idx="1">
                  <c:v>13</c:v>
                </c:pt>
                <c:pt idx="2">
                  <c:v>19</c:v>
                </c:pt>
              </c:numCache>
            </c:numRef>
          </c:val>
        </c:ser>
        <c:dLbls>
          <c:showLegendKey val="0"/>
          <c:showVal val="0"/>
          <c:showCatName val="0"/>
          <c:showSerName val="0"/>
          <c:showPercent val="0"/>
          <c:showBubbleSize val="0"/>
        </c:dLbls>
        <c:gapWidth val="100"/>
        <c:overlap val="-24"/>
        <c:axId val="134738688"/>
        <c:axId val="134740224"/>
      </c:barChart>
      <c:catAx>
        <c:axId val="134738688"/>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34740224"/>
        <c:crosses val="autoZero"/>
        <c:auto val="1"/>
        <c:lblAlgn val="ctr"/>
        <c:lblOffset val="100"/>
        <c:noMultiLvlLbl val="0"/>
      </c:catAx>
      <c:valAx>
        <c:axId val="13474022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34738688"/>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Fracture</c:v>
                </c:pt>
                <c:pt idx="1">
                  <c:v>Sprain</c:v>
                </c:pt>
                <c:pt idx="2">
                  <c:v>Cut/impaling</c:v>
                </c:pt>
                <c:pt idx="3">
                  <c:v>Electric shock</c:v>
                </c:pt>
                <c:pt idx="4">
                  <c:v>Crushing</c:v>
                </c:pt>
                <c:pt idx="5">
                  <c:v>Other</c:v>
                </c:pt>
              </c:strCache>
            </c:strRef>
          </c:cat>
          <c:val>
            <c:numRef>
              <c:f>Sheet1!$B$2:$B$7</c:f>
              <c:numCache>
                <c:formatCode>0%</c:formatCode>
                <c:ptCount val="6"/>
                <c:pt idx="0">
                  <c:v>0.2</c:v>
                </c:pt>
                <c:pt idx="1">
                  <c:v>0.15</c:v>
                </c:pt>
                <c:pt idx="2">
                  <c:v>0.15</c:v>
                </c:pt>
                <c:pt idx="3">
                  <c:v>0.2</c:v>
                </c:pt>
                <c:pt idx="5">
                  <c:v>0.3</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3.2949427817186891E-2"/>
                  <c:y val="-1.08474553108329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1966285211457926E-2"/>
                  <c:y val="0"/>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2922726673253663E-2"/>
                      <c:h val="5.7193208126366878E-2"/>
                    </c:manualLayout>
                  </c15:layout>
                </c:ext>
              </c:extLst>
            </c:dLbl>
            <c:dLbl>
              <c:idx val="5"/>
              <c:layout>
                <c:manualLayout>
                  <c:x val="5.4915713028644815E-3"/>
                  <c:y val="-1.2429232293444039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Fracture</c:v>
                </c:pt>
                <c:pt idx="1">
                  <c:v>Sprain</c:v>
                </c:pt>
                <c:pt idx="2">
                  <c:v>Cut/impaling</c:v>
                </c:pt>
                <c:pt idx="3">
                  <c:v>Electric shock</c:v>
                </c:pt>
                <c:pt idx="4">
                  <c:v>Crushing</c:v>
                </c:pt>
                <c:pt idx="5">
                  <c:v>Other</c:v>
                </c:pt>
              </c:strCache>
            </c:strRef>
          </c:cat>
          <c:val>
            <c:numRef>
              <c:f>Sheet1!$C$2:$C$7</c:f>
              <c:numCache>
                <c:formatCode>General</c:formatCode>
                <c:ptCount val="6"/>
                <c:pt idx="0" formatCode="0%">
                  <c:v>0.21</c:v>
                </c:pt>
                <c:pt idx="2" formatCode="0%">
                  <c:v>0.21</c:v>
                </c:pt>
                <c:pt idx="3" formatCode="0%">
                  <c:v>0.21</c:v>
                </c:pt>
                <c:pt idx="4" formatCode="0%">
                  <c:v>0.1</c:v>
                </c:pt>
                <c:pt idx="5" formatCode="0%">
                  <c:v>0.28000000000000003</c:v>
                </c:pt>
              </c:numCache>
            </c:numRef>
          </c:val>
        </c:ser>
        <c:dLbls>
          <c:showLegendKey val="0"/>
          <c:showVal val="0"/>
          <c:showCatName val="0"/>
          <c:showSerName val="0"/>
          <c:showPercent val="0"/>
          <c:showBubbleSize val="0"/>
        </c:dLbls>
        <c:gapWidth val="100"/>
        <c:overlap val="-24"/>
        <c:axId val="124687488"/>
        <c:axId val="124689024"/>
      </c:barChart>
      <c:catAx>
        <c:axId val="1246874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4689024"/>
        <c:crosses val="autoZero"/>
        <c:auto val="1"/>
        <c:lblAlgn val="ctr"/>
        <c:lblOffset val="100"/>
        <c:noMultiLvlLbl val="0"/>
      </c:catAx>
      <c:valAx>
        <c:axId val="124689024"/>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4687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3.4564021995286721E-2"/>
                  <c:y val="-2.7401698593902329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Once per site</c:v>
                </c:pt>
                <c:pt idx="1">
                  <c:v>Twice</c:v>
                </c:pt>
                <c:pt idx="2">
                  <c:v>Three times</c:v>
                </c:pt>
                <c:pt idx="3">
                  <c:v>Five times per site</c:v>
                </c:pt>
              </c:strCache>
            </c:strRef>
          </c:cat>
          <c:val>
            <c:numRef>
              <c:f>Sheet1!$B$2:$B$5</c:f>
              <c:numCache>
                <c:formatCode>0%</c:formatCode>
                <c:ptCount val="4"/>
                <c:pt idx="0">
                  <c:v>0.28000000000000003</c:v>
                </c:pt>
                <c:pt idx="1">
                  <c:v>0.09</c:v>
                </c:pt>
                <c:pt idx="2">
                  <c:v>0.02</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Once per site</c:v>
                </c:pt>
                <c:pt idx="1">
                  <c:v>Twice</c:v>
                </c:pt>
                <c:pt idx="2">
                  <c:v>Three times</c:v>
                </c:pt>
                <c:pt idx="3">
                  <c:v>Five times per site</c:v>
                </c:pt>
              </c:strCache>
            </c:strRef>
          </c:cat>
          <c:val>
            <c:numRef>
              <c:f>Sheet1!$C$2:$C$5</c:f>
              <c:numCache>
                <c:formatCode>0%</c:formatCode>
                <c:ptCount val="4"/>
                <c:pt idx="0">
                  <c:v>0.34</c:v>
                </c:pt>
                <c:pt idx="1">
                  <c:v>0.04</c:v>
                </c:pt>
                <c:pt idx="2">
                  <c:v>0.11</c:v>
                </c:pt>
                <c:pt idx="3">
                  <c:v>0.02</c:v>
                </c:pt>
              </c:numCache>
            </c:numRef>
          </c:val>
        </c:ser>
        <c:dLbls>
          <c:showLegendKey val="0"/>
          <c:showVal val="0"/>
          <c:showCatName val="0"/>
          <c:showSerName val="0"/>
          <c:showPercent val="0"/>
          <c:showBubbleSize val="0"/>
        </c:dLbls>
        <c:gapWidth val="100"/>
        <c:overlap val="-24"/>
        <c:axId val="150771968"/>
        <c:axId val="150777856"/>
      </c:barChart>
      <c:catAx>
        <c:axId val="150771968"/>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777856"/>
        <c:crosses val="autoZero"/>
        <c:auto val="1"/>
        <c:lblAlgn val="ctr"/>
        <c:lblOffset val="100"/>
        <c:noMultiLvlLbl val="0"/>
      </c:catAx>
      <c:valAx>
        <c:axId val="150777856"/>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771968"/>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1"/>
              <c:layout/>
              <c:showLegendKey val="0"/>
              <c:showVal val="1"/>
              <c:showCatName val="0"/>
              <c:showSerName val="0"/>
              <c:showPercent val="0"/>
              <c:showBubbleSize val="0"/>
              <c:extLst>
                <c:ext xmlns:c15="http://schemas.microsoft.com/office/drawing/2012/chart" uri="{CE6537A1-D6FC-4f65-9D91-7224C49458BB}">
                  <c15:layout/>
                </c:ext>
              </c:extLst>
            </c:dLbl>
            <c:dLbl>
              <c:idx val="2"/>
              <c:layout/>
              <c:showLegendKey val="0"/>
              <c:showVal val="1"/>
              <c:showCatName val="0"/>
              <c:showSerName val="0"/>
              <c:showPercent val="0"/>
              <c:showBubbleSize val="0"/>
              <c:extLst>
                <c:ext xmlns:c15="http://schemas.microsoft.com/office/drawing/2012/chart" uri="{CE6537A1-D6FC-4f65-9D91-7224C49458BB}">
                  <c15:layout/>
                </c:ext>
              </c:extLst>
            </c:dLbl>
            <c:dLbl>
              <c:idx val="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Once per site</c:v>
                </c:pt>
                <c:pt idx="1">
                  <c:v>Twice</c:v>
                </c:pt>
                <c:pt idx="2">
                  <c:v>Three times</c:v>
                </c:pt>
                <c:pt idx="3">
                  <c:v>Four times</c:v>
                </c:pt>
                <c:pt idx="4">
                  <c:v>Five times</c:v>
                </c:pt>
                <c:pt idx="5">
                  <c:v>Six times</c:v>
                </c:pt>
              </c:strCache>
            </c:strRef>
          </c:cat>
          <c:val>
            <c:numRef>
              <c:f>Sheet1!$B$2:$B$7</c:f>
              <c:numCache>
                <c:formatCode>0%</c:formatCode>
                <c:ptCount val="6"/>
                <c:pt idx="0">
                  <c:v>0.32</c:v>
                </c:pt>
                <c:pt idx="1">
                  <c:v>0.06</c:v>
                </c:pt>
                <c:pt idx="2">
                  <c:v>0.04</c:v>
                </c:pt>
                <c:pt idx="3">
                  <c:v>0.02</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2.3629419056316006E-2"/>
                  <c:y val="-3.26792520418233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239796916305373E-2"/>
                  <c:y val="-8.7263772273161715E-3"/>
                </c:manualLayout>
              </c:layout>
              <c:showLegendKey val="0"/>
              <c:showVal val="1"/>
              <c:showCatName val="0"/>
              <c:showSerName val="0"/>
              <c:showPercent val="0"/>
              <c:showBubbleSize val="0"/>
              <c:extLst>
                <c:ext xmlns:c15="http://schemas.microsoft.com/office/drawing/2012/chart" uri="{CE6537A1-D6FC-4f65-9D91-7224C49458BB}">
                  <c15:layout>
                    <c:manualLayout>
                      <c:w val="8.4183975299723629E-2"/>
                      <c:h val="5.1223834324345928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Once per site</c:v>
                </c:pt>
                <c:pt idx="1">
                  <c:v>Twice</c:v>
                </c:pt>
                <c:pt idx="2">
                  <c:v>Three times</c:v>
                </c:pt>
                <c:pt idx="3">
                  <c:v>Four times</c:v>
                </c:pt>
                <c:pt idx="4">
                  <c:v>Five times</c:v>
                </c:pt>
                <c:pt idx="5">
                  <c:v>Six times</c:v>
                </c:pt>
              </c:strCache>
            </c:strRef>
          </c:cat>
          <c:val>
            <c:numRef>
              <c:f>Sheet1!$C$2:$C$7</c:f>
              <c:numCache>
                <c:formatCode>0%</c:formatCode>
                <c:ptCount val="6"/>
                <c:pt idx="0">
                  <c:v>0.32</c:v>
                </c:pt>
                <c:pt idx="1">
                  <c:v>0.19</c:v>
                </c:pt>
                <c:pt idx="2">
                  <c:v>0.02</c:v>
                </c:pt>
                <c:pt idx="3">
                  <c:v>0.02</c:v>
                </c:pt>
                <c:pt idx="4">
                  <c:v>0.02</c:v>
                </c:pt>
                <c:pt idx="5">
                  <c:v>0.02</c:v>
                </c:pt>
              </c:numCache>
            </c:numRef>
          </c:val>
        </c:ser>
        <c:dLbls>
          <c:showLegendKey val="0"/>
          <c:showVal val="0"/>
          <c:showCatName val="0"/>
          <c:showSerName val="0"/>
          <c:showPercent val="0"/>
          <c:showBubbleSize val="0"/>
        </c:dLbls>
        <c:gapWidth val="100"/>
        <c:overlap val="-24"/>
        <c:axId val="150868736"/>
        <c:axId val="150871424"/>
      </c:barChart>
      <c:catAx>
        <c:axId val="150868736"/>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871424"/>
        <c:crosses val="autoZero"/>
        <c:auto val="1"/>
        <c:lblAlgn val="ctr"/>
        <c:lblOffset val="100"/>
        <c:noMultiLvlLbl val="0"/>
      </c:catAx>
      <c:valAx>
        <c:axId val="150871424"/>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868736"/>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3.7706205813040065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Once per site</c:v>
                </c:pt>
                <c:pt idx="1">
                  <c:v>Twice</c:v>
                </c:pt>
                <c:pt idx="2">
                  <c:v>Three times</c:v>
                </c:pt>
                <c:pt idx="3">
                  <c:v>Four times</c:v>
                </c:pt>
                <c:pt idx="4">
                  <c:v>Seven times</c:v>
                </c:pt>
              </c:strCache>
            </c:strRef>
          </c:cat>
          <c:val>
            <c:numRef>
              <c:f>Sheet1!$B$2:$B$6</c:f>
              <c:numCache>
                <c:formatCode>0%</c:formatCode>
                <c:ptCount val="5"/>
                <c:pt idx="0">
                  <c:v>0.19</c:v>
                </c:pt>
                <c:pt idx="1">
                  <c:v>0.04</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3.4564021995286694E-2"/>
                  <c:y val="-9.8039215686274508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Once per site</c:v>
                </c:pt>
                <c:pt idx="1">
                  <c:v>Twice</c:v>
                </c:pt>
                <c:pt idx="2">
                  <c:v>Three times</c:v>
                </c:pt>
                <c:pt idx="3">
                  <c:v>Four times</c:v>
                </c:pt>
                <c:pt idx="4">
                  <c:v>Seven times</c:v>
                </c:pt>
              </c:strCache>
            </c:strRef>
          </c:cat>
          <c:val>
            <c:numRef>
              <c:f>Sheet1!$C$2:$C$6</c:f>
              <c:numCache>
                <c:formatCode>General</c:formatCode>
                <c:ptCount val="5"/>
                <c:pt idx="0" formatCode="0%">
                  <c:v>0.09</c:v>
                </c:pt>
                <c:pt idx="2" formatCode="0%">
                  <c:v>0.09</c:v>
                </c:pt>
                <c:pt idx="3" formatCode="0%">
                  <c:v>0.02</c:v>
                </c:pt>
                <c:pt idx="4" formatCode="0%">
                  <c:v>0.02</c:v>
                </c:pt>
              </c:numCache>
            </c:numRef>
          </c:val>
        </c:ser>
        <c:dLbls>
          <c:showLegendKey val="0"/>
          <c:showVal val="0"/>
          <c:showCatName val="0"/>
          <c:showSerName val="0"/>
          <c:showPercent val="0"/>
          <c:showBubbleSize val="0"/>
        </c:dLbls>
        <c:gapWidth val="100"/>
        <c:overlap val="-24"/>
        <c:axId val="150918656"/>
        <c:axId val="150920192"/>
      </c:barChart>
      <c:catAx>
        <c:axId val="150918656"/>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920192"/>
        <c:crosses val="autoZero"/>
        <c:auto val="1"/>
        <c:lblAlgn val="ctr"/>
        <c:lblOffset val="100"/>
        <c:noMultiLvlLbl val="0"/>
      </c:catAx>
      <c:valAx>
        <c:axId val="15092019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918656"/>
        <c:crosses val="autoZero"/>
        <c:crossBetween val="between"/>
        <c:majorUnit val="5.000000000000001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One per site</c:v>
                </c:pt>
                <c:pt idx="1">
                  <c:v>Two per site</c:v>
                </c:pt>
                <c:pt idx="2">
                  <c:v>Three per site</c:v>
                </c:pt>
                <c:pt idx="3">
                  <c:v>Four per site</c:v>
                </c:pt>
              </c:strCache>
            </c:strRef>
          </c:cat>
          <c:val>
            <c:numRef>
              <c:f>Sheet1!$B$2:$B$5</c:f>
              <c:numCache>
                <c:formatCode>General</c:formatCode>
                <c:ptCount val="4"/>
                <c:pt idx="0" formatCode="0%">
                  <c:v>0.19</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2.1007184431627787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One per site</c:v>
                </c:pt>
                <c:pt idx="1">
                  <c:v>Two per site</c:v>
                </c:pt>
                <c:pt idx="2">
                  <c:v>Three per site</c:v>
                </c:pt>
                <c:pt idx="3">
                  <c:v>Four per site</c:v>
                </c:pt>
              </c:strCache>
            </c:strRef>
          </c:cat>
          <c:val>
            <c:numRef>
              <c:f>Sheet1!$C$2:$C$5</c:f>
              <c:numCache>
                <c:formatCode>0%</c:formatCode>
                <c:ptCount val="4"/>
                <c:pt idx="0">
                  <c:v>0.13</c:v>
                </c:pt>
                <c:pt idx="1">
                  <c:v>0.06</c:v>
                </c:pt>
                <c:pt idx="2">
                  <c:v>0.06</c:v>
                </c:pt>
                <c:pt idx="3">
                  <c:v>0.02</c:v>
                </c:pt>
              </c:numCache>
            </c:numRef>
          </c:val>
        </c:ser>
        <c:dLbls>
          <c:showLegendKey val="0"/>
          <c:showVal val="0"/>
          <c:showCatName val="0"/>
          <c:showSerName val="0"/>
          <c:showPercent val="0"/>
          <c:showBubbleSize val="0"/>
        </c:dLbls>
        <c:gapWidth val="100"/>
        <c:overlap val="-24"/>
        <c:axId val="150973056"/>
        <c:axId val="150991232"/>
      </c:barChart>
      <c:catAx>
        <c:axId val="150973056"/>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991232"/>
        <c:crosses val="autoZero"/>
        <c:auto val="0"/>
        <c:lblAlgn val="ctr"/>
        <c:lblOffset val="100"/>
        <c:noMultiLvlLbl val="0"/>
      </c:catAx>
      <c:valAx>
        <c:axId val="15099123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0973056"/>
        <c:crosses val="autoZero"/>
        <c:crossBetween val="between"/>
        <c:majorUnit val="5.000000000000001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59859838808444"/>
          <c:y val="3.4657316726988859E-2"/>
          <c:w val="0.84512646052786211"/>
          <c:h val="0.67435020580512384"/>
        </c:manualLayout>
      </c:layout>
      <c:barChart>
        <c:barDir val="col"/>
        <c:grouping val="clustered"/>
        <c:varyColors val="0"/>
        <c:ser>
          <c:idx val="0"/>
          <c:order val="0"/>
          <c:tx>
            <c:strRef>
              <c:f>Sheet1!$B$1</c:f>
              <c:strCache>
                <c:ptCount val="1"/>
                <c:pt idx="0">
                  <c:v>Union HSR</c:v>
                </c:pt>
              </c:strCache>
            </c:strRef>
          </c:tx>
          <c:spPr>
            <a:solidFill>
              <a:schemeClr val="accent1"/>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Once per site</c:v>
                </c:pt>
                <c:pt idx="1">
                  <c:v>Twice</c:v>
                </c:pt>
                <c:pt idx="2">
                  <c:v>Four times</c:v>
                </c:pt>
                <c:pt idx="3">
                  <c:v>Five times</c:v>
                </c:pt>
                <c:pt idx="4">
                  <c:v>Seven times </c:v>
                </c:pt>
                <c:pt idx="5">
                  <c:v>14 times per site</c:v>
                </c:pt>
              </c:strCache>
            </c:strRef>
          </c:cat>
          <c:val>
            <c:numRef>
              <c:f>Sheet1!$B$2:$B$7</c:f>
              <c:numCache>
                <c:formatCode>0%</c:formatCode>
                <c:ptCount val="6"/>
                <c:pt idx="0">
                  <c:v>0.21</c:v>
                </c:pt>
                <c:pt idx="1">
                  <c:v>0.02</c:v>
                </c:pt>
              </c:numCache>
            </c:numRef>
          </c:val>
        </c:ser>
        <c:ser>
          <c:idx val="1"/>
          <c:order val="1"/>
          <c:tx>
            <c:strRef>
              <c:f>Sheet1!$C$1</c:f>
              <c:strCache>
                <c:ptCount val="1"/>
                <c:pt idx="0">
                  <c:v>No Union HSR</c:v>
                </c:pt>
              </c:strCache>
            </c:strRef>
          </c:tx>
          <c:spPr>
            <a:solidFill>
              <a:schemeClr val="accent2"/>
            </a:solidFill>
            <a:ln>
              <a:noFill/>
            </a:ln>
            <a:effectLst/>
            <a:scene3d>
              <a:camera prst="orthographicFront">
                <a:rot lat="0" lon="0" rev="0"/>
              </a:camera>
              <a:lightRig rig="brightRoom" dir="tl">
                <a:rot lat="0" lon="0" rev="1800000"/>
              </a:lightRig>
            </a:scene3d>
            <a:sp3d contourW="10160" prstMaterial="dkEdge">
              <a:bevelT w="38100" h="50800" prst="angle"/>
              <a:contourClr>
                <a:scrgbClr r="0" g="0" b="0">
                  <a:shade val="40000"/>
                  <a:satMod val="150000"/>
                </a:scrgbClr>
              </a:contourClr>
            </a:sp3d>
          </c:spPr>
          <c:invertIfNegative val="0"/>
          <c:dLbls>
            <c:dLbl>
              <c:idx val="0"/>
              <c:layout>
                <c:manualLayout>
                  <c:x val="5.9701492537313404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Once per site</c:v>
                </c:pt>
                <c:pt idx="1">
                  <c:v>Twice</c:v>
                </c:pt>
                <c:pt idx="2">
                  <c:v>Four times</c:v>
                </c:pt>
                <c:pt idx="3">
                  <c:v>Five times</c:v>
                </c:pt>
                <c:pt idx="4">
                  <c:v>Seven times </c:v>
                </c:pt>
                <c:pt idx="5">
                  <c:v>14 times per site</c:v>
                </c:pt>
              </c:strCache>
            </c:strRef>
          </c:cat>
          <c:val>
            <c:numRef>
              <c:f>Sheet1!$C$2:$C$7</c:f>
              <c:numCache>
                <c:formatCode>0%</c:formatCode>
                <c:ptCount val="6"/>
                <c:pt idx="0">
                  <c:v>0.3</c:v>
                </c:pt>
                <c:pt idx="1">
                  <c:v>0.02</c:v>
                </c:pt>
                <c:pt idx="2">
                  <c:v>0.06</c:v>
                </c:pt>
                <c:pt idx="3">
                  <c:v>0.04</c:v>
                </c:pt>
                <c:pt idx="4">
                  <c:v>0.02</c:v>
                </c:pt>
                <c:pt idx="5">
                  <c:v>0.02</c:v>
                </c:pt>
              </c:numCache>
            </c:numRef>
          </c:val>
        </c:ser>
        <c:dLbls>
          <c:showLegendKey val="0"/>
          <c:showVal val="0"/>
          <c:showCatName val="0"/>
          <c:showSerName val="0"/>
          <c:showPercent val="0"/>
          <c:showBubbleSize val="0"/>
        </c:dLbls>
        <c:gapWidth val="100"/>
        <c:overlap val="-24"/>
        <c:axId val="151531520"/>
        <c:axId val="151533056"/>
      </c:barChart>
      <c:catAx>
        <c:axId val="151531520"/>
        <c:scaling>
          <c:orientation val="minMax"/>
        </c:scaling>
        <c:delete val="0"/>
        <c:axPos val="b"/>
        <c:numFmt formatCode="General" sourceLinked="0"/>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1533056"/>
        <c:crosses val="autoZero"/>
        <c:auto val="1"/>
        <c:lblAlgn val="ctr"/>
        <c:lblOffset val="100"/>
        <c:noMultiLvlLbl val="0"/>
      </c:catAx>
      <c:valAx>
        <c:axId val="151533056"/>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1531520"/>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948F3C43-7352-40C8-A618-4CE8405CC7A2}" type="datetimeFigureOut">
              <a:rPr lang="en-AU" smtClean="0"/>
              <a:t>31/08/2016</a:t>
            </a:fld>
            <a:endParaRPr lang="en-AU"/>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8F951FA2-A14B-4561-BA99-D45BDFAAB964}" type="slidenum">
              <a:rPr lang="en-AU" smtClean="0"/>
              <a:t>‹#›</a:t>
            </a:fld>
            <a:endParaRPr lang="en-AU"/>
          </a:p>
        </p:txBody>
      </p:sp>
    </p:spTree>
    <p:extLst>
      <p:ext uri="{BB962C8B-B14F-4D97-AF65-F5344CB8AC3E}">
        <p14:creationId xmlns:p14="http://schemas.microsoft.com/office/powerpoint/2010/main" val="4004237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BBF4F7E-3E4A-43AD-BDB0-ACE6E0D37547}" type="datetimeFigureOut">
              <a:rPr lang="en-AU" smtClean="0"/>
              <a:t>31/08/2016</a:t>
            </a:fld>
            <a:endParaRPr lang="en-AU"/>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D3C06B6A-4540-4BB1-85DF-23C12A1A24F8}" type="slidenum">
              <a:rPr lang="en-AU" smtClean="0"/>
              <a:t>‹#›</a:t>
            </a:fld>
            <a:endParaRPr lang="en-AU"/>
          </a:p>
        </p:txBody>
      </p:sp>
    </p:spTree>
    <p:extLst>
      <p:ext uri="{BB962C8B-B14F-4D97-AF65-F5344CB8AC3E}">
        <p14:creationId xmlns:p14="http://schemas.microsoft.com/office/powerpoint/2010/main" val="382784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3638" y="1241425"/>
            <a:ext cx="4467225" cy="3351213"/>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39A57B-948D-435B-A117-64507CA2E21A}" type="slidenum">
              <a:rPr lang="en-AU" smtClean="0">
                <a:solidFill>
                  <a:prstClr val="black"/>
                </a:solidFill>
              </a:rPr>
              <a:pPr/>
              <a:t>1</a:t>
            </a:fld>
            <a:endParaRPr lang="en-AU">
              <a:solidFill>
                <a:prstClr val="black"/>
              </a:solidFill>
            </a:endParaRPr>
          </a:p>
        </p:txBody>
      </p:sp>
    </p:spTree>
    <p:extLst>
      <p:ext uri="{BB962C8B-B14F-4D97-AF65-F5344CB8AC3E}">
        <p14:creationId xmlns:p14="http://schemas.microsoft.com/office/powerpoint/2010/main" val="2711019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C06B6A-4540-4BB1-85DF-23C12A1A24F8}" type="slidenum">
              <a:rPr lang="en-AU" smtClean="0"/>
              <a:t>13</a:t>
            </a:fld>
            <a:endParaRPr lang="en-AU"/>
          </a:p>
        </p:txBody>
      </p:sp>
    </p:spTree>
    <p:extLst>
      <p:ext uri="{BB962C8B-B14F-4D97-AF65-F5344CB8AC3E}">
        <p14:creationId xmlns:p14="http://schemas.microsoft.com/office/powerpoint/2010/main" val="2849955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59CD494D-3FCA-45A6-A08F-C74BA8A3A365}" type="datetime1">
              <a:rPr lang="en-AU" smtClean="0">
                <a:solidFill>
                  <a:srgbClr val="F3F2DC"/>
                </a:solidFill>
              </a:rPr>
              <a:t>31/08/2016</a:t>
            </a:fld>
            <a:endParaRPr lang="en-AU" dirty="0">
              <a:solidFill>
                <a:srgbClr val="F3F2DC"/>
              </a:solidFill>
            </a:endParaRPr>
          </a:p>
        </p:txBody>
      </p:sp>
      <p:sp>
        <p:nvSpPr>
          <p:cNvPr id="5" name="Footer Placeholder 4"/>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6" name="Slide Number Placeholder 5"/>
          <p:cNvSpPr>
            <a:spLocks noGrp="1"/>
          </p:cNvSpPr>
          <p:nvPr>
            <p:ph type="sldNum" sz="quarter" idx="12"/>
          </p:nvPr>
        </p:nvSpPr>
        <p:spPr/>
        <p:txBody>
          <a:bodyPr/>
          <a:lstStyle/>
          <a:p>
            <a:pPr>
              <a:defRPr/>
            </a:pPr>
            <a:fld id="{7BA19A8F-9BC2-442F-8BA2-CEF886B17C6A}" type="slidenum">
              <a:rPr lang="en-AU" smtClean="0"/>
              <a:pPr>
                <a:defRPr/>
              </a:pPr>
              <a:t>‹#›</a:t>
            </a:fld>
            <a:endParaRPr lang="en-AU" dirty="0"/>
          </a:p>
        </p:txBody>
      </p:sp>
    </p:spTree>
    <p:extLst>
      <p:ext uri="{BB962C8B-B14F-4D97-AF65-F5344CB8AC3E}">
        <p14:creationId xmlns:p14="http://schemas.microsoft.com/office/powerpoint/2010/main" val="253533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494D52E-88DB-4343-A869-3D923F98E9E0}" type="datetime1">
              <a:rPr lang="en-AU" smtClean="0">
                <a:solidFill>
                  <a:srgbClr val="F3F2DC"/>
                </a:solidFill>
              </a:rPr>
              <a:t>31/08/2016</a:t>
            </a:fld>
            <a:endParaRPr lang="en-AU" dirty="0">
              <a:solidFill>
                <a:srgbClr val="F3F2DC"/>
              </a:solidFill>
            </a:endParaRPr>
          </a:p>
        </p:txBody>
      </p:sp>
      <p:sp>
        <p:nvSpPr>
          <p:cNvPr id="5" name="Footer Placeholder 4"/>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6" name="Slide Number Placeholder 5"/>
          <p:cNvSpPr>
            <a:spLocks noGrp="1"/>
          </p:cNvSpPr>
          <p:nvPr>
            <p:ph type="sldNum" sz="quarter" idx="12"/>
          </p:nvPr>
        </p:nvSpPr>
        <p:spPr/>
        <p:txBody>
          <a:bodyPr/>
          <a:lstStyle/>
          <a:p>
            <a:pPr>
              <a:defRPr/>
            </a:pPr>
            <a:fld id="{FD76F8AA-9869-48C0-8F65-5852FE2441D3}" type="slidenum">
              <a:rPr lang="en-AU" smtClean="0"/>
              <a:pPr>
                <a:defRPr/>
              </a:pPr>
              <a:t>‹#›</a:t>
            </a:fld>
            <a:endParaRPr lang="en-AU" dirty="0"/>
          </a:p>
        </p:txBody>
      </p:sp>
    </p:spTree>
    <p:extLst>
      <p:ext uri="{BB962C8B-B14F-4D97-AF65-F5344CB8AC3E}">
        <p14:creationId xmlns:p14="http://schemas.microsoft.com/office/powerpoint/2010/main" val="202975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64229FA-AD9D-4427-87C7-ED35FD7590D4}" type="datetime1">
              <a:rPr lang="en-AU" smtClean="0">
                <a:solidFill>
                  <a:srgbClr val="F3F2DC"/>
                </a:solidFill>
              </a:rPr>
              <a:t>31/08/2016</a:t>
            </a:fld>
            <a:endParaRPr lang="en-AU" dirty="0">
              <a:solidFill>
                <a:srgbClr val="F3F2DC"/>
              </a:solidFill>
            </a:endParaRPr>
          </a:p>
        </p:txBody>
      </p:sp>
      <p:sp>
        <p:nvSpPr>
          <p:cNvPr id="5" name="Footer Placeholder 4"/>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6" name="Slide Number Placeholder 5"/>
          <p:cNvSpPr>
            <a:spLocks noGrp="1"/>
          </p:cNvSpPr>
          <p:nvPr>
            <p:ph type="sldNum" sz="quarter" idx="12"/>
          </p:nvPr>
        </p:nvSpPr>
        <p:spPr/>
        <p:txBody>
          <a:bodyPr/>
          <a:lstStyle/>
          <a:p>
            <a:pPr>
              <a:defRPr/>
            </a:pPr>
            <a:fld id="{645D3DF2-7C32-4FD4-A4A2-2F80D632F2F6}" type="slidenum">
              <a:rPr lang="en-AU" smtClean="0"/>
              <a:pPr>
                <a:defRPr/>
              </a:pPr>
              <a:t>‹#›</a:t>
            </a:fld>
            <a:endParaRPr lang="en-AU" dirty="0"/>
          </a:p>
        </p:txBody>
      </p:sp>
    </p:spTree>
    <p:extLst>
      <p:ext uri="{BB962C8B-B14F-4D97-AF65-F5344CB8AC3E}">
        <p14:creationId xmlns:p14="http://schemas.microsoft.com/office/powerpoint/2010/main" val="364372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9CA156-252B-481A-8E9D-1C41C7160EB3}" type="datetime1">
              <a:rPr lang="en-AU" smtClean="0">
                <a:solidFill>
                  <a:srgbClr val="F3F2DC"/>
                </a:solidFill>
              </a:rPr>
              <a:t>31/08/2016</a:t>
            </a:fld>
            <a:endParaRPr lang="en-AU" dirty="0">
              <a:solidFill>
                <a:srgbClr val="F3F2DC"/>
              </a:solidFill>
            </a:endParaRPr>
          </a:p>
        </p:txBody>
      </p:sp>
      <p:sp>
        <p:nvSpPr>
          <p:cNvPr id="5" name="Footer Placeholder 4"/>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6" name="Slide Number Placeholder 5"/>
          <p:cNvSpPr>
            <a:spLocks noGrp="1"/>
          </p:cNvSpPr>
          <p:nvPr>
            <p:ph type="sldNum" sz="quarter" idx="12"/>
          </p:nvPr>
        </p:nvSpPr>
        <p:spPr/>
        <p:txBody>
          <a:bodyPr/>
          <a:lstStyle/>
          <a:p>
            <a:pPr>
              <a:defRPr/>
            </a:pPr>
            <a:fld id="{1C9AB946-AEDC-4558-BB72-725A9F19E0D0}" type="slidenum">
              <a:rPr lang="en-AU" smtClean="0"/>
              <a:pPr>
                <a:defRPr/>
              </a:pPr>
              <a:t>‹#›</a:t>
            </a:fld>
            <a:endParaRPr lang="en-AU" dirty="0"/>
          </a:p>
        </p:txBody>
      </p:sp>
    </p:spTree>
    <p:extLst>
      <p:ext uri="{BB962C8B-B14F-4D97-AF65-F5344CB8AC3E}">
        <p14:creationId xmlns:p14="http://schemas.microsoft.com/office/powerpoint/2010/main" val="9619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27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70510F4-9EE3-49AC-A792-F09B751C3C5C}" type="datetime1">
              <a:rPr lang="en-AU" smtClean="0">
                <a:solidFill>
                  <a:srgbClr val="F3F2DC"/>
                </a:solidFill>
              </a:rPr>
              <a:t>31/08/2016</a:t>
            </a:fld>
            <a:endParaRPr lang="en-AU" dirty="0">
              <a:solidFill>
                <a:srgbClr val="F3F2DC"/>
              </a:solidFill>
            </a:endParaRPr>
          </a:p>
        </p:txBody>
      </p:sp>
      <p:sp>
        <p:nvSpPr>
          <p:cNvPr id="5" name="Footer Placeholder 4"/>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6" name="Slide Number Placeholder 5"/>
          <p:cNvSpPr>
            <a:spLocks noGrp="1"/>
          </p:cNvSpPr>
          <p:nvPr>
            <p:ph type="sldNum" sz="quarter" idx="12"/>
          </p:nvPr>
        </p:nvSpPr>
        <p:spPr/>
        <p:txBody>
          <a:bodyPr/>
          <a:lstStyle/>
          <a:p>
            <a:pPr>
              <a:defRPr/>
            </a:pPr>
            <a:fld id="{414B76AC-4BAD-4849-A520-5EFE16AB1312}" type="slidenum">
              <a:rPr lang="en-AU" smtClean="0"/>
              <a:pPr>
                <a:defRPr/>
              </a:pPr>
              <a:t>‹#›</a:t>
            </a:fld>
            <a:endParaRPr lang="en-AU" dirty="0"/>
          </a:p>
        </p:txBody>
      </p:sp>
    </p:spTree>
    <p:extLst>
      <p:ext uri="{BB962C8B-B14F-4D97-AF65-F5344CB8AC3E}">
        <p14:creationId xmlns:p14="http://schemas.microsoft.com/office/powerpoint/2010/main" val="424312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AB88FE5F-181B-4D02-AD99-22CCF246D0D8}" type="datetime1">
              <a:rPr lang="en-AU" smtClean="0">
                <a:solidFill>
                  <a:srgbClr val="F3F2DC"/>
                </a:solidFill>
              </a:rPr>
              <a:t>31/08/2016</a:t>
            </a:fld>
            <a:endParaRPr lang="en-AU" dirty="0">
              <a:solidFill>
                <a:srgbClr val="F3F2DC"/>
              </a:solidFill>
            </a:endParaRPr>
          </a:p>
        </p:txBody>
      </p:sp>
      <p:sp>
        <p:nvSpPr>
          <p:cNvPr id="6" name="Footer Placeholder 5"/>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7" name="Slide Number Placeholder 6"/>
          <p:cNvSpPr>
            <a:spLocks noGrp="1"/>
          </p:cNvSpPr>
          <p:nvPr>
            <p:ph type="sldNum" sz="quarter" idx="12"/>
          </p:nvPr>
        </p:nvSpPr>
        <p:spPr/>
        <p:txBody>
          <a:bodyPr/>
          <a:lstStyle/>
          <a:p>
            <a:pPr>
              <a:defRPr/>
            </a:pPr>
            <a:fld id="{CB092CAF-9EA3-4224-89D3-824CA25CEDB4}" type="slidenum">
              <a:rPr lang="en-AU" smtClean="0"/>
              <a:pPr>
                <a:defRPr/>
              </a:pPr>
              <a:t>‹#›</a:t>
            </a:fld>
            <a:endParaRPr lang="en-AU" dirty="0"/>
          </a:p>
        </p:txBody>
      </p:sp>
    </p:spTree>
    <p:extLst>
      <p:ext uri="{BB962C8B-B14F-4D97-AF65-F5344CB8AC3E}">
        <p14:creationId xmlns:p14="http://schemas.microsoft.com/office/powerpoint/2010/main" val="307123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B4BA37A-780D-4042-966A-554C28CAE8E4}" type="datetime1">
              <a:rPr lang="en-AU" smtClean="0">
                <a:solidFill>
                  <a:srgbClr val="F3F2DC"/>
                </a:solidFill>
              </a:rPr>
              <a:t>31/08/2016</a:t>
            </a:fld>
            <a:endParaRPr lang="en-AU" dirty="0">
              <a:solidFill>
                <a:srgbClr val="F3F2DC"/>
              </a:solidFill>
            </a:endParaRPr>
          </a:p>
        </p:txBody>
      </p:sp>
      <p:sp>
        <p:nvSpPr>
          <p:cNvPr id="8" name="Footer Placeholder 7"/>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9" name="Slide Number Placeholder 8"/>
          <p:cNvSpPr>
            <a:spLocks noGrp="1"/>
          </p:cNvSpPr>
          <p:nvPr>
            <p:ph type="sldNum" sz="quarter" idx="12"/>
          </p:nvPr>
        </p:nvSpPr>
        <p:spPr/>
        <p:txBody>
          <a:bodyPr/>
          <a:lstStyle/>
          <a:p>
            <a:pPr>
              <a:defRPr/>
            </a:pPr>
            <a:fld id="{07B68FBC-1944-4B0A-94C2-6C9C50EDC572}" type="slidenum">
              <a:rPr lang="en-AU" smtClean="0"/>
              <a:pPr>
                <a:defRPr/>
              </a:pPr>
              <a:t>‹#›</a:t>
            </a:fld>
            <a:endParaRPr lang="en-AU" dirty="0"/>
          </a:p>
        </p:txBody>
      </p:sp>
    </p:spTree>
    <p:extLst>
      <p:ext uri="{BB962C8B-B14F-4D97-AF65-F5344CB8AC3E}">
        <p14:creationId xmlns:p14="http://schemas.microsoft.com/office/powerpoint/2010/main" val="333648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4283DB5-44CB-4136-8714-B8EDBBE22540}" type="datetime1">
              <a:rPr lang="en-AU" smtClean="0">
                <a:solidFill>
                  <a:srgbClr val="F3F2DC"/>
                </a:solidFill>
              </a:rPr>
              <a:t>31/08/2016</a:t>
            </a:fld>
            <a:endParaRPr lang="en-AU" dirty="0">
              <a:solidFill>
                <a:srgbClr val="F3F2DC"/>
              </a:solidFill>
            </a:endParaRPr>
          </a:p>
        </p:txBody>
      </p:sp>
      <p:sp>
        <p:nvSpPr>
          <p:cNvPr id="4" name="Footer Placeholder 3"/>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5" name="Slide Number Placeholder 4"/>
          <p:cNvSpPr>
            <a:spLocks noGrp="1"/>
          </p:cNvSpPr>
          <p:nvPr>
            <p:ph type="sldNum" sz="quarter" idx="12"/>
          </p:nvPr>
        </p:nvSpPr>
        <p:spPr/>
        <p:txBody>
          <a:bodyPr/>
          <a:lstStyle/>
          <a:p>
            <a:pPr>
              <a:defRPr/>
            </a:pPr>
            <a:fld id="{7A7078DD-605F-405E-8E9E-4376C7CE9CA8}" type="slidenum">
              <a:rPr lang="en-AU" smtClean="0"/>
              <a:pPr>
                <a:defRPr/>
              </a:pPr>
              <a:t>‹#›</a:t>
            </a:fld>
            <a:endParaRPr lang="en-AU" dirty="0"/>
          </a:p>
        </p:txBody>
      </p:sp>
    </p:spTree>
    <p:extLst>
      <p:ext uri="{BB962C8B-B14F-4D97-AF65-F5344CB8AC3E}">
        <p14:creationId xmlns:p14="http://schemas.microsoft.com/office/powerpoint/2010/main" val="202701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6DC9F65-A461-4ED7-9E75-58C039E00AB0}" type="datetime1">
              <a:rPr lang="en-AU" smtClean="0">
                <a:solidFill>
                  <a:srgbClr val="F3F2DC"/>
                </a:solidFill>
              </a:rPr>
              <a:t>31/08/2016</a:t>
            </a:fld>
            <a:endParaRPr lang="en-AU" dirty="0">
              <a:solidFill>
                <a:srgbClr val="F3F2DC"/>
              </a:solidFill>
            </a:endParaRPr>
          </a:p>
        </p:txBody>
      </p:sp>
      <p:sp>
        <p:nvSpPr>
          <p:cNvPr id="3" name="Footer Placeholder 2"/>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4" name="Slide Number Placeholder 3"/>
          <p:cNvSpPr>
            <a:spLocks noGrp="1"/>
          </p:cNvSpPr>
          <p:nvPr>
            <p:ph type="sldNum" sz="quarter" idx="12"/>
          </p:nvPr>
        </p:nvSpPr>
        <p:spPr/>
        <p:txBody>
          <a:bodyPr/>
          <a:lstStyle/>
          <a:p>
            <a:pPr>
              <a:defRPr/>
            </a:pPr>
            <a:fld id="{3D02C140-DA35-49ED-98EC-4021892F6373}" type="slidenum">
              <a:rPr lang="en-AU" smtClean="0"/>
              <a:pPr>
                <a:defRPr/>
              </a:pPr>
              <a:t>‹#›</a:t>
            </a:fld>
            <a:endParaRPr lang="en-AU" dirty="0"/>
          </a:p>
        </p:txBody>
      </p:sp>
    </p:spTree>
    <p:extLst>
      <p:ext uri="{BB962C8B-B14F-4D97-AF65-F5344CB8AC3E}">
        <p14:creationId xmlns:p14="http://schemas.microsoft.com/office/powerpoint/2010/main" val="238981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8B8A710-28B5-44BB-ACCE-A43B38830B02}" type="datetime1">
              <a:rPr lang="en-AU" smtClean="0">
                <a:solidFill>
                  <a:srgbClr val="F3F2DC"/>
                </a:solidFill>
              </a:rPr>
              <a:t>31/08/2016</a:t>
            </a:fld>
            <a:endParaRPr lang="en-AU" dirty="0">
              <a:solidFill>
                <a:srgbClr val="F3F2DC"/>
              </a:solidFill>
            </a:endParaRPr>
          </a:p>
        </p:txBody>
      </p:sp>
      <p:sp>
        <p:nvSpPr>
          <p:cNvPr id="6" name="Footer Placeholder 5"/>
          <p:cNvSpPr>
            <a:spLocks noGrp="1"/>
          </p:cNvSpPr>
          <p:nvPr>
            <p:ph type="ftr" sz="quarter" idx="11"/>
          </p:nvPr>
        </p:nvSpPr>
        <p:spPr/>
        <p:txBody>
          <a:bodyPr/>
          <a:lstStyle/>
          <a:p>
            <a:pPr>
              <a:defRPr/>
            </a:pPr>
            <a:r>
              <a:rPr lang="en-AU" smtClean="0">
                <a:solidFill>
                  <a:srgbClr val="F3F2DC"/>
                </a:solidFill>
              </a:rPr>
              <a:t>MMH250 Week 11</a:t>
            </a:r>
            <a:endParaRPr lang="en-AU" dirty="0">
              <a:solidFill>
                <a:srgbClr val="F3F2DC"/>
              </a:solidFill>
            </a:endParaRPr>
          </a:p>
        </p:txBody>
      </p:sp>
      <p:sp>
        <p:nvSpPr>
          <p:cNvPr id="7" name="Slide Number Placeholder 6"/>
          <p:cNvSpPr>
            <a:spLocks noGrp="1"/>
          </p:cNvSpPr>
          <p:nvPr>
            <p:ph type="sldNum" sz="quarter" idx="12"/>
          </p:nvPr>
        </p:nvSpPr>
        <p:spPr/>
        <p:txBody>
          <a:bodyPr/>
          <a:lstStyle/>
          <a:p>
            <a:pPr>
              <a:defRPr/>
            </a:pPr>
            <a:fld id="{161C3A63-51C1-4364-8B2B-876E7942A3A6}" type="slidenum">
              <a:rPr lang="en-AU" smtClean="0"/>
              <a:pPr>
                <a:defRPr/>
              </a:pPr>
              <a:t>‹#›</a:t>
            </a:fld>
            <a:endParaRPr lang="en-AU"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775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CD520A5D-781C-429F-B8BE-EC81ECC4176D}" type="datetime1">
              <a:rPr lang="en-AU" smtClean="0">
                <a:solidFill>
                  <a:srgbClr val="F3F2DC"/>
                </a:solidFill>
              </a:rPr>
              <a:t>31/08/2016</a:t>
            </a:fld>
            <a:endParaRPr lang="en-AU" dirty="0">
              <a:solidFill>
                <a:srgbClr val="F3F2DC"/>
              </a:solidFill>
            </a:endParaRPr>
          </a:p>
        </p:txBody>
      </p:sp>
      <p:sp>
        <p:nvSpPr>
          <p:cNvPr id="9" name="Slide Number Placeholder 8"/>
          <p:cNvSpPr>
            <a:spLocks noGrp="1"/>
          </p:cNvSpPr>
          <p:nvPr>
            <p:ph type="sldNum" sz="quarter" idx="11"/>
          </p:nvPr>
        </p:nvSpPr>
        <p:spPr/>
        <p:txBody>
          <a:bodyPr/>
          <a:lstStyle/>
          <a:p>
            <a:pPr>
              <a:defRPr/>
            </a:pPr>
            <a:fld id="{4C4B2B08-9351-43F1-B5CE-DD33D937031F}" type="slidenum">
              <a:rPr lang="en-AU" smtClean="0"/>
              <a:pPr>
                <a:defRPr/>
              </a:pPr>
              <a:t>‹#›</a:t>
            </a:fld>
            <a:endParaRPr lang="en-AU" dirty="0"/>
          </a:p>
        </p:txBody>
      </p:sp>
      <p:sp>
        <p:nvSpPr>
          <p:cNvPr id="10" name="Footer Placeholder 9"/>
          <p:cNvSpPr>
            <a:spLocks noGrp="1"/>
          </p:cNvSpPr>
          <p:nvPr>
            <p:ph type="ftr" sz="quarter" idx="12"/>
          </p:nvPr>
        </p:nvSpPr>
        <p:spPr/>
        <p:txBody>
          <a:bodyPr/>
          <a:lstStyle/>
          <a:p>
            <a:pPr>
              <a:defRPr/>
            </a:pPr>
            <a:r>
              <a:rPr lang="en-AU" smtClean="0">
                <a:solidFill>
                  <a:srgbClr val="F3F2DC"/>
                </a:solidFill>
              </a:rPr>
              <a:t>MMH250 Week 11</a:t>
            </a:r>
            <a:endParaRPr lang="en-AU" dirty="0">
              <a:solidFill>
                <a:srgbClr val="F3F2DC"/>
              </a:solidFill>
            </a:endParaRPr>
          </a:p>
        </p:txBody>
      </p:sp>
    </p:spTree>
    <p:extLst>
      <p:ext uri="{BB962C8B-B14F-4D97-AF65-F5344CB8AC3E}">
        <p14:creationId xmlns:p14="http://schemas.microsoft.com/office/powerpoint/2010/main" val="409952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350">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pPr fontAlgn="base">
              <a:spcBef>
                <a:spcPct val="0"/>
              </a:spcBef>
              <a:spcAft>
                <a:spcPct val="0"/>
              </a:spcAft>
              <a:defRPr/>
            </a:pPr>
            <a:fld id="{9267165F-A175-4935-ABEE-F10D5BDB937D}" type="slidenum">
              <a:rPr lang="en-AU" smtClean="0">
                <a:latin typeface="Arial" charset="0"/>
              </a:rPr>
              <a:pPr fontAlgn="base">
                <a:spcBef>
                  <a:spcPct val="0"/>
                </a:spcBef>
                <a:spcAft>
                  <a:spcPct val="0"/>
                </a:spcAft>
                <a:defRPr/>
              </a:pPr>
              <a:t>‹#›</a:t>
            </a:fld>
            <a:endParaRPr lang="en-AU" dirty="0">
              <a:latin typeface="Arial" charset="0"/>
            </a:endParaRPr>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40" tIns="45720" rIns="91440" bIns="45720" rtlCol="0" anchor="ctr"/>
          <a:lstStyle>
            <a:lvl1pPr algn="r">
              <a:defRPr sz="900">
                <a:solidFill>
                  <a:schemeClr val="bg2"/>
                </a:solidFill>
              </a:defRPr>
            </a:lvl1pPr>
          </a:lstStyle>
          <a:p>
            <a:pPr fontAlgn="base">
              <a:spcBef>
                <a:spcPct val="0"/>
              </a:spcBef>
              <a:spcAft>
                <a:spcPct val="0"/>
              </a:spcAft>
              <a:defRPr/>
            </a:pPr>
            <a:r>
              <a:rPr lang="en-AU" smtClean="0">
                <a:solidFill>
                  <a:srgbClr val="F3F2DC"/>
                </a:solidFill>
                <a:latin typeface="Arial" charset="0"/>
              </a:rPr>
              <a:t>MMH250 Week 11</a:t>
            </a:r>
            <a:endParaRPr lang="en-AU" dirty="0">
              <a:solidFill>
                <a:srgbClr val="F3F2DC"/>
              </a:solidFill>
              <a:latin typeface="Arial" charset="0"/>
            </a:endParaRPr>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900">
                <a:solidFill>
                  <a:schemeClr val="bg2"/>
                </a:solidFill>
              </a:defRPr>
            </a:lvl1pPr>
          </a:lstStyle>
          <a:p>
            <a:pPr fontAlgn="base">
              <a:spcBef>
                <a:spcPct val="0"/>
              </a:spcBef>
              <a:spcAft>
                <a:spcPct val="0"/>
              </a:spcAft>
              <a:defRPr/>
            </a:pPr>
            <a:fld id="{0E7A7D29-D0E8-4032-90E0-7532BD00BAC4}" type="datetime1">
              <a:rPr lang="en-AU" smtClean="0">
                <a:solidFill>
                  <a:srgbClr val="F3F2DC"/>
                </a:solidFill>
                <a:latin typeface="Arial" charset="0"/>
              </a:rPr>
              <a:t>31/08/2016</a:t>
            </a:fld>
            <a:endParaRPr lang="en-AU" dirty="0">
              <a:solidFill>
                <a:srgbClr val="F3F2DC"/>
              </a:solidFill>
              <a:latin typeface="Arial" charset="0"/>
            </a:endParaRPr>
          </a:p>
        </p:txBody>
      </p:sp>
    </p:spTree>
    <p:extLst>
      <p:ext uri="{BB962C8B-B14F-4D97-AF65-F5344CB8AC3E}">
        <p14:creationId xmlns:p14="http://schemas.microsoft.com/office/powerpoint/2010/main" val="36916475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ftr="0" dt="0"/>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740"/>
            <a:ext cx="7543800" cy="3476073"/>
          </a:xfrm>
        </p:spPr>
        <p:txBody>
          <a:bodyPr>
            <a:normAutofit fontScale="90000"/>
          </a:bodyPr>
          <a:lstStyle/>
          <a:p>
            <a:r>
              <a:rPr lang="en-AU" sz="4000" dirty="0" smtClean="0"/>
              <a:t/>
            </a:r>
            <a:br>
              <a:rPr lang="en-AU" sz="4000" dirty="0" smtClean="0"/>
            </a:br>
            <a:r>
              <a:rPr lang="en-AU" sz="4000" dirty="0"/>
              <a:t/>
            </a:r>
            <a:br>
              <a:rPr lang="en-AU" sz="4000" dirty="0"/>
            </a:br>
            <a:r>
              <a:rPr lang="en-AU" sz="4000" dirty="0" smtClean="0"/>
              <a:t/>
            </a:r>
            <a:br>
              <a:rPr lang="en-AU" sz="4000" dirty="0" smtClean="0"/>
            </a:br>
            <a:r>
              <a:rPr lang="en-AU" sz="4000" dirty="0"/>
              <a:t/>
            </a:r>
            <a:br>
              <a:rPr lang="en-AU" sz="4000" dirty="0"/>
            </a:br>
            <a:r>
              <a:rPr lang="en-AU" sz="4000" dirty="0"/>
              <a:t>Worker representation in the Australian construction industry – the importance of retaining independent representation in health and </a:t>
            </a:r>
            <a:r>
              <a:rPr lang="en-AU" sz="4000" dirty="0" smtClean="0"/>
              <a:t>safety</a:t>
            </a:r>
            <a:endParaRPr lang="en-AU" sz="2000" dirty="0"/>
          </a:p>
        </p:txBody>
      </p:sp>
      <p:sp>
        <p:nvSpPr>
          <p:cNvPr id="3" name="Subtitle 2"/>
          <p:cNvSpPr>
            <a:spLocks noGrp="1"/>
          </p:cNvSpPr>
          <p:nvPr>
            <p:ph type="subTitle" idx="1"/>
          </p:nvPr>
        </p:nvSpPr>
        <p:spPr>
          <a:xfrm>
            <a:off x="2171700" y="4975860"/>
            <a:ext cx="5684520" cy="1262570"/>
          </a:xfrm>
        </p:spPr>
        <p:txBody>
          <a:bodyPr rtlCol="0">
            <a:normAutofit fontScale="55000" lnSpcReduction="20000"/>
          </a:bodyPr>
          <a:lstStyle/>
          <a:p>
            <a:pPr algn="r">
              <a:defRPr/>
            </a:pPr>
            <a:r>
              <a:rPr lang="en-AU" sz="2800" b="1" dirty="0" smtClean="0">
                <a:solidFill>
                  <a:schemeClr val="tx1"/>
                </a:solidFill>
              </a:rPr>
              <a:t>Presentation to ILERA European Regional Congress, Milan, Sept 2016</a:t>
            </a:r>
          </a:p>
          <a:p>
            <a:pPr algn="r">
              <a:defRPr/>
            </a:pPr>
            <a:r>
              <a:rPr lang="en-AU" sz="2800" dirty="0" smtClean="0">
                <a:solidFill>
                  <a:schemeClr val="tx1"/>
                </a:solidFill>
              </a:rPr>
              <a:t> </a:t>
            </a:r>
          </a:p>
          <a:p>
            <a:pPr algn="r">
              <a:defRPr/>
            </a:pPr>
            <a:r>
              <a:rPr lang="en-AU" sz="2800" dirty="0" smtClean="0">
                <a:solidFill>
                  <a:schemeClr val="tx1"/>
                </a:solidFill>
              </a:rPr>
              <a:t>Elsa Underhill, Deakin University, Melbourne Australia</a:t>
            </a:r>
          </a:p>
          <a:p>
            <a:pPr algn="r">
              <a:defRPr/>
            </a:pPr>
            <a:r>
              <a:rPr lang="en-AU" sz="2800" dirty="0" smtClean="0">
                <a:solidFill>
                  <a:schemeClr val="tx1"/>
                </a:solidFill>
              </a:rPr>
              <a:t>Michael </a:t>
            </a:r>
            <a:r>
              <a:rPr lang="en-AU" sz="2800" dirty="0">
                <a:solidFill>
                  <a:schemeClr val="tx1"/>
                </a:solidFill>
              </a:rPr>
              <a:t>Quinlan, </a:t>
            </a:r>
            <a:r>
              <a:rPr lang="en-AU" sz="2800" dirty="0" smtClean="0">
                <a:solidFill>
                  <a:schemeClr val="tx1"/>
                </a:solidFill>
              </a:rPr>
              <a:t>UNSW, Sydney Australia</a:t>
            </a:r>
          </a:p>
          <a:p>
            <a:pPr algn="r">
              <a:defRPr/>
            </a:pPr>
            <a:r>
              <a:rPr lang="en-AU" sz="2800" dirty="0" smtClean="0">
                <a:solidFill>
                  <a:schemeClr val="tx1"/>
                </a:solidFill>
              </a:rPr>
              <a:t>Emma Wadsworth &amp; David Walters, Cardiff University Wales UK</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2727960" cy="2039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0655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8991"/>
            <a:ext cx="8077201" cy="1126467"/>
          </a:xfrm>
        </p:spPr>
        <p:txBody>
          <a:bodyPr>
            <a:normAutofit fontScale="90000"/>
          </a:bodyPr>
          <a:lstStyle/>
          <a:p>
            <a:r>
              <a:rPr lang="en-AU" dirty="0"/>
              <a:t>Risk assessments &amp; </a:t>
            </a:r>
            <a:r>
              <a:rPr lang="en-AU" dirty="0" smtClean="0"/>
              <a:t>appropriate safe work method documentation </a:t>
            </a:r>
            <a:r>
              <a:rPr lang="en-AU" u="sng" dirty="0" smtClean="0"/>
              <a:t>more common </a:t>
            </a:r>
            <a:r>
              <a:rPr lang="en-AU" dirty="0" smtClean="0"/>
              <a:t>on union sites</a:t>
            </a:r>
            <a:endParaRPr lang="en-AU" sz="2000" dirty="0"/>
          </a:p>
        </p:txBody>
      </p:sp>
      <p:sp>
        <p:nvSpPr>
          <p:cNvPr id="3" name="Text Placeholder 2"/>
          <p:cNvSpPr>
            <a:spLocks noGrp="1"/>
          </p:cNvSpPr>
          <p:nvPr>
            <p:ph type="body" idx="1"/>
          </p:nvPr>
        </p:nvSpPr>
        <p:spPr>
          <a:xfrm>
            <a:off x="0" y="1699260"/>
            <a:ext cx="3938155" cy="784860"/>
          </a:xfrm>
        </p:spPr>
        <p:txBody>
          <a:bodyPr/>
          <a:lstStyle/>
          <a:p>
            <a:r>
              <a:rPr lang="en-AU" sz="2000" dirty="0" smtClean="0"/>
              <a:t>Hazards resulting from lack of risk assessment </a:t>
            </a:r>
            <a:r>
              <a:rPr lang="en-AU" sz="1600" dirty="0" smtClean="0"/>
              <a:t>(n=49)</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826028103"/>
              </p:ext>
            </p:extLst>
          </p:nvPr>
        </p:nvGraphicFramePr>
        <p:xfrm>
          <a:off x="0" y="2491925"/>
          <a:ext cx="4166755" cy="436607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3"/>
          </p:nvPr>
        </p:nvSpPr>
        <p:spPr>
          <a:xfrm>
            <a:off x="4191000" y="1722120"/>
            <a:ext cx="4267201" cy="769805"/>
          </a:xfrm>
        </p:spPr>
        <p:txBody>
          <a:bodyPr/>
          <a:lstStyle/>
          <a:p>
            <a:r>
              <a:rPr lang="en-AU" sz="2000" dirty="0" smtClean="0"/>
              <a:t>Hazards resulting from mismatch of practice &amp; documentation </a:t>
            </a:r>
            <a:r>
              <a:rPr lang="en-AU" sz="1600" dirty="0" smtClean="0"/>
              <a:t>(n=21)</a:t>
            </a:r>
            <a:endParaRPr lang="en-AU" sz="1600"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405926819"/>
              </p:ext>
            </p:extLst>
          </p:nvPr>
        </p:nvGraphicFramePr>
        <p:xfrm>
          <a:off x="4322618" y="2491926"/>
          <a:ext cx="4135583" cy="4366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007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555" y="274638"/>
            <a:ext cx="7796645" cy="1143000"/>
          </a:xfrm>
        </p:spPr>
        <p:txBody>
          <a:bodyPr>
            <a:normAutofit/>
          </a:bodyPr>
          <a:lstStyle/>
          <a:p>
            <a:r>
              <a:rPr lang="en-AU" dirty="0" smtClean="0"/>
              <a:t>Improvement notices </a:t>
            </a:r>
            <a:r>
              <a:rPr lang="en-AU" u="sng" dirty="0" smtClean="0"/>
              <a:t>issued more often </a:t>
            </a:r>
            <a:r>
              <a:rPr lang="en-AU" dirty="0" smtClean="0"/>
              <a:t>on sites without a Union HSR</a:t>
            </a:r>
            <a:endParaRPr lang="en-AU" dirty="0"/>
          </a:p>
        </p:txBody>
      </p:sp>
      <p:sp>
        <p:nvSpPr>
          <p:cNvPr id="5" name="Text Placeholder 4"/>
          <p:cNvSpPr>
            <a:spLocks noGrp="1"/>
          </p:cNvSpPr>
          <p:nvPr>
            <p:ph type="body" idx="1"/>
          </p:nvPr>
        </p:nvSpPr>
        <p:spPr>
          <a:xfrm>
            <a:off x="0" y="1535113"/>
            <a:ext cx="4838700" cy="639762"/>
          </a:xfrm>
        </p:spPr>
        <p:txBody>
          <a:bodyPr/>
          <a:lstStyle/>
          <a:p>
            <a:pPr algn="l"/>
            <a:r>
              <a:rPr lang="en-AU" sz="2000" dirty="0" smtClean="0"/>
              <a:t>Improvement notices issued per site </a:t>
            </a:r>
            <a:r>
              <a:rPr lang="en-AU" sz="1600" dirty="0" smtClean="0"/>
              <a:t>(n=34)</a:t>
            </a:r>
            <a:endParaRPr lang="en-AU" sz="1600" dirty="0"/>
          </a:p>
        </p:txBody>
      </p:sp>
      <p:graphicFrame>
        <p:nvGraphicFramePr>
          <p:cNvPr id="4" name="Content Placeholder 3" title="Number of notices issued at site"/>
          <p:cNvGraphicFramePr>
            <a:graphicFrameLocks noGrp="1"/>
          </p:cNvGraphicFramePr>
          <p:nvPr>
            <p:ph sz="half" idx="2"/>
            <p:extLst>
              <p:ext uri="{D42A27DB-BD31-4B8C-83A1-F6EECF244321}">
                <p14:modId xmlns:p14="http://schemas.microsoft.com/office/powerpoint/2010/main" val="3723063936"/>
              </p:ext>
            </p:extLst>
          </p:nvPr>
        </p:nvGraphicFramePr>
        <p:xfrm>
          <a:off x="83820" y="2499360"/>
          <a:ext cx="4114800" cy="4251959"/>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sz="quarter" idx="4"/>
          </p:nvPr>
        </p:nvSpPr>
        <p:spPr>
          <a:xfrm>
            <a:off x="4419600" y="2514599"/>
            <a:ext cx="3657600" cy="4259581"/>
          </a:xfrm>
        </p:spPr>
        <p:txBody>
          <a:bodyPr>
            <a:normAutofit fontScale="92500" lnSpcReduction="10000"/>
          </a:bodyPr>
          <a:lstStyle/>
          <a:p>
            <a:pPr marL="85725" indent="0">
              <a:buNone/>
            </a:pPr>
            <a:r>
              <a:rPr lang="en-AU" dirty="0" smtClean="0"/>
              <a:t>Improvement notices are issued:</a:t>
            </a:r>
          </a:p>
          <a:p>
            <a:r>
              <a:rPr lang="en-AU" dirty="0"/>
              <a:t>W</a:t>
            </a:r>
            <a:r>
              <a:rPr lang="en-AU" dirty="0" smtClean="0"/>
              <a:t>hen there is an immediate risk of serious injury</a:t>
            </a:r>
          </a:p>
          <a:p>
            <a:r>
              <a:rPr lang="en-AU" dirty="0" smtClean="0"/>
              <a:t>When a serious injury has already occurred and the hazard remains</a:t>
            </a:r>
          </a:p>
          <a:p>
            <a:r>
              <a:rPr lang="en-AU" dirty="0" smtClean="0"/>
              <a:t>Prevent further work from taking place until the risk/hazard is rectified</a:t>
            </a:r>
          </a:p>
          <a:p>
            <a:r>
              <a:rPr lang="en-AU" b="1" dirty="0" smtClean="0"/>
              <a:t>19% of union sites </a:t>
            </a:r>
            <a:r>
              <a:rPr lang="en-AU" dirty="0" smtClean="0"/>
              <a:t>had one improvement notice issued compared to 13% on non-union sites</a:t>
            </a:r>
          </a:p>
          <a:p>
            <a:r>
              <a:rPr lang="en-AU" dirty="0" smtClean="0"/>
              <a:t>14% of non-union sites had multiple improvement notices </a:t>
            </a:r>
            <a:r>
              <a:rPr lang="en-AU" dirty="0" smtClean="0"/>
              <a:t>issued</a:t>
            </a:r>
          </a:p>
          <a:p>
            <a:r>
              <a:rPr lang="en-AU" b="1" dirty="0" smtClean="0"/>
              <a:t>29% of non-union sites </a:t>
            </a:r>
            <a:r>
              <a:rPr lang="en-AU" dirty="0" smtClean="0"/>
              <a:t>in total had improvement notices issued</a:t>
            </a:r>
            <a:endParaRPr lang="en-AU" dirty="0" smtClean="0"/>
          </a:p>
          <a:p>
            <a:endParaRPr lang="en-AU" dirty="0"/>
          </a:p>
        </p:txBody>
      </p:sp>
    </p:spTree>
    <p:extLst>
      <p:ext uri="{BB962C8B-B14F-4D97-AF65-F5344CB8AC3E}">
        <p14:creationId xmlns:p14="http://schemas.microsoft.com/office/powerpoint/2010/main" val="2032347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55" y="620688"/>
            <a:ext cx="8382000" cy="1008112"/>
          </a:xfrm>
        </p:spPr>
        <p:txBody>
          <a:bodyPr>
            <a:normAutofit fontScale="90000"/>
          </a:bodyPr>
          <a:lstStyle/>
          <a:p>
            <a:r>
              <a:rPr lang="en-AU" dirty="0" smtClean="0"/>
              <a:t>S</a:t>
            </a:r>
            <a:r>
              <a:rPr lang="en-AU" dirty="0" smtClean="0"/>
              <a:t>ites with union HSRs </a:t>
            </a:r>
            <a:r>
              <a:rPr lang="en-AU" u="sng" dirty="0" smtClean="0"/>
              <a:t>better informed</a:t>
            </a:r>
            <a:r>
              <a:rPr lang="en-AU" dirty="0" smtClean="0"/>
              <a:t> on industry standards &amp; regulations</a:t>
            </a:r>
            <a:endParaRPr lang="en-AU" dirty="0"/>
          </a:p>
        </p:txBody>
      </p:sp>
      <p:sp>
        <p:nvSpPr>
          <p:cNvPr id="6" name="Text Placeholder 5"/>
          <p:cNvSpPr>
            <a:spLocks noGrp="1"/>
          </p:cNvSpPr>
          <p:nvPr>
            <p:ph type="body" sz="half" idx="3"/>
          </p:nvPr>
        </p:nvSpPr>
        <p:spPr>
          <a:xfrm>
            <a:off x="4061461" y="1628800"/>
            <a:ext cx="4229100" cy="720080"/>
          </a:xfrm>
        </p:spPr>
        <p:txBody>
          <a:bodyPr/>
          <a:lstStyle/>
          <a:p>
            <a:r>
              <a:rPr lang="en-AU" sz="2000" dirty="0" smtClean="0"/>
              <a:t>Inspectors provided advice </a:t>
            </a:r>
            <a:r>
              <a:rPr lang="en-AU" sz="1600" dirty="0" smtClean="0"/>
              <a:t>(n=32)</a:t>
            </a:r>
            <a:endParaRPr lang="en-AU" sz="1600" dirty="0"/>
          </a:p>
        </p:txBody>
      </p:sp>
      <p:sp>
        <p:nvSpPr>
          <p:cNvPr id="3" name="Content Placeholder 2"/>
          <p:cNvSpPr>
            <a:spLocks noGrp="1"/>
          </p:cNvSpPr>
          <p:nvPr>
            <p:ph sz="quarter" idx="2"/>
          </p:nvPr>
        </p:nvSpPr>
        <p:spPr>
          <a:xfrm>
            <a:off x="381000" y="2348880"/>
            <a:ext cx="3614936" cy="4245839"/>
          </a:xfrm>
        </p:spPr>
        <p:txBody>
          <a:bodyPr>
            <a:normAutofit/>
          </a:bodyPr>
          <a:lstStyle/>
          <a:p>
            <a:pPr marL="320040" lvl="1" indent="0">
              <a:buNone/>
            </a:pPr>
            <a:endParaRPr lang="en-AU" sz="2800" dirty="0" smtClean="0"/>
          </a:p>
          <a:p>
            <a:pPr marL="109728" indent="0">
              <a:buNone/>
            </a:pPr>
            <a:r>
              <a:rPr lang="en-AU" sz="2400" dirty="0"/>
              <a:t>Worksafe inspectors repeatedly </a:t>
            </a:r>
            <a:r>
              <a:rPr lang="en-AU" sz="2400" dirty="0" smtClean="0"/>
              <a:t>advise site managers </a:t>
            </a:r>
            <a:r>
              <a:rPr lang="en-AU" sz="2400" u="sng" dirty="0" smtClean="0"/>
              <a:t>without</a:t>
            </a:r>
            <a:r>
              <a:rPr lang="en-AU" sz="2400" dirty="0" smtClean="0"/>
              <a:t> union HSRs about legal standards &amp; regulations</a:t>
            </a:r>
            <a:endParaRPr lang="en-AU" sz="2400"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2610121203"/>
              </p:ext>
            </p:extLst>
          </p:nvPr>
        </p:nvGraphicFramePr>
        <p:xfrm>
          <a:off x="4395355" y="2537460"/>
          <a:ext cx="3697085" cy="4310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8705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lated to STOP INDIAN TRADE TALKS TO STOP ASBESTOS PROBLEM BECOMING WORSE: CFM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6858" y="5455920"/>
            <a:ext cx="1277142" cy="1402080"/>
          </a:xfrm>
          <a:prstGeom prst="rect">
            <a:avLst/>
          </a:prstGeom>
          <a:noFill/>
          <a:effectLst>
            <a:glow rad="127000">
              <a:schemeClr val="accent1">
                <a:alpha val="20000"/>
              </a:schemeClr>
            </a:glow>
          </a:effectLst>
          <a:extLst>
            <a:ext uri="{909E8E84-426E-40DD-AFC4-6F175D3DCCD1}">
              <a14:hiddenFill xmlns:a14="http://schemas.microsoft.com/office/drawing/2010/main">
                <a:solidFill>
                  <a:srgbClr val="FFFFFF"/>
                </a:solidFill>
              </a14:hiddenFill>
            </a:ext>
          </a:extLst>
        </p:spPr>
      </p:pic>
      <p:sp>
        <p:nvSpPr>
          <p:cNvPr id="8" name="Title 7"/>
          <p:cNvSpPr>
            <a:spLocks noGrp="1"/>
          </p:cNvSpPr>
          <p:nvPr>
            <p:ph type="title"/>
          </p:nvPr>
        </p:nvSpPr>
        <p:spPr>
          <a:xfrm>
            <a:off x="457200" y="495300"/>
            <a:ext cx="7620000" cy="670560"/>
          </a:xfrm>
        </p:spPr>
        <p:txBody>
          <a:bodyPr>
            <a:normAutofit fontScale="90000"/>
          </a:bodyPr>
          <a:lstStyle/>
          <a:p>
            <a:pPr marL="257175" lvl="0" indent="-171450">
              <a:lnSpc>
                <a:spcPct val="107000"/>
              </a:lnSpc>
              <a:spcBef>
                <a:spcPct val="20000"/>
              </a:spcBef>
              <a:spcAft>
                <a:spcPts val="800"/>
              </a:spcAft>
            </a:pPr>
            <a:r>
              <a:rPr lang="en-AU" dirty="0" smtClean="0"/>
              <a:t>Explanations of </a:t>
            </a:r>
            <a:r>
              <a:rPr lang="en-AU" dirty="0" smtClean="0">
                <a:solidFill>
                  <a:srgbClr val="C00000"/>
                </a:solidFill>
              </a:rPr>
              <a:t>outcomes</a:t>
            </a:r>
            <a:r>
              <a:rPr lang="en-AU" dirty="0" smtClean="0">
                <a:solidFill>
                  <a:srgbClr val="C00000"/>
                </a:solidFill>
              </a:rPr>
              <a:t>: characteristics &amp; activities of HSRs</a:t>
            </a:r>
            <a:r>
              <a:rPr lang="en-AU" sz="2800" i="1" spc="0" dirty="0">
                <a:solidFill>
                  <a:srgbClr val="292934"/>
                </a:solidFill>
                <a:latin typeface="Calibri"/>
                <a:ea typeface="Calibri"/>
                <a:cs typeface="Times New Roman"/>
              </a:rPr>
              <a:t/>
            </a:r>
            <a:br>
              <a:rPr lang="en-AU" sz="2800" i="1" spc="0" dirty="0">
                <a:solidFill>
                  <a:srgbClr val="292934"/>
                </a:solidFill>
                <a:latin typeface="Calibri"/>
                <a:ea typeface="Calibri"/>
                <a:cs typeface="Times New Roman"/>
              </a:rPr>
            </a:br>
            <a:endParaRPr lang="en-AU" sz="2800" dirty="0"/>
          </a:p>
        </p:txBody>
      </p:sp>
      <p:sp>
        <p:nvSpPr>
          <p:cNvPr id="9" name="Content Placeholder 8"/>
          <p:cNvSpPr>
            <a:spLocks noGrp="1"/>
          </p:cNvSpPr>
          <p:nvPr>
            <p:ph idx="1"/>
          </p:nvPr>
        </p:nvSpPr>
        <p:spPr>
          <a:xfrm>
            <a:off x="457200" y="1318260"/>
            <a:ext cx="7620000" cy="5539739"/>
          </a:xfrm>
        </p:spPr>
        <p:txBody>
          <a:bodyPr>
            <a:normAutofit fontScale="92500" lnSpcReduction="10000"/>
          </a:bodyPr>
          <a:lstStyle/>
          <a:p>
            <a:pPr marL="85725" indent="0">
              <a:buNone/>
            </a:pPr>
            <a:r>
              <a:rPr lang="en-AU" b="1" dirty="0" smtClean="0"/>
              <a:t>High </a:t>
            </a:r>
            <a:r>
              <a:rPr lang="en-AU" b="1" dirty="0" smtClean="0"/>
              <a:t>level of </a:t>
            </a:r>
            <a:r>
              <a:rPr lang="en-AU" b="1" dirty="0" smtClean="0"/>
              <a:t>OHS knowledge </a:t>
            </a:r>
            <a:r>
              <a:rPr lang="en-AU" b="1" dirty="0" smtClean="0"/>
              <a:t>/ </a:t>
            </a:r>
            <a:r>
              <a:rPr lang="en-AU" b="1" dirty="0" smtClean="0"/>
              <a:t>skill: </a:t>
            </a:r>
            <a:r>
              <a:rPr lang="en-AU" dirty="0" smtClean="0"/>
              <a:t>All HSRs </a:t>
            </a:r>
            <a:r>
              <a:rPr lang="en-AU" dirty="0" smtClean="0"/>
              <a:t>complete </a:t>
            </a:r>
            <a:r>
              <a:rPr lang="en-AU" dirty="0" smtClean="0"/>
              <a:t>234 Hours of OHS training when they commence role, &amp; continue </a:t>
            </a:r>
            <a:r>
              <a:rPr lang="en-AU" dirty="0"/>
              <a:t>to </a:t>
            </a:r>
            <a:r>
              <a:rPr lang="en-AU" dirty="0" smtClean="0"/>
              <a:t>maintain and upgrade skills (</a:t>
            </a:r>
            <a:r>
              <a:rPr lang="en-AU" dirty="0" smtClean="0"/>
              <a:t>provided by Union)</a:t>
            </a:r>
          </a:p>
          <a:p>
            <a:endParaRPr lang="en-AU" dirty="0" smtClean="0"/>
          </a:p>
          <a:p>
            <a:pPr marL="85725" indent="0">
              <a:buNone/>
            </a:pPr>
            <a:r>
              <a:rPr lang="en-AU" b="1" dirty="0" smtClean="0"/>
              <a:t>HSRs </a:t>
            </a:r>
            <a:r>
              <a:rPr lang="en-AU" b="1" dirty="0"/>
              <a:t>are also shop </a:t>
            </a:r>
            <a:r>
              <a:rPr lang="en-AU" sz="1600" b="1" dirty="0" smtClean="0"/>
              <a:t>stewards: </a:t>
            </a:r>
            <a:r>
              <a:rPr lang="en-AU" sz="1500" i="1" dirty="0" smtClean="0"/>
              <a:t>S</a:t>
            </a:r>
            <a:r>
              <a:rPr lang="en-AU" sz="1500" i="1" dirty="0" smtClean="0"/>
              <a:t>afety </a:t>
            </a:r>
            <a:r>
              <a:rPr lang="en-AU" sz="1500" i="1" dirty="0" smtClean="0"/>
              <a:t>is safety … </a:t>
            </a:r>
            <a:r>
              <a:rPr lang="en-AU" sz="1500" i="1" dirty="0" smtClean="0">
                <a:ea typeface="Calibri"/>
                <a:cs typeface="Times New Roman"/>
              </a:rPr>
              <a:t>I </a:t>
            </a:r>
            <a:r>
              <a:rPr lang="en-AU" sz="1500" i="1" dirty="0">
                <a:ea typeface="Calibri"/>
                <a:cs typeface="Times New Roman"/>
              </a:rPr>
              <a:t>don’t need to confuse those things… if they are in breach of safety, then they’re in </a:t>
            </a:r>
            <a:r>
              <a:rPr lang="en-AU" sz="1500" i="1" dirty="0" smtClean="0">
                <a:ea typeface="Calibri"/>
                <a:cs typeface="Times New Roman"/>
              </a:rPr>
              <a:t>breach.</a:t>
            </a:r>
            <a:endParaRPr lang="en-AU" sz="1500" i="1" dirty="0"/>
          </a:p>
          <a:p>
            <a:endParaRPr lang="en-AU" dirty="0" smtClean="0"/>
          </a:p>
          <a:p>
            <a:pPr marL="85725" indent="0">
              <a:buNone/>
            </a:pPr>
            <a:r>
              <a:rPr lang="en-AU" b="1" dirty="0" smtClean="0"/>
              <a:t>Large </a:t>
            </a:r>
            <a:r>
              <a:rPr lang="en-AU" b="1" dirty="0" smtClean="0"/>
              <a:t>sites have </a:t>
            </a:r>
            <a:r>
              <a:rPr lang="en-AU" b="1" u="sng" dirty="0" smtClean="0"/>
              <a:t>full-time</a:t>
            </a:r>
            <a:r>
              <a:rPr lang="en-AU" b="1" dirty="0" smtClean="0"/>
              <a:t> </a:t>
            </a:r>
            <a:r>
              <a:rPr lang="en-AU" b="1" dirty="0" smtClean="0"/>
              <a:t>HSRs:</a:t>
            </a:r>
            <a:endParaRPr lang="en-AU" b="1" dirty="0" smtClean="0"/>
          </a:p>
          <a:p>
            <a:pPr>
              <a:lnSpc>
                <a:spcPct val="107000"/>
              </a:lnSpc>
              <a:spcAft>
                <a:spcPts val="800"/>
              </a:spcAft>
              <a:buClr>
                <a:srgbClr val="93A299"/>
              </a:buClr>
            </a:pPr>
            <a:r>
              <a:rPr lang="en-AU" sz="1500" i="1" dirty="0" smtClean="0">
                <a:solidFill>
                  <a:srgbClr val="292934"/>
                </a:solidFill>
              </a:rPr>
              <a:t>As </a:t>
            </a:r>
            <a:r>
              <a:rPr lang="en-AU" sz="1500" i="1" dirty="0">
                <a:solidFill>
                  <a:srgbClr val="292934"/>
                </a:solidFill>
              </a:rPr>
              <a:t>full-time reps, we walk the job everyday… we do it constantly, we walk around, pull up, </a:t>
            </a:r>
            <a:r>
              <a:rPr lang="en-AU" sz="1500" i="1" dirty="0" smtClean="0">
                <a:solidFill>
                  <a:srgbClr val="292934"/>
                </a:solidFill>
              </a:rPr>
              <a:t>stop </a:t>
            </a:r>
            <a:r>
              <a:rPr lang="en-AU" sz="1500" i="1" dirty="0">
                <a:solidFill>
                  <a:srgbClr val="292934"/>
                </a:solidFill>
              </a:rPr>
              <a:t>things, on a constant basis to keep that level of safety up and to abide by their </a:t>
            </a:r>
            <a:r>
              <a:rPr lang="en-AU" sz="1500" i="1" dirty="0" smtClean="0">
                <a:solidFill>
                  <a:srgbClr val="292934"/>
                </a:solidFill>
              </a:rPr>
              <a:t>SWMS </a:t>
            </a:r>
            <a:r>
              <a:rPr lang="en-AU" sz="1500" i="1" dirty="0" smtClean="0">
                <a:solidFill>
                  <a:srgbClr val="292934"/>
                </a:solidFill>
              </a:rPr>
              <a:t>(</a:t>
            </a:r>
            <a:r>
              <a:rPr lang="en-AU" sz="1500" i="1" dirty="0" smtClean="0">
                <a:solidFill>
                  <a:srgbClr val="292934"/>
                </a:solidFill>
              </a:rPr>
              <a:t>safe work method statements) … </a:t>
            </a:r>
            <a:r>
              <a:rPr lang="en-AU" sz="1500" i="1" dirty="0">
                <a:solidFill>
                  <a:srgbClr val="292934"/>
                </a:solidFill>
              </a:rPr>
              <a:t>and we do that 6 days a </a:t>
            </a:r>
            <a:r>
              <a:rPr lang="en-AU" sz="1500" i="1" dirty="0" smtClean="0">
                <a:solidFill>
                  <a:srgbClr val="292934"/>
                </a:solidFill>
              </a:rPr>
              <a:t>week</a:t>
            </a:r>
            <a:r>
              <a:rPr lang="en-AU" sz="1500" dirty="0">
                <a:solidFill>
                  <a:srgbClr val="292934"/>
                </a:solidFill>
              </a:rPr>
              <a:t>.</a:t>
            </a:r>
            <a:endParaRPr lang="en-AU" sz="1500" dirty="0">
              <a:solidFill>
                <a:srgbClr val="292934"/>
              </a:solidFill>
            </a:endParaRPr>
          </a:p>
          <a:p>
            <a:pPr marL="85725" indent="0">
              <a:buNone/>
            </a:pPr>
            <a:endParaRPr lang="en-AU" dirty="0" smtClean="0"/>
          </a:p>
          <a:p>
            <a:pPr marL="85725" indent="0">
              <a:buNone/>
            </a:pPr>
            <a:r>
              <a:rPr lang="en-AU" b="1" dirty="0" smtClean="0"/>
              <a:t>Understand </a:t>
            </a:r>
            <a:r>
              <a:rPr lang="en-AU" b="1" u="sng" dirty="0" smtClean="0"/>
              <a:t>legal </a:t>
            </a:r>
            <a:r>
              <a:rPr lang="en-AU" b="1" u="sng" dirty="0" smtClean="0"/>
              <a:t>obligations</a:t>
            </a:r>
            <a:r>
              <a:rPr lang="en-AU" b="1" dirty="0" smtClean="0"/>
              <a:t> imposed on </a:t>
            </a:r>
            <a:r>
              <a:rPr lang="en-AU" b="1" dirty="0" smtClean="0"/>
              <a:t>employers - &amp; use in achieving improvements</a:t>
            </a:r>
            <a:endParaRPr lang="en-AU" b="1" dirty="0" smtClean="0"/>
          </a:p>
          <a:p>
            <a:endParaRPr lang="en-AU" dirty="0" smtClean="0"/>
          </a:p>
          <a:p>
            <a:pPr marL="85725" indent="0">
              <a:buNone/>
            </a:pPr>
            <a:r>
              <a:rPr lang="en-AU" b="1" dirty="0" smtClean="0"/>
              <a:t>Pro-active: </a:t>
            </a:r>
          </a:p>
          <a:p>
            <a:r>
              <a:rPr lang="en-AU" sz="1800" i="1" dirty="0" smtClean="0">
                <a:cs typeface="Times New Roman"/>
              </a:rPr>
              <a:t>C</a:t>
            </a:r>
            <a:r>
              <a:rPr lang="en-AU" sz="1800" i="1" dirty="0" smtClean="0">
                <a:ea typeface="Calibri"/>
                <a:cs typeface="Times New Roman"/>
              </a:rPr>
              <a:t>onstruction </a:t>
            </a:r>
            <a:r>
              <a:rPr lang="en-AU" sz="1800" i="1" dirty="0">
                <a:ea typeface="Calibri"/>
                <a:cs typeface="Times New Roman"/>
              </a:rPr>
              <a:t>goes through phases… it’s all a matter of thinking about what’s coming up rather than dealing with it when it’s a </a:t>
            </a:r>
            <a:r>
              <a:rPr lang="en-AU" sz="1800" i="1" dirty="0" smtClean="0">
                <a:ea typeface="Calibri"/>
                <a:cs typeface="Times New Roman"/>
              </a:rPr>
              <a:t>problem</a:t>
            </a:r>
            <a:r>
              <a:rPr lang="en-AU" sz="1800" i="1" dirty="0">
                <a:ea typeface="Calibri"/>
                <a:cs typeface="Times New Roman"/>
              </a:rPr>
              <a:t>.</a:t>
            </a:r>
            <a:endParaRPr lang="en-AU" sz="1800" i="1" dirty="0" smtClean="0">
              <a:ea typeface="Calibri"/>
              <a:cs typeface="Times New Roman"/>
            </a:endParaRPr>
          </a:p>
          <a:p>
            <a:pPr>
              <a:lnSpc>
                <a:spcPct val="107000"/>
              </a:lnSpc>
              <a:spcAft>
                <a:spcPts val="800"/>
              </a:spcAft>
            </a:pPr>
            <a:r>
              <a:rPr lang="en-AU" sz="1800" i="1" dirty="0">
                <a:ea typeface="Calibri"/>
                <a:cs typeface="Times New Roman"/>
              </a:rPr>
              <a:t>I</a:t>
            </a:r>
            <a:r>
              <a:rPr lang="en-AU" sz="1800" i="1" dirty="0" smtClean="0">
                <a:ea typeface="Calibri"/>
                <a:cs typeface="Times New Roman"/>
              </a:rPr>
              <a:t>f </a:t>
            </a:r>
            <a:r>
              <a:rPr lang="en-AU" sz="1800" i="1" dirty="0">
                <a:ea typeface="Calibri"/>
                <a:cs typeface="Times New Roman"/>
              </a:rPr>
              <a:t>they are going to import a product from overseas, they need to give you, </a:t>
            </a:r>
            <a:r>
              <a:rPr lang="en-AU" sz="1800" i="1" dirty="0" smtClean="0">
                <a:ea typeface="Calibri"/>
                <a:cs typeface="Times New Roman"/>
              </a:rPr>
              <a:t>before </a:t>
            </a:r>
            <a:r>
              <a:rPr lang="en-AU" sz="1800" i="1" dirty="0">
                <a:ea typeface="Calibri"/>
                <a:cs typeface="Times New Roman"/>
              </a:rPr>
              <a:t>that product is used, they should be giving you the paperwork to says what it consists of</a:t>
            </a:r>
            <a:r>
              <a:rPr lang="en-AU" sz="1800" i="1" dirty="0" smtClean="0">
                <a:ea typeface="Calibri"/>
                <a:cs typeface="Times New Roman"/>
              </a:rPr>
              <a:t>…  </a:t>
            </a:r>
            <a:endParaRPr lang="en-AU" sz="1800" i="1" dirty="0" smtClean="0">
              <a:ea typeface="Calibri"/>
              <a:cs typeface="Times New Roman"/>
            </a:endParaRPr>
          </a:p>
          <a:p>
            <a:pPr>
              <a:lnSpc>
                <a:spcPct val="107000"/>
              </a:lnSpc>
              <a:spcAft>
                <a:spcPts val="800"/>
              </a:spcAft>
            </a:pPr>
            <a:r>
              <a:rPr lang="en-AU" sz="1800" b="1" i="1" dirty="0">
                <a:solidFill>
                  <a:srgbClr val="C00000"/>
                </a:solidFill>
                <a:ea typeface="Calibri"/>
                <a:cs typeface="Times New Roman"/>
              </a:rPr>
              <a:t>“Site management don’t manage safety, we do”</a:t>
            </a:r>
          </a:p>
          <a:p>
            <a:endParaRPr lang="en-AU" dirty="0" smtClean="0"/>
          </a:p>
          <a:p>
            <a:endParaRPr lang="en-AU" dirty="0"/>
          </a:p>
        </p:txBody>
      </p:sp>
    </p:spTree>
    <p:extLst>
      <p:ext uri="{BB962C8B-B14F-4D97-AF65-F5344CB8AC3E}">
        <p14:creationId xmlns:p14="http://schemas.microsoft.com/office/powerpoint/2010/main" val="3557982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10640"/>
            <a:ext cx="7772400" cy="5547360"/>
          </a:xfrm>
        </p:spPr>
        <p:txBody>
          <a:bodyPr>
            <a:normAutofit fontScale="77500" lnSpcReduction="20000"/>
          </a:bodyPr>
          <a:lstStyle/>
          <a:p>
            <a:pPr marL="85725" lvl="1" indent="0">
              <a:buClr>
                <a:schemeClr val="accent1"/>
              </a:buClr>
              <a:buNone/>
            </a:pPr>
            <a:r>
              <a:rPr lang="en-AU" sz="1800" b="1" dirty="0" smtClean="0"/>
              <a:t>Union </a:t>
            </a:r>
            <a:r>
              <a:rPr lang="en-AU" sz="1800" b="1" dirty="0" smtClean="0"/>
              <a:t>provides on-call expertise, particularly </a:t>
            </a:r>
            <a:r>
              <a:rPr lang="en-AU" sz="1800" b="1" dirty="0" smtClean="0">
                <a:solidFill>
                  <a:srgbClr val="292934"/>
                </a:solidFill>
              </a:rPr>
              <a:t>important for contested issues </a:t>
            </a:r>
          </a:p>
          <a:p>
            <a:pPr>
              <a:lnSpc>
                <a:spcPct val="107000"/>
              </a:lnSpc>
              <a:spcAft>
                <a:spcPts val="800"/>
              </a:spcAft>
            </a:pPr>
            <a:r>
              <a:rPr lang="en-AU" sz="1800" i="1" dirty="0" smtClean="0">
                <a:ea typeface="Calibri"/>
                <a:cs typeface="Times New Roman"/>
              </a:rPr>
              <a:t>There’s </a:t>
            </a:r>
            <a:r>
              <a:rPr lang="en-AU" sz="1800" i="1" dirty="0">
                <a:ea typeface="Calibri"/>
                <a:cs typeface="Times New Roman"/>
              </a:rPr>
              <a:t>good support all round. Someone knows the answers to your questions and they’ll direct you to that person and you’ll get that </a:t>
            </a:r>
            <a:r>
              <a:rPr lang="en-AU" sz="1800" i="1" dirty="0" smtClean="0">
                <a:ea typeface="Calibri"/>
                <a:cs typeface="Times New Roman"/>
              </a:rPr>
              <a:t>information</a:t>
            </a:r>
            <a:endParaRPr lang="en-AU" sz="1800" i="1" dirty="0">
              <a:ea typeface="Calibri"/>
              <a:cs typeface="Times New Roman"/>
            </a:endParaRPr>
          </a:p>
          <a:p>
            <a:r>
              <a:rPr lang="en-AU" sz="1800" i="1" dirty="0" smtClean="0">
                <a:ea typeface="Calibri"/>
                <a:cs typeface="Times New Roman"/>
              </a:rPr>
              <a:t>Sense </a:t>
            </a:r>
            <a:r>
              <a:rPr lang="en-AU" sz="1800" i="1" dirty="0">
                <a:ea typeface="Calibri"/>
                <a:cs typeface="Times New Roman"/>
              </a:rPr>
              <a:t>of reassurance, can get advice and support when you need </a:t>
            </a:r>
            <a:r>
              <a:rPr lang="en-AU" sz="1800" i="1" dirty="0" smtClean="0">
                <a:ea typeface="Calibri"/>
                <a:cs typeface="Times New Roman"/>
              </a:rPr>
              <a:t>it</a:t>
            </a:r>
            <a:endParaRPr lang="en-AU" sz="1800" i="1" dirty="0">
              <a:ea typeface="Calibri"/>
              <a:cs typeface="Times New Roman"/>
            </a:endParaRPr>
          </a:p>
          <a:p>
            <a:pPr marL="85725" indent="0">
              <a:lnSpc>
                <a:spcPct val="107000"/>
              </a:lnSpc>
              <a:spcAft>
                <a:spcPts val="800"/>
              </a:spcAft>
              <a:buNone/>
            </a:pPr>
            <a:endParaRPr lang="en-AU" sz="1800" dirty="0" smtClean="0">
              <a:ea typeface="Calibri"/>
              <a:cs typeface="Times New Roman"/>
            </a:endParaRPr>
          </a:p>
          <a:p>
            <a:pPr marL="85725" indent="0">
              <a:lnSpc>
                <a:spcPct val="107000"/>
              </a:lnSpc>
              <a:spcAft>
                <a:spcPts val="800"/>
              </a:spcAft>
              <a:buNone/>
            </a:pPr>
            <a:r>
              <a:rPr lang="en-AU" sz="1800" b="1" dirty="0" smtClean="0">
                <a:ea typeface="Calibri"/>
                <a:cs typeface="Times New Roman"/>
              </a:rPr>
              <a:t>Increases bargaining power of HSRs</a:t>
            </a:r>
          </a:p>
          <a:p>
            <a:pPr>
              <a:lnSpc>
                <a:spcPct val="107000"/>
              </a:lnSpc>
              <a:spcAft>
                <a:spcPts val="800"/>
              </a:spcAft>
            </a:pPr>
            <a:r>
              <a:rPr lang="en-AU" sz="1800" i="1" dirty="0" smtClean="0">
                <a:ea typeface="Calibri"/>
                <a:cs typeface="Times New Roman"/>
              </a:rPr>
              <a:t>The </a:t>
            </a:r>
            <a:r>
              <a:rPr lang="en-AU" sz="1800" i="1" dirty="0">
                <a:ea typeface="Calibri"/>
                <a:cs typeface="Times New Roman"/>
              </a:rPr>
              <a:t>bosses don’t want you bringing them </a:t>
            </a:r>
            <a:r>
              <a:rPr lang="en-AU" sz="1800" i="1" dirty="0" smtClean="0">
                <a:ea typeface="Calibri"/>
                <a:cs typeface="Times New Roman"/>
              </a:rPr>
              <a:t>(union officials) out</a:t>
            </a:r>
            <a:r>
              <a:rPr lang="en-AU" sz="1800" i="1" dirty="0">
                <a:ea typeface="Calibri"/>
                <a:cs typeface="Times New Roman"/>
              </a:rPr>
              <a:t>. They want it sorted out on site </a:t>
            </a:r>
            <a:r>
              <a:rPr lang="en-AU" sz="1800" i="1" dirty="0" smtClean="0">
                <a:ea typeface="Calibri"/>
                <a:cs typeface="Times New Roman"/>
              </a:rPr>
              <a:t>because </a:t>
            </a:r>
            <a:r>
              <a:rPr lang="en-AU" sz="1800" i="1" dirty="0">
                <a:ea typeface="Calibri"/>
                <a:cs typeface="Times New Roman"/>
              </a:rPr>
              <a:t>they know it turns to </a:t>
            </a:r>
            <a:r>
              <a:rPr lang="en-AU" sz="1800" i="1" dirty="0" smtClean="0">
                <a:ea typeface="Calibri"/>
                <a:cs typeface="Times New Roman"/>
              </a:rPr>
              <a:t>shit </a:t>
            </a:r>
            <a:r>
              <a:rPr lang="en-AU" sz="1800" i="1" dirty="0" smtClean="0">
                <a:ea typeface="Calibri"/>
                <a:cs typeface="Times New Roman"/>
              </a:rPr>
              <a:t>if </a:t>
            </a:r>
            <a:r>
              <a:rPr lang="en-AU" sz="1800" i="1" dirty="0">
                <a:ea typeface="Calibri"/>
                <a:cs typeface="Times New Roman"/>
              </a:rPr>
              <a:t>you bring them out</a:t>
            </a:r>
            <a:r>
              <a:rPr lang="en-AU" sz="1800" i="1" dirty="0" smtClean="0">
                <a:ea typeface="Calibri"/>
                <a:cs typeface="Times New Roman"/>
              </a:rPr>
              <a:t>…</a:t>
            </a:r>
          </a:p>
          <a:p>
            <a:pPr marL="85725" indent="0">
              <a:lnSpc>
                <a:spcPct val="107000"/>
              </a:lnSpc>
              <a:spcAft>
                <a:spcPts val="800"/>
              </a:spcAft>
              <a:buNone/>
            </a:pPr>
            <a:endParaRPr lang="en-AU" sz="1800" i="1" dirty="0">
              <a:ea typeface="Calibri"/>
              <a:cs typeface="Times New Roman"/>
            </a:endParaRPr>
          </a:p>
          <a:p>
            <a:pPr marL="85725" lvl="0" indent="0">
              <a:buClr>
                <a:srgbClr val="93A299"/>
              </a:buClr>
              <a:buNone/>
            </a:pPr>
            <a:r>
              <a:rPr lang="en-AU" sz="1800" b="1" dirty="0">
                <a:solidFill>
                  <a:srgbClr val="292934"/>
                </a:solidFill>
              </a:rPr>
              <a:t>High level of confidence in dealing with management derived from:</a:t>
            </a:r>
          </a:p>
          <a:p>
            <a:pPr lvl="1">
              <a:buClr>
                <a:srgbClr val="AD8F67"/>
              </a:buClr>
            </a:pPr>
            <a:r>
              <a:rPr lang="en-AU" sz="1800" dirty="0">
                <a:solidFill>
                  <a:srgbClr val="292934"/>
                </a:solidFill>
              </a:rPr>
              <a:t>Awareness of </a:t>
            </a:r>
            <a:r>
              <a:rPr lang="en-AU" sz="1800" dirty="0" smtClean="0">
                <a:solidFill>
                  <a:srgbClr val="292934"/>
                </a:solidFill>
              </a:rPr>
              <a:t> their ability </a:t>
            </a:r>
            <a:r>
              <a:rPr lang="en-AU" sz="1800" dirty="0">
                <a:solidFill>
                  <a:srgbClr val="292934"/>
                </a:solidFill>
              </a:rPr>
              <a:t>to successfully challenge managers </a:t>
            </a:r>
            <a:r>
              <a:rPr lang="en-AU" sz="1800" dirty="0" smtClean="0">
                <a:solidFill>
                  <a:srgbClr val="292934"/>
                </a:solidFill>
              </a:rPr>
              <a:t>wh</a:t>
            </a:r>
            <a:r>
              <a:rPr lang="en-AU" sz="1800" dirty="0" smtClean="0">
                <a:solidFill>
                  <a:srgbClr val="292934"/>
                </a:solidFill>
              </a:rPr>
              <a:t>o have </a:t>
            </a:r>
            <a:r>
              <a:rPr lang="en-AU" sz="1800" dirty="0" smtClean="0">
                <a:solidFill>
                  <a:srgbClr val="292934"/>
                </a:solidFill>
              </a:rPr>
              <a:t>lesser </a:t>
            </a:r>
            <a:r>
              <a:rPr lang="en-AU" sz="1800" dirty="0">
                <a:solidFill>
                  <a:srgbClr val="292934"/>
                </a:solidFill>
              </a:rPr>
              <a:t>knowledge/skills in OHS</a:t>
            </a:r>
          </a:p>
          <a:p>
            <a:pPr lvl="1">
              <a:buClr>
                <a:srgbClr val="AD8F67"/>
              </a:buClr>
            </a:pPr>
            <a:r>
              <a:rPr lang="en-AU" sz="1800" dirty="0">
                <a:solidFill>
                  <a:srgbClr val="292934"/>
                </a:solidFill>
              </a:rPr>
              <a:t>Awareness of the union’s willingness to back them in contested action (such as preventing work from continuing/commencing) </a:t>
            </a:r>
          </a:p>
          <a:p>
            <a:pPr>
              <a:lnSpc>
                <a:spcPct val="107000"/>
              </a:lnSpc>
              <a:spcAft>
                <a:spcPts val="800"/>
              </a:spcAft>
            </a:pPr>
            <a:endParaRPr lang="en-AU" sz="1800" dirty="0">
              <a:ea typeface="Calibri"/>
              <a:cs typeface="Times New Roman"/>
            </a:endParaRPr>
          </a:p>
          <a:p>
            <a:pPr>
              <a:lnSpc>
                <a:spcPct val="107000"/>
              </a:lnSpc>
              <a:spcAft>
                <a:spcPts val="800"/>
              </a:spcAft>
            </a:pPr>
            <a:r>
              <a:rPr lang="en-AU" sz="1800" i="1" dirty="0" smtClean="0">
                <a:ea typeface="Calibri"/>
                <a:cs typeface="Times New Roman"/>
              </a:rPr>
              <a:t>A lot believe </a:t>
            </a:r>
            <a:r>
              <a:rPr lang="en-AU" sz="1800" i="1" dirty="0">
                <a:ea typeface="Calibri"/>
                <a:cs typeface="Times New Roman"/>
              </a:rPr>
              <a:t>they don’t have to consult with you. It’s not </a:t>
            </a:r>
            <a:r>
              <a:rPr lang="en-AU" sz="1800" i="1" dirty="0" err="1">
                <a:ea typeface="Calibri"/>
                <a:cs typeface="Times New Roman"/>
              </a:rPr>
              <a:t>til</a:t>
            </a:r>
            <a:r>
              <a:rPr lang="en-AU" sz="1800" i="1" dirty="0">
                <a:ea typeface="Calibri"/>
                <a:cs typeface="Times New Roman"/>
              </a:rPr>
              <a:t> you bang them up a couple of times </a:t>
            </a:r>
            <a:r>
              <a:rPr lang="en-AU" sz="1800" i="1" dirty="0" smtClean="0">
                <a:ea typeface="Calibri"/>
                <a:cs typeface="Times New Roman"/>
              </a:rPr>
              <a:t>then </a:t>
            </a:r>
            <a:r>
              <a:rPr lang="en-AU" sz="1800" i="1" dirty="0">
                <a:ea typeface="Calibri"/>
                <a:cs typeface="Times New Roman"/>
              </a:rPr>
              <a:t>they go </a:t>
            </a:r>
            <a:r>
              <a:rPr lang="en-AU" sz="1800" i="1" dirty="0" smtClean="0">
                <a:ea typeface="Calibri"/>
                <a:cs typeface="Times New Roman"/>
              </a:rPr>
              <a:t>‘oops </a:t>
            </a:r>
            <a:r>
              <a:rPr lang="en-AU" sz="1800" i="1" dirty="0">
                <a:ea typeface="Calibri"/>
                <a:cs typeface="Times New Roman"/>
              </a:rPr>
              <a:t>we need to consult</a:t>
            </a:r>
            <a:r>
              <a:rPr lang="en-AU" sz="1800" i="1" dirty="0" smtClean="0">
                <a:ea typeface="Calibri"/>
                <a:cs typeface="Times New Roman"/>
              </a:rPr>
              <a:t>…’ </a:t>
            </a:r>
            <a:r>
              <a:rPr lang="en-AU" sz="1800" i="1" dirty="0">
                <a:ea typeface="Calibri"/>
                <a:cs typeface="Times New Roman"/>
              </a:rPr>
              <a:t>in the long run, it saves them time, saves them money and it’s a lot </a:t>
            </a:r>
            <a:r>
              <a:rPr lang="en-AU" sz="1800" i="1" dirty="0" smtClean="0">
                <a:ea typeface="Calibri"/>
                <a:cs typeface="Times New Roman"/>
              </a:rPr>
              <a:t>safer</a:t>
            </a:r>
            <a:endParaRPr lang="en-AU" sz="1800" i="1" dirty="0">
              <a:ea typeface="Calibri"/>
              <a:cs typeface="Times New Roman"/>
            </a:endParaRPr>
          </a:p>
          <a:p>
            <a:pPr lvl="0">
              <a:lnSpc>
                <a:spcPct val="107000"/>
              </a:lnSpc>
              <a:spcAft>
                <a:spcPts val="800"/>
              </a:spcAft>
              <a:buClr>
                <a:srgbClr val="93A299"/>
              </a:buClr>
            </a:pPr>
            <a:r>
              <a:rPr lang="en-AU" sz="1800" i="1" dirty="0" smtClean="0">
                <a:solidFill>
                  <a:srgbClr val="292934"/>
                </a:solidFill>
                <a:ea typeface="Calibri"/>
                <a:cs typeface="Times New Roman"/>
              </a:rPr>
              <a:t>If </a:t>
            </a:r>
            <a:r>
              <a:rPr lang="en-AU" sz="1800" i="1" dirty="0">
                <a:solidFill>
                  <a:srgbClr val="292934"/>
                </a:solidFill>
                <a:ea typeface="Calibri"/>
                <a:cs typeface="Times New Roman"/>
              </a:rPr>
              <a:t>you have that mutual </a:t>
            </a:r>
            <a:r>
              <a:rPr lang="en-AU" sz="1800" i="1" dirty="0" smtClean="0">
                <a:solidFill>
                  <a:srgbClr val="292934"/>
                </a:solidFill>
                <a:ea typeface="Calibri"/>
                <a:cs typeface="Times New Roman"/>
              </a:rPr>
              <a:t>respect (with employers), </a:t>
            </a:r>
            <a:r>
              <a:rPr lang="en-AU" sz="1800" i="1" dirty="0">
                <a:solidFill>
                  <a:srgbClr val="292934"/>
                </a:solidFill>
                <a:ea typeface="Calibri"/>
                <a:cs typeface="Times New Roman"/>
              </a:rPr>
              <a:t>you get along … but there is that line in the sand. We expect them to be up front and honest with us. We’ll give them the same courtesy, try and be civil, but there </a:t>
            </a:r>
            <a:r>
              <a:rPr lang="en-AU" sz="1800" i="1" dirty="0" smtClean="0">
                <a:solidFill>
                  <a:srgbClr val="292934"/>
                </a:solidFill>
                <a:ea typeface="Calibri"/>
                <a:cs typeface="Times New Roman"/>
              </a:rPr>
              <a:t>are some </a:t>
            </a:r>
            <a:r>
              <a:rPr lang="en-AU" sz="1800" i="1" dirty="0">
                <a:solidFill>
                  <a:srgbClr val="292934"/>
                </a:solidFill>
                <a:ea typeface="Calibri"/>
                <a:cs typeface="Times New Roman"/>
              </a:rPr>
              <a:t>that take that relationship for granted and will try to hide something from you, and that’s when you go, ‘you know what, you’ve just crossed the line in the sand’ </a:t>
            </a:r>
            <a:r>
              <a:rPr lang="en-AU" sz="1800" i="1" dirty="0" smtClean="0">
                <a:solidFill>
                  <a:srgbClr val="292934"/>
                </a:solidFill>
                <a:ea typeface="Calibri"/>
                <a:cs typeface="Times New Roman"/>
              </a:rPr>
              <a:t>and </a:t>
            </a:r>
            <a:r>
              <a:rPr lang="en-AU" sz="1800" i="1" dirty="0">
                <a:solidFill>
                  <a:srgbClr val="292934"/>
                </a:solidFill>
                <a:ea typeface="Calibri"/>
                <a:cs typeface="Times New Roman"/>
              </a:rPr>
              <a:t>now it’s all on….. that’s when the other side of us come </a:t>
            </a:r>
            <a:r>
              <a:rPr lang="en-AU" sz="1800" i="1" dirty="0" smtClean="0">
                <a:solidFill>
                  <a:srgbClr val="292934"/>
                </a:solidFill>
                <a:ea typeface="Calibri"/>
                <a:cs typeface="Times New Roman"/>
              </a:rPr>
              <a:t>out.</a:t>
            </a:r>
            <a:endParaRPr lang="en-AU" dirty="0"/>
          </a:p>
        </p:txBody>
      </p:sp>
      <p:sp>
        <p:nvSpPr>
          <p:cNvPr id="4" name="Title 7"/>
          <p:cNvSpPr>
            <a:spLocks noGrp="1"/>
          </p:cNvSpPr>
          <p:nvPr>
            <p:ph type="title"/>
          </p:nvPr>
        </p:nvSpPr>
        <p:spPr>
          <a:xfrm>
            <a:off x="457200" y="274638"/>
            <a:ext cx="7620000" cy="761682"/>
          </a:xfrm>
        </p:spPr>
        <p:txBody>
          <a:bodyPr>
            <a:normAutofit fontScale="90000"/>
          </a:bodyPr>
          <a:lstStyle/>
          <a:p>
            <a:r>
              <a:rPr lang="en-AU" dirty="0" smtClean="0"/>
              <a:t>Explanations of outcomes: </a:t>
            </a:r>
            <a:r>
              <a:rPr lang="en-AU" dirty="0" smtClean="0"/>
              <a:t>resistance &amp; trade </a:t>
            </a:r>
            <a:r>
              <a:rPr lang="en-AU" dirty="0" smtClean="0"/>
              <a:t>union support </a:t>
            </a:r>
            <a:endParaRPr lang="en-AU" dirty="0"/>
          </a:p>
        </p:txBody>
      </p:sp>
    </p:spTree>
    <p:extLst>
      <p:ext uri="{BB962C8B-B14F-4D97-AF65-F5344CB8AC3E}">
        <p14:creationId xmlns:p14="http://schemas.microsoft.com/office/powerpoint/2010/main" val="2387738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Contrast with HSRs on non-union sites:</a:t>
            </a:r>
            <a:endParaRPr lang="en-AU" dirty="0"/>
          </a:p>
        </p:txBody>
      </p:sp>
      <p:sp>
        <p:nvSpPr>
          <p:cNvPr id="3" name="Content Placeholder 2"/>
          <p:cNvSpPr>
            <a:spLocks noGrp="1"/>
          </p:cNvSpPr>
          <p:nvPr>
            <p:ph idx="1"/>
          </p:nvPr>
        </p:nvSpPr>
        <p:spPr/>
        <p:txBody>
          <a:bodyPr>
            <a:normAutofit fontScale="92500" lnSpcReduction="10000"/>
          </a:bodyPr>
          <a:lstStyle/>
          <a:p>
            <a:pPr lvl="0">
              <a:lnSpc>
                <a:spcPct val="107000"/>
              </a:lnSpc>
              <a:spcAft>
                <a:spcPts val="800"/>
              </a:spcAft>
              <a:buClr>
                <a:srgbClr val="93A299"/>
              </a:buClr>
            </a:pPr>
            <a:r>
              <a:rPr lang="en-AU" sz="2400" i="1" dirty="0" smtClean="0">
                <a:solidFill>
                  <a:srgbClr val="292934"/>
                </a:solidFill>
                <a:ea typeface="Calibri"/>
                <a:cs typeface="Times New Roman"/>
              </a:rPr>
              <a:t>When </a:t>
            </a:r>
            <a:r>
              <a:rPr lang="en-AU" sz="2400" i="1" dirty="0">
                <a:solidFill>
                  <a:srgbClr val="292934"/>
                </a:solidFill>
                <a:ea typeface="Calibri"/>
                <a:cs typeface="Times New Roman"/>
              </a:rPr>
              <a:t>I was working at a non-union site, I had no one to go to, I had no one behind me. Whereas now, I know I can ring my organiser. Half the time you don’t even need them to come out, it’s just that reassurance. “I’m doing this. That good? Yep, no worries. Hang </a:t>
            </a:r>
            <a:r>
              <a:rPr lang="en-AU" sz="2400" i="1" dirty="0" smtClean="0">
                <a:solidFill>
                  <a:srgbClr val="292934"/>
                </a:solidFill>
                <a:ea typeface="Calibri"/>
                <a:cs typeface="Times New Roman"/>
              </a:rPr>
              <a:t>up.</a:t>
            </a:r>
            <a:endParaRPr lang="en-AU" sz="2400" i="1" dirty="0">
              <a:solidFill>
                <a:srgbClr val="292934"/>
              </a:solidFill>
              <a:ea typeface="Calibri"/>
              <a:cs typeface="Times New Roman"/>
            </a:endParaRPr>
          </a:p>
          <a:p>
            <a:pPr lvl="0">
              <a:lnSpc>
                <a:spcPct val="107000"/>
              </a:lnSpc>
              <a:spcAft>
                <a:spcPts val="800"/>
              </a:spcAft>
              <a:buClr>
                <a:srgbClr val="93A299"/>
              </a:buClr>
            </a:pPr>
            <a:r>
              <a:rPr lang="en-AU" sz="2400" i="1" dirty="0" smtClean="0">
                <a:solidFill>
                  <a:srgbClr val="292934"/>
                </a:solidFill>
                <a:ea typeface="Calibri"/>
                <a:cs typeface="Times New Roman"/>
              </a:rPr>
              <a:t>A </a:t>
            </a:r>
            <a:r>
              <a:rPr lang="en-AU" sz="2400" i="1" dirty="0">
                <a:solidFill>
                  <a:srgbClr val="292934"/>
                </a:solidFill>
                <a:ea typeface="Calibri"/>
                <a:cs typeface="Times New Roman"/>
              </a:rPr>
              <a:t>lot </a:t>
            </a:r>
            <a:r>
              <a:rPr lang="en-AU" sz="2400" i="1" dirty="0" smtClean="0">
                <a:solidFill>
                  <a:srgbClr val="292934"/>
                </a:solidFill>
                <a:ea typeface="Calibri"/>
                <a:cs typeface="Times New Roman"/>
              </a:rPr>
              <a:t>pf the non-union builders </a:t>
            </a:r>
            <a:r>
              <a:rPr lang="en-AU" sz="2400" i="1" dirty="0">
                <a:solidFill>
                  <a:srgbClr val="292934"/>
                </a:solidFill>
                <a:ea typeface="Calibri"/>
                <a:cs typeface="Times New Roman"/>
              </a:rPr>
              <a:t>just make you out as the bad guy, just trying to slow the job down when all you’re trying to do is actually make sure everyone goes home at the end of the </a:t>
            </a:r>
            <a:r>
              <a:rPr lang="en-AU" sz="2400" i="1" dirty="0" smtClean="0">
                <a:solidFill>
                  <a:srgbClr val="292934"/>
                </a:solidFill>
                <a:ea typeface="Calibri"/>
                <a:cs typeface="Times New Roman"/>
              </a:rPr>
              <a:t>day</a:t>
            </a:r>
            <a:endParaRPr lang="en-AU" sz="2400" i="1" dirty="0">
              <a:solidFill>
                <a:srgbClr val="292934"/>
              </a:solidFill>
              <a:ea typeface="Calibri"/>
              <a:cs typeface="Times New Roman"/>
            </a:endParaRPr>
          </a:p>
          <a:p>
            <a:pPr lvl="0">
              <a:lnSpc>
                <a:spcPct val="107000"/>
              </a:lnSpc>
              <a:spcAft>
                <a:spcPts val="800"/>
              </a:spcAft>
              <a:buClr>
                <a:srgbClr val="93A299"/>
              </a:buClr>
            </a:pPr>
            <a:r>
              <a:rPr lang="en-AU" sz="2400" i="1" dirty="0" smtClean="0">
                <a:solidFill>
                  <a:srgbClr val="292934"/>
                </a:solidFill>
                <a:ea typeface="Calibri"/>
                <a:cs typeface="Times New Roman"/>
              </a:rPr>
              <a:t>You’ve </a:t>
            </a:r>
            <a:r>
              <a:rPr lang="en-AU" sz="2400" i="1" dirty="0">
                <a:solidFill>
                  <a:srgbClr val="292934"/>
                </a:solidFill>
                <a:ea typeface="Calibri"/>
                <a:cs typeface="Times New Roman"/>
              </a:rPr>
              <a:t>got guys on your side but you’ve got no back up behind the </a:t>
            </a:r>
            <a:r>
              <a:rPr lang="en-AU" sz="2400" i="1" dirty="0" smtClean="0">
                <a:solidFill>
                  <a:srgbClr val="292934"/>
                </a:solidFill>
                <a:ea typeface="Calibri"/>
                <a:cs typeface="Times New Roman"/>
              </a:rPr>
              <a:t>scene</a:t>
            </a:r>
          </a:p>
          <a:p>
            <a:pPr lvl="0">
              <a:lnSpc>
                <a:spcPct val="107000"/>
              </a:lnSpc>
              <a:spcAft>
                <a:spcPts val="800"/>
              </a:spcAft>
              <a:buClr>
                <a:srgbClr val="93A299"/>
              </a:buClr>
            </a:pPr>
            <a:r>
              <a:rPr lang="en-AU" sz="2400" i="1" dirty="0" smtClean="0">
                <a:solidFill>
                  <a:srgbClr val="292934"/>
                </a:solidFill>
                <a:ea typeface="Calibri"/>
                <a:cs typeface="Times New Roman"/>
              </a:rPr>
              <a:t>Hung </a:t>
            </a:r>
            <a:r>
              <a:rPr lang="en-AU" sz="2400" i="1" dirty="0">
                <a:solidFill>
                  <a:srgbClr val="292934"/>
                </a:solidFill>
                <a:ea typeface="Calibri"/>
                <a:cs typeface="Times New Roman"/>
              </a:rPr>
              <a:t>out to dry more </a:t>
            </a:r>
            <a:r>
              <a:rPr lang="en-AU" sz="2400" i="1" dirty="0" smtClean="0">
                <a:solidFill>
                  <a:srgbClr val="292934"/>
                </a:solidFill>
                <a:ea typeface="Calibri"/>
                <a:cs typeface="Times New Roman"/>
              </a:rPr>
              <a:t>often</a:t>
            </a:r>
            <a:endParaRPr lang="en-AU" sz="2400" i="1" dirty="0">
              <a:solidFill>
                <a:srgbClr val="292934"/>
              </a:solidFill>
              <a:ea typeface="Calibri"/>
              <a:cs typeface="Times New Roman"/>
            </a:endParaRPr>
          </a:p>
          <a:p>
            <a:endParaRPr lang="en-AU" dirty="0"/>
          </a:p>
        </p:txBody>
      </p:sp>
    </p:spTree>
    <p:extLst>
      <p:ext uri="{BB962C8B-B14F-4D97-AF65-F5344CB8AC3E}">
        <p14:creationId xmlns:p14="http://schemas.microsoft.com/office/powerpoint/2010/main" val="1598720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a contested terrain where union support is critical</a:t>
            </a:r>
            <a:endParaRPr lang="en-AU" dirty="0"/>
          </a:p>
        </p:txBody>
      </p:sp>
      <p:sp>
        <p:nvSpPr>
          <p:cNvPr id="3" name="Content Placeholder 2"/>
          <p:cNvSpPr>
            <a:spLocks noGrp="1"/>
          </p:cNvSpPr>
          <p:nvPr>
            <p:ph idx="1"/>
          </p:nvPr>
        </p:nvSpPr>
        <p:spPr/>
        <p:txBody>
          <a:bodyPr/>
          <a:lstStyle/>
          <a:p>
            <a:pPr marL="85725" indent="0">
              <a:buNone/>
            </a:pPr>
            <a:r>
              <a:rPr lang="en-AU" dirty="0" smtClean="0"/>
              <a:t>Data from 94 construction sites confirms positive impact of union HSRs</a:t>
            </a:r>
          </a:p>
          <a:p>
            <a:r>
              <a:rPr lang="en-AU" dirty="0" smtClean="0"/>
              <a:t>Reduce severity of injuries</a:t>
            </a:r>
          </a:p>
          <a:p>
            <a:r>
              <a:rPr lang="en-AU" dirty="0" smtClean="0"/>
              <a:t>Reduce frequency of hazards</a:t>
            </a:r>
          </a:p>
          <a:p>
            <a:r>
              <a:rPr lang="en-AU" dirty="0" smtClean="0"/>
              <a:t>Better informed about safety standards, ensuring work practices match documented safe practices</a:t>
            </a:r>
          </a:p>
          <a:p>
            <a:r>
              <a:rPr lang="en-AU" dirty="0" smtClean="0"/>
              <a:t>‘Repeat offenders’ less common</a:t>
            </a:r>
          </a:p>
          <a:p>
            <a:r>
              <a:rPr lang="en-AU" dirty="0" smtClean="0"/>
              <a:t>Largely </a:t>
            </a:r>
            <a:r>
              <a:rPr lang="en-AU" dirty="0"/>
              <a:t>r</a:t>
            </a:r>
            <a:r>
              <a:rPr lang="en-AU" dirty="0" smtClean="0"/>
              <a:t>eplace government OHS inspectors</a:t>
            </a:r>
          </a:p>
          <a:p>
            <a:endParaRPr lang="en-AU" dirty="0" smtClean="0"/>
          </a:p>
          <a:p>
            <a:pPr marL="85725" indent="0">
              <a:buNone/>
            </a:pPr>
            <a:endParaRPr lang="en-AU" dirty="0" smtClean="0"/>
          </a:p>
          <a:p>
            <a:pPr marL="85725" indent="0">
              <a:buNone/>
            </a:pPr>
            <a:r>
              <a:rPr lang="en-AU" b="1" dirty="0" smtClean="0"/>
              <a:t>Effectiveness:</a:t>
            </a:r>
          </a:p>
          <a:p>
            <a:r>
              <a:rPr lang="en-AU" dirty="0" smtClean="0"/>
              <a:t>Union support is critical</a:t>
            </a:r>
          </a:p>
          <a:p>
            <a:r>
              <a:rPr lang="en-AU" dirty="0" smtClean="0"/>
              <a:t>Training</a:t>
            </a:r>
          </a:p>
          <a:p>
            <a:r>
              <a:rPr lang="en-AU" dirty="0" smtClean="0"/>
              <a:t>External expertise </a:t>
            </a:r>
          </a:p>
          <a:p>
            <a:r>
              <a:rPr lang="en-AU" dirty="0" smtClean="0"/>
              <a:t>On-going moral and practical support</a:t>
            </a:r>
          </a:p>
          <a:p>
            <a:r>
              <a:rPr lang="en-AU" dirty="0" smtClean="0"/>
              <a:t>Threat effect </a:t>
            </a:r>
          </a:p>
        </p:txBody>
      </p:sp>
    </p:spTree>
    <p:extLst>
      <p:ext uri="{BB962C8B-B14F-4D97-AF65-F5344CB8AC3E}">
        <p14:creationId xmlns:p14="http://schemas.microsoft.com/office/powerpoint/2010/main" val="3363614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lstStyle/>
          <a:p>
            <a:r>
              <a:rPr lang="en-AU" dirty="0" smtClean="0"/>
              <a:t>Overview of construction industry safety, context for study</a:t>
            </a:r>
          </a:p>
          <a:p>
            <a:r>
              <a:rPr lang="en-AU" dirty="0" smtClean="0"/>
              <a:t>Study methodology</a:t>
            </a:r>
          </a:p>
          <a:p>
            <a:r>
              <a:rPr lang="en-AU" dirty="0" smtClean="0"/>
              <a:t>Findings</a:t>
            </a:r>
          </a:p>
          <a:p>
            <a:pPr lvl="1"/>
            <a:r>
              <a:rPr lang="en-AU" dirty="0" smtClean="0"/>
              <a:t>Safety outcomes: D</a:t>
            </a:r>
            <a:r>
              <a:rPr lang="en-AU" dirty="0" smtClean="0"/>
              <a:t>ata on injuries, hazards and enforcement</a:t>
            </a:r>
          </a:p>
          <a:p>
            <a:pPr lvl="1"/>
            <a:r>
              <a:rPr lang="en-AU" dirty="0" smtClean="0"/>
              <a:t>Explaining the outcomes: Focus group and interview data</a:t>
            </a:r>
            <a:endParaRPr lang="en-AU" dirty="0" smtClean="0"/>
          </a:p>
          <a:p>
            <a:r>
              <a:rPr lang="en-AU" dirty="0" smtClean="0"/>
              <a:t>Conclusions</a:t>
            </a:r>
            <a:endParaRPr lang="en-A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4888"/>
            <a:ext cx="2730500" cy="204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7784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63840" cy="1143000"/>
          </a:xfrm>
        </p:spPr>
        <p:txBody>
          <a:bodyPr/>
          <a:lstStyle/>
          <a:p>
            <a:r>
              <a:rPr lang="en-AU" sz="3200" dirty="0" smtClean="0"/>
              <a:t>Our study: Safety outcomes &amp; HSR activities in </a:t>
            </a:r>
            <a:r>
              <a:rPr lang="en-AU" sz="3200" u="sng" dirty="0" smtClean="0"/>
              <a:t>Victorian</a:t>
            </a:r>
            <a:r>
              <a:rPr lang="en-AU" sz="3200" dirty="0" smtClean="0"/>
              <a:t> construction industry</a:t>
            </a:r>
            <a:endParaRPr lang="en-AU" sz="3200" dirty="0"/>
          </a:p>
        </p:txBody>
      </p:sp>
      <p:sp>
        <p:nvSpPr>
          <p:cNvPr id="3" name="Content Placeholder 2"/>
          <p:cNvSpPr>
            <a:spLocks noGrp="1"/>
          </p:cNvSpPr>
          <p:nvPr>
            <p:ph idx="1"/>
          </p:nvPr>
        </p:nvSpPr>
        <p:spPr>
          <a:xfrm>
            <a:off x="457200" y="1676400"/>
            <a:ext cx="7620000" cy="4724400"/>
          </a:xfrm>
        </p:spPr>
        <p:txBody>
          <a:bodyPr>
            <a:normAutofit/>
          </a:bodyPr>
          <a:lstStyle/>
          <a:p>
            <a:pPr marL="85725" indent="0">
              <a:buNone/>
            </a:pPr>
            <a:r>
              <a:rPr lang="en-AU" b="1" dirty="0" smtClean="0"/>
              <a:t>Construction industry is hazardous </a:t>
            </a:r>
          </a:p>
          <a:p>
            <a:pPr lvl="1"/>
            <a:r>
              <a:rPr lang="en-AU" dirty="0" smtClean="0"/>
              <a:t>4</a:t>
            </a:r>
            <a:r>
              <a:rPr lang="en-AU" baseline="30000" dirty="0" smtClean="0"/>
              <a:t>th</a:t>
            </a:r>
            <a:r>
              <a:rPr lang="en-AU" dirty="0" smtClean="0"/>
              <a:t> highest serious injury incident rate (14.7 per 1000 compared to 9.8 for all industries)</a:t>
            </a:r>
          </a:p>
          <a:p>
            <a:pPr lvl="1"/>
            <a:r>
              <a:rPr lang="en-AU" dirty="0" smtClean="0"/>
              <a:t>6</a:t>
            </a:r>
            <a:r>
              <a:rPr lang="en-AU" baseline="30000" dirty="0" smtClean="0"/>
              <a:t>th</a:t>
            </a:r>
            <a:r>
              <a:rPr lang="en-AU" dirty="0" smtClean="0"/>
              <a:t> highest incidence of fatalities (excl. disease based fatalities)</a:t>
            </a:r>
          </a:p>
          <a:p>
            <a:pPr lvl="1"/>
            <a:r>
              <a:rPr lang="en-AU" dirty="0" smtClean="0"/>
              <a:t>Victorian construction industry is safer than other states (13.2 serious injuries per 1000)</a:t>
            </a:r>
          </a:p>
          <a:p>
            <a:endParaRPr lang="en-AU" dirty="0"/>
          </a:p>
          <a:p>
            <a:pPr marL="85725" indent="0">
              <a:buNone/>
            </a:pPr>
            <a:r>
              <a:rPr lang="en-AU" b="1" dirty="0" smtClean="0"/>
              <a:t>Construction industry union (CFMEU) has come under concerted attack from Federal Government in Australia </a:t>
            </a:r>
          </a:p>
          <a:p>
            <a:pPr lvl="1"/>
            <a:r>
              <a:rPr lang="en-AU" dirty="0" smtClean="0"/>
              <a:t>A </a:t>
            </a:r>
            <a:r>
              <a:rPr lang="en-AU" dirty="0"/>
              <a:t>construction industry enforcement agency has aggressively prosecuted CFMEU union officials (&amp; occasionally members) since mid 2000s</a:t>
            </a:r>
          </a:p>
          <a:p>
            <a:pPr lvl="1"/>
            <a:r>
              <a:rPr lang="en-AU" dirty="0"/>
              <a:t>Royal Commission investigated union activities in the construction industry (&amp; other industries) </a:t>
            </a:r>
          </a:p>
          <a:p>
            <a:pPr lvl="1"/>
            <a:r>
              <a:rPr lang="en-AU" dirty="0" smtClean="0"/>
              <a:t>Small numbers of builders </a:t>
            </a:r>
            <a:r>
              <a:rPr lang="en-AU" dirty="0"/>
              <a:t>have become more aggressively anti-union, including not allowing CFMEU OHS representatives on site</a:t>
            </a:r>
          </a:p>
          <a:p>
            <a:pPr marL="85725" indent="0">
              <a:buNone/>
            </a:pPr>
            <a:endParaRPr lang="en-AU" dirty="0" smtClean="0"/>
          </a:p>
          <a:p>
            <a:pPr marL="85725" indent="0">
              <a:buNone/>
            </a:pPr>
            <a:r>
              <a:rPr lang="en-AU" b="1" dirty="0" smtClean="0"/>
              <a:t>Construction industry union </a:t>
            </a:r>
          </a:p>
          <a:p>
            <a:pPr lvl="1"/>
            <a:r>
              <a:rPr lang="en-AU" dirty="0" smtClean="0"/>
              <a:t>Has </a:t>
            </a:r>
            <a:r>
              <a:rPr lang="en-AU" dirty="0"/>
              <a:t>retained an active network of OHS </a:t>
            </a:r>
            <a:r>
              <a:rPr lang="en-AU" dirty="0" smtClean="0"/>
              <a:t>representatives notwithstanding political and legal attacks</a:t>
            </a:r>
          </a:p>
          <a:p>
            <a:pPr marL="308610" lvl="1" indent="0">
              <a:buNone/>
            </a:pPr>
            <a:endParaRPr lang="en-AU" dirty="0" smtClean="0"/>
          </a:p>
          <a:p>
            <a:pPr lvl="1"/>
            <a:endParaRPr lang="en-AU" dirty="0"/>
          </a:p>
          <a:p>
            <a:pPr lvl="1"/>
            <a:endParaRPr lang="en-AU" dirty="0" smtClean="0"/>
          </a:p>
          <a:p>
            <a:pPr lvl="1"/>
            <a:endParaRPr lang="en-AU" dirty="0" smtClean="0"/>
          </a:p>
          <a:p>
            <a:endParaRPr lang="en-AU" dirty="0" smtClean="0"/>
          </a:p>
          <a:p>
            <a:pPr lvl="1"/>
            <a:endParaRPr lang="en-AU" dirty="0" smtClean="0"/>
          </a:p>
          <a:p>
            <a:pPr marL="308610" lvl="1" indent="0">
              <a:buNone/>
            </a:pPr>
            <a:endParaRPr lang="en-AU" dirty="0"/>
          </a:p>
        </p:txBody>
      </p:sp>
    </p:spTree>
    <p:extLst>
      <p:ext uri="{BB962C8B-B14F-4D97-AF65-F5344CB8AC3E}">
        <p14:creationId xmlns:p14="http://schemas.microsoft.com/office/powerpoint/2010/main" val="4030168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8342"/>
          </a:xfrm>
        </p:spPr>
        <p:txBody>
          <a:bodyPr/>
          <a:lstStyle/>
          <a:p>
            <a:r>
              <a:rPr lang="en-AU" dirty="0" smtClean="0"/>
              <a:t>Our study: methodology</a:t>
            </a:r>
            <a:endParaRPr lang="en-AU" dirty="0"/>
          </a:p>
        </p:txBody>
      </p:sp>
      <p:sp>
        <p:nvSpPr>
          <p:cNvPr id="3" name="Content Placeholder 2"/>
          <p:cNvSpPr>
            <a:spLocks noGrp="1"/>
          </p:cNvSpPr>
          <p:nvPr>
            <p:ph idx="1"/>
          </p:nvPr>
        </p:nvSpPr>
        <p:spPr>
          <a:xfrm>
            <a:off x="457200" y="952500"/>
            <a:ext cx="8001000" cy="5836920"/>
          </a:xfrm>
        </p:spPr>
        <p:txBody>
          <a:bodyPr>
            <a:normAutofit fontScale="85000" lnSpcReduction="20000"/>
          </a:bodyPr>
          <a:lstStyle/>
          <a:p>
            <a:pPr marL="85725" indent="0">
              <a:buNone/>
            </a:pPr>
            <a:r>
              <a:rPr lang="en-AU" b="1" dirty="0" smtClean="0"/>
              <a:t>Safety outcomes identified by OHS inspectors on 94 construction sites in Victoria</a:t>
            </a:r>
          </a:p>
          <a:p>
            <a:pPr lvl="1"/>
            <a:r>
              <a:rPr lang="en-AU" dirty="0"/>
              <a:t>Minimum site value A$10 </a:t>
            </a:r>
            <a:r>
              <a:rPr lang="en-AU" dirty="0" smtClean="0"/>
              <a:t>million </a:t>
            </a:r>
            <a:endParaRPr lang="en-AU" dirty="0"/>
          </a:p>
          <a:p>
            <a:pPr lvl="1"/>
            <a:r>
              <a:rPr lang="en-AU" dirty="0" smtClean="0"/>
              <a:t>Projects commencing </a:t>
            </a:r>
            <a:r>
              <a:rPr lang="en-AU" dirty="0"/>
              <a:t>July 2009 – June 2014</a:t>
            </a:r>
          </a:p>
          <a:p>
            <a:pPr lvl="1"/>
            <a:r>
              <a:rPr lang="en-AU" dirty="0"/>
              <a:t>50% with a union OHS representative; 50% without </a:t>
            </a:r>
            <a:r>
              <a:rPr lang="en-AU" dirty="0" smtClean="0"/>
              <a:t>– matched by size and construction type</a:t>
            </a:r>
          </a:p>
          <a:p>
            <a:pPr lvl="1"/>
            <a:r>
              <a:rPr lang="en-AU" dirty="0" smtClean="0"/>
              <a:t>446 inspector reports from 94 sites</a:t>
            </a:r>
            <a:endParaRPr lang="en-AU" dirty="0"/>
          </a:p>
          <a:p>
            <a:pPr marL="85725" indent="0">
              <a:buNone/>
            </a:pPr>
            <a:endParaRPr lang="en-AU" b="1" dirty="0" smtClean="0"/>
          </a:p>
          <a:p>
            <a:pPr marL="85725" indent="0">
              <a:buNone/>
            </a:pPr>
            <a:r>
              <a:rPr lang="en-AU" b="1" dirty="0" smtClean="0"/>
              <a:t>OHS inspectors </a:t>
            </a:r>
            <a:r>
              <a:rPr lang="en-AU" b="1" dirty="0" smtClean="0"/>
              <a:t>attend construction sites </a:t>
            </a:r>
            <a:r>
              <a:rPr lang="en-AU" b="1" dirty="0" smtClean="0"/>
              <a:t>when: </a:t>
            </a:r>
          </a:p>
          <a:p>
            <a:pPr lvl="1"/>
            <a:r>
              <a:rPr lang="en-AU" dirty="0" smtClean="0"/>
              <a:t>Serious incident has occurred – </a:t>
            </a:r>
            <a:r>
              <a:rPr lang="en-AU" dirty="0" err="1" smtClean="0"/>
              <a:t>eg</a:t>
            </a:r>
            <a:r>
              <a:rPr lang="en-AU" dirty="0" smtClean="0"/>
              <a:t>. Injury, fatality, near –miss (such as falling objects, plant/machinery failures) – must be notified</a:t>
            </a:r>
          </a:p>
          <a:p>
            <a:pPr lvl="1"/>
            <a:r>
              <a:rPr lang="en-AU" dirty="0" smtClean="0"/>
              <a:t>At request of worker, member of public concerned about unsafe practices</a:t>
            </a:r>
          </a:p>
          <a:p>
            <a:pPr lvl="1"/>
            <a:r>
              <a:rPr lang="en-AU" dirty="0" smtClean="0"/>
              <a:t>As part of ‘strategic programmes’ of </a:t>
            </a:r>
            <a:r>
              <a:rPr lang="en-AU" dirty="0" err="1" smtClean="0"/>
              <a:t>WorkSafe</a:t>
            </a:r>
            <a:r>
              <a:rPr lang="en-AU" dirty="0" smtClean="0"/>
              <a:t> Victoria (statutory OHS agency)</a:t>
            </a:r>
          </a:p>
          <a:p>
            <a:pPr lvl="1"/>
            <a:r>
              <a:rPr lang="en-AU" dirty="0" smtClean="0"/>
              <a:t>Any other time when the inspector is concerned about safety on the site</a:t>
            </a:r>
          </a:p>
          <a:p>
            <a:pPr marL="308610" lvl="1" indent="0">
              <a:buNone/>
            </a:pPr>
            <a:endParaRPr lang="en-AU" dirty="0" smtClean="0"/>
          </a:p>
          <a:p>
            <a:pPr marL="85725" indent="0">
              <a:buNone/>
            </a:pPr>
            <a:r>
              <a:rPr lang="en-AU" b="1" dirty="0"/>
              <a:t>OHS Inspectors visit construction sites when:</a:t>
            </a:r>
          </a:p>
          <a:p>
            <a:pPr lvl="1"/>
            <a:r>
              <a:rPr lang="en-AU" dirty="0"/>
              <a:t>Quantified high risk hazards irrespective of whether an injury occurred (includes near-misses)</a:t>
            </a:r>
          </a:p>
          <a:p>
            <a:pPr lvl="1"/>
            <a:r>
              <a:rPr lang="en-AU" dirty="0"/>
              <a:t>Quantified steps taken by OHS inspectors to improve compliance with OHS laws &amp; regulations</a:t>
            </a:r>
          </a:p>
          <a:p>
            <a:pPr marL="85725" indent="0">
              <a:buNone/>
            </a:pPr>
            <a:endParaRPr lang="en-AU" dirty="0" smtClean="0"/>
          </a:p>
          <a:p>
            <a:pPr marL="85725" indent="0">
              <a:buNone/>
            </a:pPr>
            <a:r>
              <a:rPr lang="en-AU" b="1" dirty="0" smtClean="0"/>
              <a:t>Activities of HSRs</a:t>
            </a:r>
          </a:p>
          <a:p>
            <a:pPr marL="531495" lvl="2">
              <a:buClr>
                <a:schemeClr val="accent1"/>
              </a:buClr>
            </a:pPr>
            <a:r>
              <a:rPr lang="en-AU" sz="1500" dirty="0"/>
              <a:t>3 focus groups </a:t>
            </a:r>
            <a:r>
              <a:rPr lang="en-AU" sz="1500" dirty="0" smtClean="0"/>
              <a:t>of HSRs – 26 </a:t>
            </a:r>
            <a:r>
              <a:rPr lang="en-AU" sz="1500" dirty="0" smtClean="0"/>
              <a:t>participants (av. 22 </a:t>
            </a:r>
            <a:r>
              <a:rPr lang="en-AU" sz="1500" dirty="0" err="1" smtClean="0"/>
              <a:t>yrs</a:t>
            </a:r>
            <a:r>
              <a:rPr lang="en-AU" sz="1500" dirty="0" smtClean="0"/>
              <a:t> in industry, 13 </a:t>
            </a:r>
            <a:r>
              <a:rPr lang="en-AU" sz="1500" dirty="0" err="1" smtClean="0"/>
              <a:t>yrs</a:t>
            </a:r>
            <a:r>
              <a:rPr lang="en-AU" sz="1500" dirty="0" smtClean="0"/>
              <a:t> as HSR)</a:t>
            </a:r>
          </a:p>
          <a:p>
            <a:pPr marL="531495" lvl="2">
              <a:buClr>
                <a:schemeClr val="accent1"/>
              </a:buClr>
            </a:pPr>
            <a:r>
              <a:rPr lang="en-AU" sz="1500" dirty="0" smtClean="0"/>
              <a:t>Semi-structured interviews with OHS officials and OHS inspectors</a:t>
            </a:r>
            <a:endParaRPr lang="en-AU" sz="1500" dirty="0"/>
          </a:p>
          <a:p>
            <a:endParaRPr lang="en-AU" dirty="0" smtClean="0"/>
          </a:p>
          <a:p>
            <a:r>
              <a:rPr lang="en-AU" b="1" dirty="0" smtClean="0"/>
              <a:t>Disadvantages:</a:t>
            </a:r>
          </a:p>
          <a:p>
            <a:pPr lvl="1"/>
            <a:r>
              <a:rPr lang="en-AU" dirty="0" smtClean="0"/>
              <a:t>Limited to information obtained whilst visiting sites – what happens between visits? Not all serious incidents are likely to be reported to </a:t>
            </a:r>
            <a:r>
              <a:rPr lang="en-AU" dirty="0" err="1" smtClean="0"/>
              <a:t>WorkSafe</a:t>
            </a:r>
            <a:r>
              <a:rPr lang="en-AU" dirty="0" smtClean="0"/>
              <a:t> Victoria, notwithstanding legal obligation</a:t>
            </a:r>
          </a:p>
          <a:p>
            <a:pPr lvl="0">
              <a:buClr>
                <a:srgbClr val="93A299"/>
              </a:buClr>
            </a:pPr>
            <a:endParaRPr lang="en-AU" sz="1500" b="1" dirty="0" smtClean="0">
              <a:solidFill>
                <a:srgbClr val="292934"/>
              </a:solidFill>
            </a:endParaRPr>
          </a:p>
          <a:p>
            <a:pPr lvl="0">
              <a:buClr>
                <a:srgbClr val="93A299"/>
              </a:buClr>
            </a:pPr>
            <a:r>
              <a:rPr lang="en-AU" sz="1500" b="1" dirty="0" smtClean="0">
                <a:solidFill>
                  <a:srgbClr val="292934"/>
                </a:solidFill>
              </a:rPr>
              <a:t>Advantages:</a:t>
            </a:r>
            <a:endParaRPr lang="en-AU" sz="1500" b="1" dirty="0">
              <a:solidFill>
                <a:srgbClr val="292934"/>
              </a:solidFill>
            </a:endParaRPr>
          </a:p>
          <a:p>
            <a:pPr lvl="1">
              <a:buClr>
                <a:srgbClr val="AD8F67"/>
              </a:buClr>
            </a:pPr>
            <a:r>
              <a:rPr lang="en-AU" dirty="0">
                <a:solidFill>
                  <a:srgbClr val="292934"/>
                </a:solidFill>
              </a:rPr>
              <a:t>Not limited to injury counts or workers’ compensation </a:t>
            </a:r>
            <a:r>
              <a:rPr lang="en-AU" dirty="0" smtClean="0">
                <a:solidFill>
                  <a:srgbClr val="292934"/>
                </a:solidFill>
              </a:rPr>
              <a:t>claims</a:t>
            </a:r>
            <a:endParaRPr lang="en-AU" dirty="0">
              <a:solidFill>
                <a:srgbClr val="292934"/>
              </a:solidFill>
            </a:endParaRPr>
          </a:p>
          <a:p>
            <a:pPr lvl="1">
              <a:buClr>
                <a:srgbClr val="AD8F67"/>
              </a:buClr>
            </a:pPr>
            <a:r>
              <a:rPr lang="en-AU" dirty="0">
                <a:solidFill>
                  <a:srgbClr val="292934"/>
                </a:solidFill>
              </a:rPr>
              <a:t>Based on independent appraisal of hazards by </a:t>
            </a:r>
            <a:r>
              <a:rPr lang="en-AU" dirty="0" smtClean="0">
                <a:solidFill>
                  <a:srgbClr val="292934"/>
                </a:solidFill>
              </a:rPr>
              <a:t>inspectors</a:t>
            </a:r>
          </a:p>
          <a:p>
            <a:pPr lvl="1">
              <a:buClr>
                <a:srgbClr val="AD8F67"/>
              </a:buClr>
            </a:pPr>
            <a:r>
              <a:rPr lang="en-AU" dirty="0" smtClean="0">
                <a:solidFill>
                  <a:srgbClr val="292934"/>
                </a:solidFill>
              </a:rPr>
              <a:t>Gaps in inspector data supplemented by focus groups</a:t>
            </a:r>
            <a:endParaRPr lang="en-AU" dirty="0">
              <a:solidFill>
                <a:srgbClr val="292934"/>
              </a:solidFill>
            </a:endParaRPr>
          </a:p>
          <a:p>
            <a:pPr lvl="1"/>
            <a:endParaRPr lang="en-AU" dirty="0" smtClean="0"/>
          </a:p>
          <a:p>
            <a:pPr lvl="1"/>
            <a:endParaRPr lang="en-AU" dirty="0" smtClean="0"/>
          </a:p>
          <a:p>
            <a:pPr lvl="1"/>
            <a:endParaRPr lang="en-AU" dirty="0" smtClean="0"/>
          </a:p>
          <a:p>
            <a:pPr lvl="1"/>
            <a:endParaRPr lang="en-AU" dirty="0"/>
          </a:p>
          <a:p>
            <a:endParaRPr lang="en-AU" dirty="0" smtClean="0"/>
          </a:p>
        </p:txBody>
      </p:sp>
    </p:spTree>
    <p:extLst>
      <p:ext uri="{BB962C8B-B14F-4D97-AF65-F5344CB8AC3E}">
        <p14:creationId xmlns:p14="http://schemas.microsoft.com/office/powerpoint/2010/main" val="122750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HSRs (OHS worker reps) in Victoria</a:t>
            </a:r>
            <a:endParaRPr lang="en-AU" dirty="0"/>
          </a:p>
        </p:txBody>
      </p:sp>
      <p:sp>
        <p:nvSpPr>
          <p:cNvPr id="3" name="Content Placeholder 2"/>
          <p:cNvSpPr>
            <a:spLocks noGrp="1"/>
          </p:cNvSpPr>
          <p:nvPr>
            <p:ph idx="1"/>
          </p:nvPr>
        </p:nvSpPr>
        <p:spPr>
          <a:xfrm>
            <a:off x="457200" y="1394460"/>
            <a:ext cx="7620000" cy="5006340"/>
          </a:xfrm>
        </p:spPr>
        <p:txBody>
          <a:bodyPr/>
          <a:lstStyle/>
          <a:p>
            <a:r>
              <a:rPr lang="en-AU" dirty="0" smtClean="0"/>
              <a:t>Recognised role under the Occupational Health &amp; Safety Act 2004</a:t>
            </a:r>
          </a:p>
          <a:p>
            <a:r>
              <a:rPr lang="en-AU" dirty="0" smtClean="0"/>
              <a:t>Protected, in law, from adverse action by employers (</a:t>
            </a:r>
            <a:r>
              <a:rPr lang="en-AU" dirty="0" err="1" smtClean="0"/>
              <a:t>eg</a:t>
            </a:r>
            <a:r>
              <a:rPr lang="en-AU" dirty="0" smtClean="0"/>
              <a:t>. Dismissal, discrimination etc.)</a:t>
            </a:r>
          </a:p>
          <a:p>
            <a:r>
              <a:rPr lang="en-AU" dirty="0" smtClean="0"/>
              <a:t>Elected by workers – typically one per construction site</a:t>
            </a:r>
          </a:p>
          <a:p>
            <a:r>
              <a:rPr lang="en-AU" dirty="0" smtClean="0"/>
              <a:t>Functions:</a:t>
            </a:r>
          </a:p>
          <a:p>
            <a:pPr lvl="1"/>
            <a:r>
              <a:rPr lang="en-AU" dirty="0" smtClean="0"/>
              <a:t>Inspect workplace</a:t>
            </a:r>
          </a:p>
          <a:p>
            <a:pPr lvl="1"/>
            <a:r>
              <a:rPr lang="en-AU" dirty="0" smtClean="0"/>
              <a:t>Accompany an OHS inspector</a:t>
            </a:r>
          </a:p>
          <a:p>
            <a:pPr lvl="1"/>
            <a:r>
              <a:rPr lang="en-AU" dirty="0" smtClean="0"/>
              <a:t>Issue Provisional Improvement Notices – stop work when serious risks associated with breaches of the OHS Act</a:t>
            </a:r>
          </a:p>
          <a:p>
            <a:pPr lvl="1"/>
            <a:r>
              <a:rPr lang="en-AU" dirty="0" smtClean="0"/>
              <a:t>Bring in outside assistance to help perform functions</a:t>
            </a:r>
          </a:p>
          <a:p>
            <a:pPr lvl="1"/>
            <a:r>
              <a:rPr lang="en-AU" dirty="0" smtClean="0"/>
              <a:t>Employers must permit paid time off work to attend approved OHS courses</a:t>
            </a:r>
          </a:p>
          <a:p>
            <a:pPr lvl="1"/>
            <a:r>
              <a:rPr lang="en-AU" dirty="0" smtClean="0"/>
              <a:t>Employers obliged to provide HSRs with information relating to employees’ OHS</a:t>
            </a:r>
          </a:p>
          <a:p>
            <a:endParaRPr lang="en-AU" dirty="0" smtClean="0"/>
          </a:p>
          <a:p>
            <a:r>
              <a:rPr lang="en-AU" dirty="0" smtClean="0"/>
              <a:t>OHS Committees - </a:t>
            </a:r>
            <a:r>
              <a:rPr lang="en-AU" dirty="0"/>
              <a:t>typically one per construction </a:t>
            </a:r>
            <a:r>
              <a:rPr lang="en-AU" dirty="0" smtClean="0"/>
              <a:t>site, representing major trades, HSR, and management reps (</a:t>
            </a:r>
            <a:r>
              <a:rPr lang="en-AU" dirty="0" err="1" smtClean="0"/>
              <a:t>eg</a:t>
            </a:r>
            <a:r>
              <a:rPr lang="en-AU" dirty="0" smtClean="0"/>
              <a:t>. Site supervisor, engineers). Majority must be workers</a:t>
            </a:r>
          </a:p>
          <a:p>
            <a:endParaRPr lang="en-AU" dirty="0"/>
          </a:p>
        </p:txBody>
      </p:sp>
    </p:spTree>
    <p:extLst>
      <p:ext uri="{BB962C8B-B14F-4D97-AF65-F5344CB8AC3E}">
        <p14:creationId xmlns:p14="http://schemas.microsoft.com/office/powerpoint/2010/main" val="4057011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of 94 matched construction sites </a:t>
            </a:r>
            <a:endParaRPr lang="en-AU" dirty="0"/>
          </a:p>
        </p:txBody>
      </p:sp>
      <p:sp>
        <p:nvSpPr>
          <p:cNvPr id="5" name="Text Placeholder 4"/>
          <p:cNvSpPr>
            <a:spLocks noGrp="1"/>
          </p:cNvSpPr>
          <p:nvPr>
            <p:ph type="body" idx="1"/>
          </p:nvPr>
        </p:nvSpPr>
        <p:spPr>
          <a:xfrm>
            <a:off x="169718" y="1153391"/>
            <a:ext cx="3945082" cy="768926"/>
          </a:xfrm>
        </p:spPr>
        <p:txBody>
          <a:bodyPr/>
          <a:lstStyle/>
          <a:p>
            <a:r>
              <a:rPr lang="en-AU" sz="2400" dirty="0" smtClean="0"/>
              <a:t>A$ Value of Sample sites</a:t>
            </a:r>
            <a:endParaRPr lang="en-AU" sz="24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45773033"/>
              </p:ext>
            </p:extLst>
          </p:nvPr>
        </p:nvGraphicFramePr>
        <p:xfrm>
          <a:off x="53340" y="2346268"/>
          <a:ext cx="3901440" cy="451173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quarter" idx="3"/>
          </p:nvPr>
        </p:nvSpPr>
        <p:spPr>
          <a:xfrm>
            <a:off x="4419600" y="1153390"/>
            <a:ext cx="3945082" cy="768927"/>
          </a:xfrm>
        </p:spPr>
        <p:txBody>
          <a:bodyPr/>
          <a:lstStyle/>
          <a:p>
            <a:r>
              <a:rPr lang="en-AU" sz="2400" dirty="0" smtClean="0"/>
              <a:t>Type of construction project</a:t>
            </a:r>
            <a:endParaRPr lang="en-AU" sz="2400"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3592511631"/>
              </p:ext>
            </p:extLst>
          </p:nvPr>
        </p:nvGraphicFramePr>
        <p:xfrm>
          <a:off x="4625339" y="2323407"/>
          <a:ext cx="3710941" cy="45345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6818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9155"/>
            <a:ext cx="7235536" cy="1407677"/>
          </a:xfrm>
        </p:spPr>
        <p:txBody>
          <a:bodyPr>
            <a:normAutofit fontScale="90000"/>
          </a:bodyPr>
          <a:lstStyle/>
          <a:p>
            <a:r>
              <a:rPr lang="en-AU" dirty="0" smtClean="0"/>
              <a:t>Findings: sites with union HSRs have </a:t>
            </a:r>
            <a:r>
              <a:rPr lang="en-AU" u="sng" dirty="0" smtClean="0"/>
              <a:t>fewer</a:t>
            </a:r>
            <a:r>
              <a:rPr lang="en-AU" dirty="0" smtClean="0"/>
              <a:t> and </a:t>
            </a:r>
            <a:r>
              <a:rPr lang="en-AU" u="sng" dirty="0" smtClean="0"/>
              <a:t>less severe</a:t>
            </a:r>
            <a:r>
              <a:rPr lang="en-AU" dirty="0" smtClean="0"/>
              <a:t> injuries – but note very small numbers</a:t>
            </a:r>
            <a:endParaRPr lang="en-AU" dirty="0"/>
          </a:p>
        </p:txBody>
      </p:sp>
      <p:sp>
        <p:nvSpPr>
          <p:cNvPr id="4" name="Text Placeholder 3"/>
          <p:cNvSpPr>
            <a:spLocks noGrp="1"/>
          </p:cNvSpPr>
          <p:nvPr>
            <p:ph type="body" idx="1"/>
          </p:nvPr>
        </p:nvSpPr>
        <p:spPr>
          <a:xfrm>
            <a:off x="395536" y="1916832"/>
            <a:ext cx="4041648" cy="691286"/>
          </a:xfrm>
        </p:spPr>
        <p:txBody>
          <a:bodyPr/>
          <a:lstStyle/>
          <a:p>
            <a:r>
              <a:rPr lang="en-AU" sz="2400" dirty="0" smtClean="0"/>
              <a:t>Number of injuries</a:t>
            </a:r>
            <a:endParaRPr lang="en-AU" sz="2400" dirty="0"/>
          </a:p>
        </p:txBody>
      </p:sp>
      <p:sp>
        <p:nvSpPr>
          <p:cNvPr id="3" name="Content Placeholder 2"/>
          <p:cNvSpPr>
            <a:spLocks noGrp="1"/>
          </p:cNvSpPr>
          <p:nvPr>
            <p:ph sz="half" idx="2"/>
          </p:nvPr>
        </p:nvSpPr>
        <p:spPr>
          <a:xfrm>
            <a:off x="381000" y="2849879"/>
            <a:ext cx="3650673" cy="4008121"/>
          </a:xfrm>
        </p:spPr>
        <p:txBody>
          <a:bodyPr/>
          <a:lstStyle/>
          <a:p>
            <a:r>
              <a:rPr lang="en-AU" dirty="0" smtClean="0"/>
              <a:t>52 injuries across all sites</a:t>
            </a:r>
          </a:p>
          <a:p>
            <a:pPr lvl="1"/>
            <a:r>
              <a:rPr lang="en-AU" dirty="0" smtClean="0"/>
              <a:t>21 injuries on sites with union HSR</a:t>
            </a:r>
          </a:p>
          <a:p>
            <a:pPr lvl="1"/>
            <a:r>
              <a:rPr lang="en-AU" dirty="0" smtClean="0"/>
              <a:t>29 injuries on sites without union HSR </a:t>
            </a:r>
          </a:p>
          <a:p>
            <a:pPr lvl="1"/>
            <a:endParaRPr lang="en-AU" dirty="0"/>
          </a:p>
          <a:p>
            <a:pPr lvl="1"/>
            <a:r>
              <a:rPr lang="en-AU" dirty="0" smtClean="0"/>
              <a:t>NB: not all injuries were workers’ comp injuries</a:t>
            </a:r>
          </a:p>
          <a:p>
            <a:pPr lvl="1"/>
            <a:r>
              <a:rPr lang="en-AU" dirty="0" smtClean="0"/>
              <a:t>Sites without union HSRs appear to underreport injuries</a:t>
            </a:r>
            <a:endParaRPr lang="en-AU" dirty="0"/>
          </a:p>
        </p:txBody>
      </p:sp>
      <p:sp>
        <p:nvSpPr>
          <p:cNvPr id="5" name="Text Placeholder 4"/>
          <p:cNvSpPr>
            <a:spLocks noGrp="1"/>
          </p:cNvSpPr>
          <p:nvPr>
            <p:ph type="body" sz="quarter" idx="3"/>
          </p:nvPr>
        </p:nvSpPr>
        <p:spPr>
          <a:xfrm>
            <a:off x="4137660" y="1916832"/>
            <a:ext cx="4137660" cy="691286"/>
          </a:xfrm>
        </p:spPr>
        <p:txBody>
          <a:bodyPr/>
          <a:lstStyle/>
          <a:p>
            <a:pPr>
              <a:spcBef>
                <a:spcPts val="0"/>
              </a:spcBef>
            </a:pPr>
            <a:r>
              <a:rPr lang="en-AU" sz="2400" dirty="0" smtClean="0"/>
              <a:t>Severity of injuries </a:t>
            </a:r>
          </a:p>
          <a:p>
            <a:pPr>
              <a:spcBef>
                <a:spcPts val="0"/>
              </a:spcBef>
            </a:pPr>
            <a:r>
              <a:rPr lang="en-AU" sz="2400" dirty="0" smtClean="0"/>
              <a:t>(no. of injuries)</a:t>
            </a:r>
            <a:endParaRPr lang="en-AU" sz="24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2756337317"/>
              </p:ext>
            </p:extLst>
          </p:nvPr>
        </p:nvGraphicFramePr>
        <p:xfrm>
          <a:off x="4208318" y="2805545"/>
          <a:ext cx="4218709" cy="40524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401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Severity of injuries &amp; under-reporting</a:t>
            </a:r>
            <a:endParaRPr lang="en-AU" dirty="0"/>
          </a:p>
        </p:txBody>
      </p:sp>
      <p:sp>
        <p:nvSpPr>
          <p:cNvPr id="3" name="Text Placeholder 2"/>
          <p:cNvSpPr>
            <a:spLocks noGrp="1"/>
          </p:cNvSpPr>
          <p:nvPr>
            <p:ph type="body" idx="1"/>
          </p:nvPr>
        </p:nvSpPr>
        <p:spPr>
          <a:xfrm>
            <a:off x="457200" y="1535113"/>
            <a:ext cx="3657600" cy="407987"/>
          </a:xfrm>
        </p:spPr>
        <p:txBody>
          <a:bodyPr/>
          <a:lstStyle/>
          <a:p>
            <a:r>
              <a:rPr lang="en-AU" sz="2400" dirty="0" smtClean="0"/>
              <a:t>Type of injuries</a:t>
            </a:r>
            <a:endParaRPr lang="en-AU" sz="24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889028188"/>
              </p:ext>
            </p:extLst>
          </p:nvPr>
        </p:nvGraphicFramePr>
        <p:xfrm>
          <a:off x="1" y="2174874"/>
          <a:ext cx="4625270" cy="4683126"/>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4"/>
          </p:nvPr>
        </p:nvSpPr>
        <p:spPr>
          <a:xfrm>
            <a:off x="5008418" y="2174875"/>
            <a:ext cx="3068782" cy="3951288"/>
          </a:xfrm>
        </p:spPr>
        <p:txBody>
          <a:bodyPr/>
          <a:lstStyle/>
          <a:p>
            <a:r>
              <a:rPr lang="en-AU" dirty="0" smtClean="0"/>
              <a:t>Confirms severity of injury on sites without a union HSR</a:t>
            </a:r>
          </a:p>
          <a:p>
            <a:pPr marL="85725" indent="0">
              <a:buNone/>
            </a:pPr>
            <a:endParaRPr lang="en-AU" dirty="0" smtClean="0"/>
          </a:p>
          <a:p>
            <a:r>
              <a:rPr lang="en-AU" dirty="0" smtClean="0"/>
              <a:t>Absence of sprain injuries for sites without a union HSR indicates relatively minor injuries are not reported to government agencies</a:t>
            </a:r>
            <a:endParaRPr lang="en-AU" dirty="0"/>
          </a:p>
          <a:p>
            <a:r>
              <a:rPr lang="en-AU" dirty="0" smtClean="0"/>
              <a:t>n =21 for union sites; n = 29 for non-union sites</a:t>
            </a:r>
            <a:endParaRPr lang="en-AU" dirty="0"/>
          </a:p>
        </p:txBody>
      </p:sp>
    </p:spTree>
    <p:extLst>
      <p:ext uri="{BB962C8B-B14F-4D97-AF65-F5344CB8AC3E}">
        <p14:creationId xmlns:p14="http://schemas.microsoft.com/office/powerpoint/2010/main" val="1208564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07818"/>
            <a:ext cx="8025245" cy="1657981"/>
          </a:xfrm>
        </p:spPr>
        <p:txBody>
          <a:bodyPr>
            <a:normAutofit fontScale="90000"/>
          </a:bodyPr>
          <a:lstStyle/>
          <a:p>
            <a:r>
              <a:rPr lang="en-AU" dirty="0" smtClean="0"/>
              <a:t>High hazard risks occurred </a:t>
            </a:r>
            <a:r>
              <a:rPr lang="en-AU" u="sng" dirty="0" smtClean="0"/>
              <a:t>less often </a:t>
            </a:r>
            <a:r>
              <a:rPr lang="en-AU" dirty="0" smtClean="0"/>
              <a:t>on union HSR sites  - </a:t>
            </a:r>
            <a:r>
              <a:rPr lang="en-AU" sz="2000" dirty="0" smtClean="0"/>
              <a:t>28% of </a:t>
            </a:r>
            <a:r>
              <a:rPr lang="en-AU" sz="2000" u="sng" dirty="0" smtClean="0"/>
              <a:t>union sites </a:t>
            </a:r>
            <a:r>
              <a:rPr lang="en-AU" sz="2000" dirty="0" smtClean="0"/>
              <a:t>had a risk  of falling from a height identified  once over the project, compared to 34% of sites </a:t>
            </a:r>
            <a:r>
              <a:rPr lang="en-AU" sz="2000" u="sng" dirty="0" smtClean="0"/>
              <a:t>without</a:t>
            </a:r>
            <a:r>
              <a:rPr lang="en-AU" sz="2000" dirty="0" smtClean="0"/>
              <a:t> a union HSR</a:t>
            </a:r>
            <a:endParaRPr lang="en-AU" sz="2000" dirty="0"/>
          </a:p>
        </p:txBody>
      </p:sp>
      <p:sp>
        <p:nvSpPr>
          <p:cNvPr id="7" name="Text Placeholder 6"/>
          <p:cNvSpPr>
            <a:spLocks noGrp="1"/>
          </p:cNvSpPr>
          <p:nvPr>
            <p:ph type="body" idx="1"/>
          </p:nvPr>
        </p:nvSpPr>
        <p:spPr>
          <a:xfrm>
            <a:off x="381000" y="1836420"/>
            <a:ext cx="3978261" cy="605443"/>
          </a:xfrm>
        </p:spPr>
        <p:txBody>
          <a:bodyPr/>
          <a:lstStyle/>
          <a:p>
            <a:r>
              <a:rPr lang="en-AU" sz="2000" dirty="0" smtClean="0"/>
              <a:t>Risk of fall from height </a:t>
            </a:r>
            <a:r>
              <a:rPr lang="en-AU" sz="1600" dirty="0" smtClean="0"/>
              <a:t>(n= 41) </a:t>
            </a:r>
            <a:endParaRPr lang="en-AU" sz="16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674015956"/>
              </p:ext>
            </p:extLst>
          </p:nvPr>
        </p:nvGraphicFramePr>
        <p:xfrm>
          <a:off x="0" y="2564904"/>
          <a:ext cx="4218709" cy="4248471"/>
        </p:xfrm>
        <a:graphic>
          <a:graphicData uri="http://schemas.openxmlformats.org/drawingml/2006/chart">
            <c:chart xmlns:c="http://schemas.openxmlformats.org/drawingml/2006/chart" xmlns:r="http://schemas.openxmlformats.org/officeDocument/2006/relationships" r:id="rId2"/>
          </a:graphicData>
        </a:graphic>
      </p:graphicFrame>
      <p:sp>
        <p:nvSpPr>
          <p:cNvPr id="2" name="Content Placeholder 1"/>
          <p:cNvSpPr>
            <a:spLocks noGrp="1"/>
          </p:cNvSpPr>
          <p:nvPr>
            <p:ph sz="quarter" idx="4"/>
          </p:nvPr>
        </p:nvSpPr>
        <p:spPr>
          <a:xfrm>
            <a:off x="4419600" y="2606041"/>
            <a:ext cx="3657600" cy="3520122"/>
          </a:xfrm>
        </p:spPr>
        <p:txBody>
          <a:bodyPr/>
          <a:lstStyle/>
          <a:p>
            <a:pPr marL="85725" indent="0">
              <a:buNone/>
            </a:pPr>
            <a:r>
              <a:rPr lang="en-AU" sz="1600" b="1" dirty="0" smtClean="0"/>
              <a:t>Similar pattern evident for risks associated with:</a:t>
            </a:r>
          </a:p>
          <a:p>
            <a:r>
              <a:rPr lang="en-AU" sz="1600" dirty="0" smtClean="0"/>
              <a:t>Contact with electricity</a:t>
            </a:r>
          </a:p>
          <a:p>
            <a:r>
              <a:rPr lang="en-AU" sz="1600" dirty="0" smtClean="0"/>
              <a:t>Faulty</a:t>
            </a:r>
            <a:r>
              <a:rPr lang="en-AU" sz="1600" dirty="0"/>
              <a:t>, poorly maintained guard </a:t>
            </a:r>
            <a:r>
              <a:rPr lang="en-AU" sz="1600" dirty="0" smtClean="0"/>
              <a:t>rails/barriers</a:t>
            </a:r>
          </a:p>
          <a:p>
            <a:r>
              <a:rPr lang="en-AU" sz="1600" dirty="0" smtClean="0"/>
              <a:t>Inadequate scaffolding</a:t>
            </a:r>
          </a:p>
          <a:p>
            <a:r>
              <a:rPr lang="en-AU" sz="1600" dirty="0"/>
              <a:t>S</a:t>
            </a:r>
            <a:r>
              <a:rPr lang="en-AU" sz="1600" dirty="0" smtClean="0"/>
              <a:t>lips</a:t>
            </a:r>
            <a:r>
              <a:rPr lang="en-AU" sz="1600" dirty="0"/>
              <a:t>, trips &amp; </a:t>
            </a:r>
            <a:r>
              <a:rPr lang="en-AU" sz="1600" dirty="0" smtClean="0"/>
              <a:t>falls</a:t>
            </a:r>
          </a:p>
          <a:p>
            <a:r>
              <a:rPr lang="en-AU" sz="1600" dirty="0" smtClean="0"/>
              <a:t>Faulty electrical supplies and tools </a:t>
            </a:r>
          </a:p>
          <a:p>
            <a:endParaRPr lang="en-AU" sz="1600" b="1" dirty="0"/>
          </a:p>
          <a:p>
            <a:endParaRPr lang="en-AU" dirty="0"/>
          </a:p>
        </p:txBody>
      </p:sp>
      <p:sp>
        <p:nvSpPr>
          <p:cNvPr id="3" name="Text Placeholder 2"/>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1731669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1630</TotalTime>
  <Words>1714</Words>
  <Application>Microsoft Office PowerPoint</Application>
  <PresentationFormat>On-screen Show (4:3)</PresentationFormat>
  <Paragraphs>181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    Worker representation in the Australian construction industry – the importance of retaining independent representation in health and safety</vt:lpstr>
      <vt:lpstr>Overview</vt:lpstr>
      <vt:lpstr>Our study: Safety outcomes &amp; HSR activities in Victorian construction industry</vt:lpstr>
      <vt:lpstr>Our study: methodology</vt:lpstr>
      <vt:lpstr>HSRs (OHS worker reps) in Victoria</vt:lpstr>
      <vt:lpstr>Sample of 94 matched construction sites </vt:lpstr>
      <vt:lpstr>Findings: sites with union HSRs have fewer and less severe injuries – but note very small numbers</vt:lpstr>
      <vt:lpstr>Severity of injuries &amp; under-reporting</vt:lpstr>
      <vt:lpstr>High hazard risks occurred less often on union HSR sites  - 28% of union sites had a risk  of falling from a height identified  once over the project, compared to 34% of sites without a union HSR</vt:lpstr>
      <vt:lpstr>Risk assessments &amp; appropriate safe work method documentation more common on union sites</vt:lpstr>
      <vt:lpstr>Improvement notices issued more often on sites without a Union HSR</vt:lpstr>
      <vt:lpstr>Sites with union HSRs better informed on industry standards &amp; regulations</vt:lpstr>
      <vt:lpstr>Explanations of outcomes: characteristics &amp; activities of HSRs </vt:lpstr>
      <vt:lpstr>Explanations of outcomes: resistance &amp; trade union support </vt:lpstr>
      <vt:lpstr>Contrast with HSRs on non-union sites:</vt:lpstr>
      <vt:lpstr>Conclusion: a contested terrain where union support is critical</vt:lpstr>
    </vt:vector>
  </TitlesOfParts>
  <Company>Deakin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MMH250 Workplace Counselling and Negotiation  (formerly MMH350 SKILLS WORKSHOP IN COUNSELLING &amp; NEGOTIATION)</dc:title>
  <dc:creator>Elsa Underhill</dc:creator>
  <cp:lastModifiedBy>elsa</cp:lastModifiedBy>
  <cp:revision>96</cp:revision>
  <cp:lastPrinted>2016-08-31T06:39:17Z</cp:lastPrinted>
  <dcterms:created xsi:type="dcterms:W3CDTF">2016-03-01T00:57:33Z</dcterms:created>
  <dcterms:modified xsi:type="dcterms:W3CDTF">2016-08-31T06:40:16Z</dcterms:modified>
</cp:coreProperties>
</file>