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7" r:id="rId3"/>
    <p:sldId id="257" r:id="rId4"/>
    <p:sldId id="258" r:id="rId5"/>
    <p:sldId id="259" r:id="rId6"/>
    <p:sldId id="260" r:id="rId7"/>
    <p:sldId id="286" r:id="rId8"/>
    <p:sldId id="287" r:id="rId9"/>
    <p:sldId id="288" r:id="rId10"/>
    <p:sldId id="266" r:id="rId11"/>
    <p:sldId id="267" r:id="rId12"/>
    <p:sldId id="261" r:id="rId13"/>
    <p:sldId id="271" r:id="rId14"/>
    <p:sldId id="292" r:id="rId15"/>
    <p:sldId id="293" r:id="rId16"/>
    <p:sldId id="290" r:id="rId17"/>
    <p:sldId id="276" r:id="rId18"/>
    <p:sldId id="268" r:id="rId19"/>
    <p:sldId id="269" r:id="rId20"/>
    <p:sldId id="278" r:id="rId21"/>
    <p:sldId id="279" r:id="rId22"/>
    <p:sldId id="280" r:id="rId23"/>
    <p:sldId id="281" r:id="rId24"/>
    <p:sldId id="294" r:id="rId25"/>
    <p:sldId id="295" r:id="rId26"/>
    <p:sldId id="298" r:id="rId27"/>
    <p:sldId id="299" r:id="rId28"/>
    <p:sldId id="301" r:id="rId29"/>
    <p:sldId id="303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5" r:id="rId40"/>
    <p:sldId id="317" r:id="rId41"/>
    <p:sldId id="319" r:id="rId42"/>
    <p:sldId id="321" r:id="rId43"/>
    <p:sldId id="322" r:id="rId44"/>
    <p:sldId id="323" r:id="rId45"/>
    <p:sldId id="324" r:id="rId46"/>
    <p:sldId id="326" r:id="rId4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22FC-700E-2F45-86ED-73A6D38EFC83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CF534-D54C-3A49-B0B7-634AAE50E64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7638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A58F-1C25-5B4C-B4D0-476B2D910201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C6DD-3B21-DF49-B7EA-B2201BDA875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6369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C6DD-3B21-DF49-B7EA-B2201BDA8755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C6DD-3B21-DF49-B7EA-B2201BDA8755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EA81-1008-A44A-8DF7-E0A7D3EBE060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6A8-53B8-EA46-825D-67038BBD8F8B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74B1-7485-4045-B3A5-996F100D7670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8068-A5BD-D74B-9FF9-ED6142183D36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1F27-03FD-ED45-BFB6-AA5A5E138770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7C59-3E12-634E-B605-082D4A7F74ED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5651-6EA6-E440-9CA9-FFF7EAC5DB64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4ED7-333A-5746-8E7C-802E62047170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1B0-F057-F54D-A50A-D36BCF938A2C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245-6D7F-6D4A-A572-1029586D30C9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E831-E295-DB42-AE7A-3E064335A03C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EA83-E3F8-D34E-AA81-B00E58813DDF}" type="datetime1">
              <a:rPr lang="it-IT" smtClean="0"/>
              <a:pPr/>
              <a:t>29/10/2019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Boffelli Fabrizio - 2012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8C43-B222-7D47-A53F-69AEBBA4861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11" Type="http://schemas.openxmlformats.org/officeDocument/2006/relationships/image" Target="../media/image10.pdf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3.pdf"/><Relationship Id="rId9" Type="http://schemas.openxmlformats.org/officeDocument/2006/relationships/image" Target="../media/image8.pd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75885" y="1833434"/>
            <a:ext cx="7772400" cy="3157469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</a:rPr>
              <a:t>Corso </a:t>
            </a:r>
            <a:r>
              <a:rPr lang="it-IT" sz="3600" b="1" dirty="0" smtClean="0">
                <a:solidFill>
                  <a:srgbClr val="FF0000"/>
                </a:solidFill>
              </a:rPr>
              <a:t>di 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</a:rPr>
              <a:t>Fisica Applicata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7485" y="455303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CLASSE DELLE LAUREE TRIENNALI DELLE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PROFESSIONI SANITARIE TECNICHE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91790" y="6043021"/>
            <a:ext cx="2960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Alessandro Lascialfari</a:t>
            </a:r>
            <a:endParaRPr lang="it-IT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3107" y="5482659"/>
            <a:ext cx="317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srgbClr val="FF0000"/>
                </a:solidFill>
              </a:rPr>
              <a:t>A. A. </a:t>
            </a:r>
            <a:r>
              <a:rPr lang="it-IT" sz="2200" b="1" i="1" dirty="0" smtClean="0">
                <a:solidFill>
                  <a:srgbClr val="FF0000"/>
                </a:solidFill>
              </a:rPr>
              <a:t>2019 </a:t>
            </a:r>
            <a:r>
              <a:rPr lang="it-IT" sz="2200" b="1" i="1" dirty="0" smtClean="0">
                <a:solidFill>
                  <a:srgbClr val="FF0000"/>
                </a:solidFill>
              </a:rPr>
              <a:t>- </a:t>
            </a:r>
            <a:r>
              <a:rPr lang="it-IT" sz="2200" b="1" i="1" dirty="0" smtClean="0">
                <a:solidFill>
                  <a:srgbClr val="FF0000"/>
                </a:solidFill>
              </a:rPr>
              <a:t>2020</a:t>
            </a:r>
            <a:endParaRPr lang="it-IT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Proporzioni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638512" y="2514600"/>
            <a:ext cx="5649503" cy="46166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99FF"/>
                </a:solidFill>
              </a:rPr>
              <a:t>Prodotto</a:t>
            </a:r>
            <a:r>
              <a:rPr lang="en-US" sz="2400" b="1" dirty="0">
                <a:solidFill>
                  <a:srgbClr val="FF99FF"/>
                </a:solidFill>
              </a:rPr>
              <a:t> </a:t>
            </a:r>
            <a:r>
              <a:rPr lang="en-US" sz="2400" b="1" dirty="0" err="1">
                <a:solidFill>
                  <a:srgbClr val="FF99FF"/>
                </a:solidFill>
              </a:rPr>
              <a:t>dei</a:t>
            </a:r>
            <a:r>
              <a:rPr lang="en-US" sz="2400" b="1" dirty="0">
                <a:solidFill>
                  <a:srgbClr val="FF99FF"/>
                </a:solidFill>
              </a:rPr>
              <a:t> </a:t>
            </a:r>
            <a:r>
              <a:rPr lang="en-US" sz="2400" b="1" dirty="0" err="1">
                <a:solidFill>
                  <a:srgbClr val="FF99FF"/>
                </a:solidFill>
              </a:rPr>
              <a:t>medi</a:t>
            </a:r>
            <a:r>
              <a:rPr lang="en-US" sz="2400" b="1" dirty="0">
                <a:solidFill>
                  <a:srgbClr val="FF99FF"/>
                </a:solidFill>
              </a:rPr>
              <a:t> = </a:t>
            </a:r>
            <a:r>
              <a:rPr lang="en-US" sz="2400" b="1" dirty="0" err="1">
                <a:solidFill>
                  <a:srgbClr val="FF99FF"/>
                </a:solidFill>
              </a:rPr>
              <a:t>prodotto</a:t>
            </a:r>
            <a:r>
              <a:rPr lang="en-US" sz="2400" b="1" dirty="0">
                <a:solidFill>
                  <a:srgbClr val="FF99FF"/>
                </a:solidFill>
              </a:rPr>
              <a:t> </a:t>
            </a:r>
            <a:r>
              <a:rPr lang="en-US" sz="2400" b="1" dirty="0" err="1">
                <a:solidFill>
                  <a:srgbClr val="FF99FF"/>
                </a:solidFill>
              </a:rPr>
              <a:t>degli</a:t>
            </a:r>
            <a:r>
              <a:rPr lang="en-US" sz="2400" b="1" dirty="0">
                <a:solidFill>
                  <a:srgbClr val="FF99FF"/>
                </a:solidFill>
              </a:rPr>
              <a:t> </a:t>
            </a:r>
            <a:r>
              <a:rPr lang="en-US" sz="2400" b="1" dirty="0" err="1">
                <a:solidFill>
                  <a:srgbClr val="FF99FF"/>
                </a:solidFill>
              </a:rPr>
              <a:t>estremi</a:t>
            </a:r>
            <a:endParaRPr lang="en-US" sz="2400" b="1" dirty="0">
              <a:solidFill>
                <a:srgbClr val="FF99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14183" y="1524000"/>
            <a:ext cx="4159312" cy="584776"/>
          </a:xfrm>
          <a:prstGeom prst="rect">
            <a:avLst/>
          </a:prstGeom>
          <a:solidFill>
            <a:srgbClr val="CCFF66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 dirty="0" err="1">
                <a:solidFill>
                  <a:srgbClr val="009900"/>
                </a:solidFill>
              </a:rPr>
              <a:t>a:b</a:t>
            </a:r>
            <a:r>
              <a:rPr lang="en-US" sz="3200" b="1" dirty="0">
                <a:solidFill>
                  <a:srgbClr val="009900"/>
                </a:solidFill>
              </a:rPr>
              <a:t> = </a:t>
            </a:r>
            <a:r>
              <a:rPr lang="en-US" sz="3200" b="1" dirty="0" err="1">
                <a:solidFill>
                  <a:srgbClr val="009900"/>
                </a:solidFill>
              </a:rPr>
              <a:t>c:d</a:t>
            </a:r>
            <a:r>
              <a:rPr lang="en-US" sz="3200" b="1" dirty="0">
                <a:solidFill>
                  <a:srgbClr val="009900"/>
                </a:solidFill>
              </a:rPr>
              <a:t> 	</a:t>
            </a:r>
            <a:r>
              <a:rPr lang="en-US" sz="3200" b="1" dirty="0" err="1">
                <a:solidFill>
                  <a:srgbClr val="009900"/>
                </a:solidFill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009900"/>
                </a:solidFill>
                <a:sym typeface="Wingdings" pitchFamily="2" charset="2"/>
              </a:rPr>
              <a:t> 	</a:t>
            </a:r>
            <a:r>
              <a:rPr lang="en-US" sz="3200" b="1" dirty="0">
                <a:solidFill>
                  <a:srgbClr val="FF0066"/>
                </a:solidFill>
                <a:sym typeface="Wingdings" pitchFamily="2" charset="2"/>
              </a:rPr>
              <a:t>ad = </a:t>
            </a:r>
            <a:r>
              <a:rPr lang="en-US" sz="3200" b="1" dirty="0" err="1">
                <a:solidFill>
                  <a:srgbClr val="FF0066"/>
                </a:solidFill>
                <a:sym typeface="Wingdings" pitchFamily="2" charset="2"/>
              </a:rPr>
              <a:t>bc</a:t>
            </a:r>
            <a:endParaRPr lang="en-US" sz="2800" b="1" dirty="0">
              <a:solidFill>
                <a:srgbClr val="FF0066"/>
              </a:solidFill>
              <a:sym typeface="Wingdings" pitchFamily="2" charset="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38512" y="4114800"/>
            <a:ext cx="5161114" cy="101566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009900"/>
                </a:solidFill>
              </a:rPr>
              <a:t>a/</a:t>
            </a:r>
            <a:r>
              <a:rPr lang="en-US" sz="3200" b="1" dirty="0" err="1">
                <a:solidFill>
                  <a:srgbClr val="009900"/>
                </a:solidFill>
              </a:rPr>
              <a:t>b</a:t>
            </a:r>
            <a:r>
              <a:rPr lang="en-US" sz="3200" b="1" dirty="0">
                <a:solidFill>
                  <a:srgbClr val="009900"/>
                </a:solidFill>
              </a:rPr>
              <a:t> = </a:t>
            </a:r>
            <a:r>
              <a:rPr lang="en-US" sz="3200" b="1" dirty="0" err="1">
                <a:solidFill>
                  <a:srgbClr val="009900"/>
                </a:solidFill>
              </a:rPr>
              <a:t>c/d</a:t>
            </a:r>
            <a:r>
              <a:rPr lang="en-US" sz="3200" b="1" dirty="0">
                <a:solidFill>
                  <a:srgbClr val="009900"/>
                </a:solidFill>
              </a:rPr>
              <a:t>   </a:t>
            </a:r>
            <a:r>
              <a:rPr lang="en-US" sz="3200" b="1" dirty="0" err="1">
                <a:solidFill>
                  <a:srgbClr val="00990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009900"/>
                </a:solidFill>
                <a:sym typeface="Wingdings" pitchFamily="2" charset="2"/>
              </a:rPr>
              <a:t> 	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a = </a:t>
            </a:r>
            <a:r>
              <a:rPr lang="en-US" sz="2800" b="1" dirty="0" err="1">
                <a:solidFill>
                  <a:srgbClr val="FF0066"/>
                </a:solidFill>
                <a:sym typeface="Wingdings" pitchFamily="2" charset="2"/>
              </a:rPr>
              <a:t>bc/d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   </a:t>
            </a:r>
            <a:r>
              <a:rPr lang="en-US" sz="2800" b="1" dirty="0" err="1">
                <a:solidFill>
                  <a:srgbClr val="FF0066"/>
                </a:solidFill>
                <a:sym typeface="Wingdings" pitchFamily="2" charset="2"/>
              </a:rPr>
              <a:t>c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 = ad/</a:t>
            </a:r>
            <a:r>
              <a:rPr lang="en-US" sz="2800" b="1" dirty="0" err="1">
                <a:solidFill>
                  <a:srgbClr val="FF0066"/>
                </a:solidFill>
                <a:sym typeface="Wingdings" pitchFamily="2" charset="2"/>
              </a:rPr>
              <a:t>b</a:t>
            </a:r>
            <a:endParaRPr lang="en-US" sz="2800" b="1" dirty="0">
              <a:solidFill>
                <a:srgbClr val="FF0066"/>
              </a:solidFill>
              <a:sym typeface="Wingdings" pitchFamily="2" charset="2"/>
            </a:endParaRPr>
          </a:p>
          <a:p>
            <a:pPr algn="l"/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			</a:t>
            </a:r>
            <a:r>
              <a:rPr lang="en-US" sz="2800" b="1" dirty="0" smtClean="0">
                <a:solidFill>
                  <a:srgbClr val="FF0066"/>
                </a:solidFill>
                <a:sym typeface="Wingdings" pitchFamily="2" charset="2"/>
              </a:rPr>
              <a:t>	      </a:t>
            </a:r>
            <a:r>
              <a:rPr lang="en-US" sz="2800" b="1" dirty="0" err="1" smtClean="0">
                <a:solidFill>
                  <a:srgbClr val="FF0066"/>
                </a:solidFill>
                <a:sym typeface="Wingdings" pitchFamily="2" charset="2"/>
              </a:rPr>
              <a:t>b</a:t>
            </a:r>
            <a:r>
              <a:rPr lang="en-US" sz="2800" b="1" dirty="0" smtClean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= ad/</a:t>
            </a:r>
            <a:r>
              <a:rPr lang="en-US" sz="2800" b="1" dirty="0" err="1">
                <a:solidFill>
                  <a:srgbClr val="FF0066"/>
                </a:solidFill>
                <a:sym typeface="Wingdings" pitchFamily="2" charset="2"/>
              </a:rPr>
              <a:t>c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   </a:t>
            </a:r>
            <a:r>
              <a:rPr lang="en-US" sz="2800" b="1" dirty="0" err="1">
                <a:solidFill>
                  <a:srgbClr val="FF0066"/>
                </a:solidFill>
                <a:sym typeface="Wingdings" pitchFamily="2" charset="2"/>
              </a:rPr>
              <a:t>d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 = </a:t>
            </a:r>
            <a:r>
              <a:rPr lang="en-US" sz="2800" b="1" dirty="0" err="1">
                <a:solidFill>
                  <a:srgbClr val="FF0066"/>
                </a:solidFill>
                <a:sym typeface="Wingdings" pitchFamily="2" charset="2"/>
              </a:rPr>
              <a:t>bc</a:t>
            </a:r>
            <a:r>
              <a:rPr lang="en-US" sz="2800" b="1" dirty="0">
                <a:solidFill>
                  <a:srgbClr val="FF0066"/>
                </a:solidFill>
                <a:sym typeface="Wingdings" pitchFamily="2" charset="2"/>
              </a:rPr>
              <a:t>/a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82768" y="3276600"/>
            <a:ext cx="599860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C00CC"/>
                </a:solidFill>
              </a:rPr>
              <a:t>Nulla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di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magico</a:t>
            </a:r>
            <a:r>
              <a:rPr lang="en-US" sz="2400" b="1" dirty="0">
                <a:solidFill>
                  <a:srgbClr val="CC00CC"/>
                </a:solidFill>
              </a:rPr>
              <a:t>: </a:t>
            </a:r>
            <a:r>
              <a:rPr lang="en-US" sz="2400" b="1" dirty="0" err="1">
                <a:solidFill>
                  <a:srgbClr val="CC00CC"/>
                </a:solidFill>
              </a:rPr>
              <a:t>sono</a:t>
            </a:r>
            <a:r>
              <a:rPr lang="en-US" sz="2400" b="1" dirty="0">
                <a:solidFill>
                  <a:srgbClr val="CC00CC"/>
                </a:solidFill>
              </a:rPr>
              <a:t> solo </a:t>
            </a:r>
            <a:r>
              <a:rPr lang="en-US" sz="2400" b="1" dirty="0" err="1">
                <a:solidFill>
                  <a:srgbClr val="CC00CC"/>
                </a:solidFill>
              </a:rPr>
              <a:t>normali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equazioni</a:t>
            </a:r>
            <a:r>
              <a:rPr lang="en-US" sz="2400" b="1" dirty="0">
                <a:solidFill>
                  <a:srgbClr val="CC00CC"/>
                </a:solidFill>
              </a:rPr>
              <a:t>!</a:t>
            </a:r>
            <a:endParaRPr lang="it-IT" sz="2400" b="1" dirty="0">
              <a:solidFill>
                <a:srgbClr val="CC00CC"/>
              </a:solidFill>
            </a:endParaRP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539750" y="1844675"/>
            <a:ext cx="1674813" cy="2743200"/>
            <a:chOff x="336" y="1152"/>
            <a:chExt cx="1055" cy="1728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>
              <a:off x="336" y="1152"/>
              <a:ext cx="1055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336" y="1152"/>
              <a:ext cx="0" cy="172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336" y="2880"/>
              <a:ext cx="69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8172450" y="6092825"/>
            <a:ext cx="8382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5800" y="5507700"/>
            <a:ext cx="7522725" cy="369332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 b="1" dirty="0">
                <a:solidFill>
                  <a:schemeClr val="tx1"/>
                </a:solidFill>
              </a:rPr>
              <a:t>... ogni giorno, nella vita quotidiana, usiamo inconsciamente le proporzioni...</a:t>
            </a:r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20" grpId="0" animBg="1" autoUpdateAnimBg="0"/>
      <p:bldP spid="27" grpId="0" animBg="1"/>
      <p:bldP spid="1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56"/>
            <a:ext cx="9144000" cy="635004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Proporzioni…economiche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9305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Proporzioni in Fisica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747"/>
            <a:ext cx="9144000" cy="5631253"/>
          </a:xfrm>
          <a:prstGeom prst="rect">
            <a:avLst/>
          </a:prstGeom>
        </p:spPr>
      </p:pic>
      <p:sp>
        <p:nvSpPr>
          <p:cNvPr id="9" name="Segnaposto numero diapositiva 6"/>
          <p:cNvSpPr txBox="1">
            <a:spLocks/>
          </p:cNvSpPr>
          <p:nvPr/>
        </p:nvSpPr>
        <p:spPr>
          <a:xfrm>
            <a:off x="6705600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A8C43-B222-7D47-A53F-69AEBBA4861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2801608"/>
            <a:ext cx="9144000" cy="3691267"/>
          </a:xfrm>
          <a:prstGeom prst="rect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</a:rPr>
              <a:t>Velocit</a:t>
            </a:r>
            <a:r>
              <a:rPr lang="it-IT" sz="1600" b="1" dirty="0" err="1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à</a:t>
            </a:r>
            <a:r>
              <a:rPr lang="it-IT" sz="1600" b="1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</a:p>
          <a:p>
            <a:pPr algn="l"/>
            <a:endParaRPr lang="en-US" sz="1600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algn="l"/>
            <a:r>
              <a:rPr lang="en-US" sz="1600" b="1" dirty="0">
                <a:solidFill>
                  <a:srgbClr val="0000FF"/>
                </a:solidFill>
                <a:latin typeface="Verdana" pitchFamily="34" charset="0"/>
              </a:rPr>
              <a:t>km/h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m/</a:t>
            </a: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	     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                       </a:t>
            </a: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m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/s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 km/h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  <a:sym typeface="Wingdings" pitchFamily="2" charset="2"/>
              </a:rPr>
              <a:t>                                                                 </a:t>
            </a:r>
            <a:endParaRPr lang="en-US" sz="1600" b="1" dirty="0">
              <a:solidFill>
                <a:schemeClr val="tx1"/>
              </a:solidFill>
              <a:latin typeface="Verdana" pitchFamily="34" charset="0"/>
              <a:sym typeface="Wingdings" pitchFamily="2" charset="2"/>
            </a:endParaRPr>
          </a:p>
          <a:p>
            <a:pPr algn="l"/>
            <a:r>
              <a:rPr lang="en-US" sz="1600" b="1" dirty="0">
                <a:solidFill>
                  <a:srgbClr val="CC00CC"/>
                </a:solidFill>
                <a:latin typeface="Verdana" pitchFamily="34" charset="0"/>
              </a:rPr>
              <a:t>1 km/h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= 1000 m/3600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= 0.28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algn="l"/>
            <a:r>
              <a:rPr lang="en-US" sz="1600" b="1" dirty="0" smtClean="0">
                <a:solidFill>
                  <a:srgbClr val="CC00CC"/>
                </a:solidFill>
                <a:latin typeface="Verdana" pitchFamily="34" charset="0"/>
              </a:rPr>
              <a:t>1m</a:t>
            </a:r>
            <a:r>
              <a:rPr lang="en-US" sz="1600" b="1" dirty="0">
                <a:solidFill>
                  <a:srgbClr val="CC00CC"/>
                </a:solidFill>
                <a:latin typeface="Verdana" pitchFamily="34" charset="0"/>
              </a:rPr>
              <a:t>/s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= 0.001 km/ (1/3600)h </a:t>
            </a:r>
            <a:r>
              <a:rPr lang="en-US" sz="1500" b="1" dirty="0">
                <a:solidFill>
                  <a:schemeClr val="tx1"/>
                </a:solidFill>
                <a:latin typeface="Verdana" pitchFamily="34" charset="0"/>
              </a:rPr>
              <a:t>= 3.6 km/h</a:t>
            </a:r>
            <a:endParaRPr lang="en-US" sz="15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n-US" sz="1600" b="1" dirty="0" smtClean="0">
              <a:solidFill>
                <a:srgbClr val="009900"/>
              </a:solidFill>
              <a:latin typeface="Verdana" pitchFamily="34" charset="0"/>
            </a:endParaRPr>
          </a:p>
          <a:p>
            <a:pPr algn="l"/>
            <a:r>
              <a:rPr lang="en-US" sz="1600" b="1" dirty="0" err="1" smtClean="0">
                <a:solidFill>
                  <a:srgbClr val="009900"/>
                </a:solidFill>
                <a:latin typeface="Verdana" pitchFamily="34" charset="0"/>
              </a:rPr>
              <a:t>n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</a:rPr>
              <a:t> </a:t>
            </a:r>
            <a:r>
              <a:rPr lang="en-US" sz="1600" b="1" dirty="0">
                <a:solidFill>
                  <a:srgbClr val="009900"/>
                </a:solidFill>
                <a:latin typeface="Verdana" pitchFamily="34" charset="0"/>
              </a:rPr>
              <a:t>km/h = </a:t>
            </a:r>
            <a:r>
              <a:rPr lang="en-US" sz="1600" b="1" dirty="0" err="1">
                <a:solidFill>
                  <a:srgbClr val="009900"/>
                </a:solidFill>
                <a:latin typeface="Verdana" pitchFamily="34" charset="0"/>
              </a:rPr>
              <a:t>n</a:t>
            </a:r>
            <a:r>
              <a:rPr lang="en-US" sz="1600" b="1" dirty="0">
                <a:solidFill>
                  <a:srgbClr val="009900"/>
                </a:solidFill>
                <a:latin typeface="Verdana" pitchFamily="34" charset="0"/>
              </a:rPr>
              <a:t> · 0.28 </a:t>
            </a:r>
            <a:r>
              <a:rPr lang="en-US" sz="1600" b="1" dirty="0" err="1">
                <a:solidFill>
                  <a:srgbClr val="009900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rgbClr val="009900"/>
                </a:solidFill>
                <a:latin typeface="Verdana" pitchFamily="34" charset="0"/>
              </a:rPr>
              <a:t>		      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</a:rPr>
              <a:t>          </a:t>
            </a:r>
            <a:r>
              <a:rPr lang="en-US" sz="1600" b="1" dirty="0" err="1" smtClean="0">
                <a:solidFill>
                  <a:srgbClr val="009900"/>
                </a:solidFill>
                <a:latin typeface="Verdana" pitchFamily="34" charset="0"/>
              </a:rPr>
              <a:t>n</a:t>
            </a:r>
            <a:r>
              <a:rPr lang="en-US" sz="1600" b="1" dirty="0" smtClean="0">
                <a:solidFill>
                  <a:srgbClr val="009900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rgbClr val="009900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rgbClr val="009900"/>
                </a:solidFill>
                <a:latin typeface="Verdana" pitchFamily="34" charset="0"/>
              </a:rPr>
              <a:t> = </a:t>
            </a:r>
            <a:r>
              <a:rPr lang="en-US" sz="1600" b="1" dirty="0" err="1">
                <a:solidFill>
                  <a:srgbClr val="009900"/>
                </a:solidFill>
                <a:latin typeface="Verdana" pitchFamily="34" charset="0"/>
              </a:rPr>
              <a:t>n</a:t>
            </a:r>
            <a:r>
              <a:rPr lang="en-US" sz="1600" b="1" dirty="0">
                <a:solidFill>
                  <a:srgbClr val="009900"/>
                </a:solidFill>
                <a:latin typeface="Verdana" pitchFamily="34" charset="0"/>
              </a:rPr>
              <a:t> </a:t>
            </a:r>
            <a:r>
              <a:rPr lang="en-US" sz="1600" b="1" dirty="0">
                <a:solidFill>
                  <a:srgbClr val="009900"/>
                </a:solidFill>
              </a:rPr>
              <a:t>·</a:t>
            </a:r>
            <a:r>
              <a:rPr lang="en-US" sz="1600" b="1" dirty="0">
                <a:solidFill>
                  <a:srgbClr val="009900"/>
                </a:solidFill>
                <a:latin typeface="Verdana" pitchFamily="34" charset="0"/>
              </a:rPr>
              <a:t> 3.6 km/h</a:t>
            </a:r>
            <a:endParaRPr lang="en-US" sz="1600" b="1" dirty="0" smtClean="0">
              <a:solidFill>
                <a:srgbClr val="009900"/>
              </a:solidFill>
              <a:latin typeface="Verdana" pitchFamily="34" charset="0"/>
            </a:endParaRPr>
          </a:p>
          <a:p>
            <a:pPr algn="l"/>
            <a:endParaRPr lang="en-US" sz="1600" b="1" dirty="0" smtClean="0">
              <a:latin typeface="Verdana" pitchFamily="34" charset="0"/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600" b="1" dirty="0" err="1">
                <a:latin typeface="Verdana" pitchFamily="34" charset="0"/>
              </a:rPr>
              <a:t>Velocit</a:t>
            </a:r>
            <a:r>
              <a:rPr lang="it-IT" sz="1600" b="1" dirty="0" err="1">
                <a:latin typeface="Verdana" pitchFamily="34" charset="0"/>
                <a:cs typeface="Times New Roman" pitchFamily="18" charset="0"/>
              </a:rPr>
              <a:t>à</a:t>
            </a:r>
            <a:r>
              <a:rPr lang="it-IT" sz="1600" b="1" dirty="0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di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un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atleta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dei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100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: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	      10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= 10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·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3.6 km/h = 36 km/h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          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lang="en-US" sz="1600" b="1" dirty="0" err="1" smtClean="0">
                <a:solidFill>
                  <a:schemeClr val="tx1"/>
                </a:solidFill>
                <a:latin typeface="Verdana" pitchFamily="34" charset="0"/>
              </a:rPr>
              <a:t>di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un’automobile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:            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	120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km/h = 120</a:t>
            </a:r>
            <a:r>
              <a:rPr lang="en-US" sz="1600" b="1" dirty="0">
                <a:solidFill>
                  <a:schemeClr val="tx1"/>
                </a:solidFill>
              </a:rPr>
              <a:t>·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0.28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= 33.6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        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    </a:t>
            </a:r>
            <a:r>
              <a:rPr lang="en-US" sz="1600" b="1" dirty="0" err="1" smtClean="0">
                <a:solidFill>
                  <a:schemeClr val="tx1"/>
                </a:solidFill>
                <a:latin typeface="Verdana" pitchFamily="34" charset="0"/>
              </a:rPr>
              <a:t>della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luce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: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	300000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km/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= 300000000 </a:t>
            </a:r>
            <a:r>
              <a:rPr lang="en-US" sz="1600" b="1" dirty="0" err="1">
                <a:solidFill>
                  <a:schemeClr val="tx1"/>
                </a:solidFill>
                <a:latin typeface="Verdana" pitchFamily="34" charset="0"/>
              </a:rPr>
              <a:t>m/s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        			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					</a:t>
            </a:r>
            <a:r>
              <a:rPr lang="en-US" sz="1500" b="1" dirty="0" smtClean="0">
                <a:solidFill>
                  <a:schemeClr val="tx1"/>
                </a:solidFill>
                <a:latin typeface="Verdana" pitchFamily="34" charset="0"/>
              </a:rPr>
              <a:t>= </a:t>
            </a:r>
            <a:r>
              <a:rPr lang="en-US" sz="1500" b="1" dirty="0">
                <a:solidFill>
                  <a:schemeClr val="tx1"/>
                </a:solidFill>
                <a:latin typeface="Verdana" pitchFamily="34" charset="0"/>
              </a:rPr>
              <a:t>300000000·3.6 km/h = 1080000000 km/h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84010" y="2190247"/>
            <a:ext cx="818998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CC00CC"/>
                </a:solidFill>
              </a:rPr>
              <a:t>  </a:t>
            </a:r>
            <a:r>
              <a:rPr lang="en-US" sz="2400" b="1" dirty="0" err="1">
                <a:solidFill>
                  <a:srgbClr val="CC00CC"/>
                </a:solidFill>
              </a:rPr>
              <a:t>Fattore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di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conversione</a:t>
            </a:r>
            <a:r>
              <a:rPr lang="en-US" sz="2400" b="1" dirty="0">
                <a:solidFill>
                  <a:srgbClr val="CC00CC"/>
                </a:solidFill>
              </a:rPr>
              <a:t> = </a:t>
            </a:r>
            <a:r>
              <a:rPr lang="en-US" sz="2400" b="1" dirty="0" err="1">
                <a:solidFill>
                  <a:srgbClr val="CC00CC"/>
                </a:solidFill>
              </a:rPr>
              <a:t>rapporto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tra</a:t>
            </a:r>
            <a:r>
              <a:rPr lang="en-US" sz="2400" b="1" dirty="0">
                <a:solidFill>
                  <a:srgbClr val="CC00CC"/>
                </a:solidFill>
              </a:rPr>
              <a:t> due unit</a:t>
            </a:r>
            <a:r>
              <a:rPr lang="it-IT" sz="2400" b="1" dirty="0" err="1">
                <a:solidFill>
                  <a:srgbClr val="CC00CC"/>
                </a:solidFill>
                <a:cs typeface="Times New Roman" pitchFamily="18" charset="0"/>
              </a:rPr>
              <a:t>à</a:t>
            </a:r>
            <a:r>
              <a:rPr lang="it-IT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di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 err="1">
                <a:solidFill>
                  <a:srgbClr val="CC00CC"/>
                </a:solidFill>
              </a:rPr>
              <a:t>misura</a:t>
            </a:r>
            <a:endParaRPr lang="it-IT" sz="2400" b="1" dirty="0">
              <a:solidFill>
                <a:srgbClr val="CC00CC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775450" y="5429250"/>
            <a:ext cx="2460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it-IT" sz="1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8331095" y="2750817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i="1" dirty="0">
                <a:solidFill>
                  <a:srgbClr val="008080"/>
                </a:solidFill>
              </a:rPr>
              <a:t>Es.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231775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Conversione di unità di misura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010" y="1586520"/>
            <a:ext cx="7656288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rgbClr val="FFFF00"/>
                </a:solidFill>
                <a:latin typeface="Verdana" pitchFamily="34" charset="0"/>
              </a:rPr>
              <a:t>Applicazione</a:t>
            </a: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“</a:t>
            </a:r>
            <a:r>
              <a:rPr lang="en-US" b="1" dirty="0" err="1">
                <a:solidFill>
                  <a:srgbClr val="FFFF00"/>
                </a:solidFill>
                <a:latin typeface="Verdana" pitchFamily="34" charset="0"/>
              </a:rPr>
              <a:t>quotidiana</a:t>
            </a: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”: </a:t>
            </a:r>
            <a:r>
              <a:rPr lang="en-US" b="1" dirty="0" err="1">
                <a:solidFill>
                  <a:srgbClr val="FFFF00"/>
                </a:solidFill>
                <a:latin typeface="Verdana" pitchFamily="34" charset="0"/>
              </a:rPr>
              <a:t>conversione</a:t>
            </a: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itchFamily="34" charset="0"/>
              </a:rPr>
              <a:t>di</a:t>
            </a: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unit</a:t>
            </a:r>
            <a:r>
              <a:rPr lang="it-IT" b="1" dirty="0" err="1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à</a:t>
            </a:r>
            <a:r>
              <a:rPr lang="it-IT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itchFamily="34" charset="0"/>
              </a:rPr>
              <a:t>di</a:t>
            </a:r>
            <a:r>
              <a:rPr lang="en-US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Verdana" pitchFamily="34" charset="0"/>
              </a:rPr>
              <a:t>misura</a:t>
            </a:r>
            <a:endParaRPr lang="it-IT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883295" y="6492875"/>
            <a:ext cx="2133600" cy="365125"/>
          </a:xfrm>
        </p:spPr>
        <p:txBody>
          <a:bodyPr/>
          <a:lstStyle/>
          <a:p>
            <a:fld id="{6BCA8C43-B222-7D47-A53F-69AEBBA48612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  <p:bldP spid="68615" grpId="0" animBg="1" autoUpdateAnimBg="0"/>
      <p:bldP spid="68619" grpId="0" animBg="1" autoUpdateAnimBg="0"/>
      <p:bldP spid="14" grpId="0" animBg="1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1500187"/>
            <a:ext cx="8610600" cy="1319213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dirty="0" err="1">
                <a:solidFill>
                  <a:srgbClr val="FF0066"/>
                </a:solidFill>
              </a:rPr>
              <a:t>Operazioni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algebriche</a:t>
            </a:r>
            <a:r>
              <a:rPr lang="en-US" sz="2400" b="1" dirty="0">
                <a:solidFill>
                  <a:srgbClr val="FF0066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	</a:t>
            </a:r>
            <a:r>
              <a:rPr lang="en-US" b="1" dirty="0" err="1" smtClean="0">
                <a:solidFill>
                  <a:srgbClr val="FF0066"/>
                </a:solidFill>
              </a:rPr>
              <a:t>Operazioni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inverse </a:t>
            </a:r>
            <a:r>
              <a:rPr lang="en-US" sz="1400" b="1" dirty="0">
                <a:solidFill>
                  <a:srgbClr val="008000"/>
                </a:solidFill>
              </a:rPr>
              <a:t>(</a:t>
            </a:r>
            <a:r>
              <a:rPr lang="en-US" sz="1400" b="1" dirty="0" err="1">
                <a:solidFill>
                  <a:srgbClr val="008000"/>
                </a:solidFill>
              </a:rPr>
              <a:t>quando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b="1" dirty="0" err="1">
                <a:solidFill>
                  <a:srgbClr val="008000"/>
                </a:solidFill>
              </a:rPr>
              <a:t>possibili</a:t>
            </a:r>
            <a:r>
              <a:rPr lang="en-US" sz="1400" b="1" dirty="0">
                <a:solidFill>
                  <a:srgbClr val="008000"/>
                </a:solidFill>
              </a:rPr>
              <a:t>)</a:t>
            </a:r>
            <a:r>
              <a:rPr lang="en-US" sz="600" b="1" dirty="0">
                <a:solidFill>
                  <a:schemeClr val="tx1"/>
                </a:solidFill>
              </a:rPr>
              <a:t>  </a:t>
            </a:r>
            <a:endParaRPr lang="en-US" sz="1000" b="1" dirty="0">
              <a:solidFill>
                <a:srgbClr val="FF0066"/>
              </a:solidFill>
            </a:endParaRPr>
          </a:p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Addizione</a:t>
            </a:r>
            <a:r>
              <a:rPr lang="en-US" sz="1800" b="1" dirty="0" smtClean="0">
                <a:solidFill>
                  <a:srgbClr val="0000FF"/>
                </a:solidFill>
              </a:rPr>
              <a:t>	         </a:t>
            </a:r>
            <a:r>
              <a:rPr lang="en-US" sz="1800" b="1" dirty="0" err="1" smtClean="0">
                <a:solidFill>
                  <a:srgbClr val="0000FF"/>
                </a:solidFill>
              </a:rPr>
              <a:t>a</a:t>
            </a:r>
            <a:r>
              <a:rPr lang="en-US" sz="1800" b="1" dirty="0" err="1">
                <a:solidFill>
                  <a:srgbClr val="0000FF"/>
                </a:solidFill>
              </a:rPr>
              <a:t>+b</a:t>
            </a:r>
            <a:r>
              <a:rPr lang="en-US" sz="1800" b="1" dirty="0">
                <a:solidFill>
                  <a:srgbClr val="0000FF"/>
                </a:solidFill>
              </a:rPr>
              <a:t> 		</a:t>
            </a:r>
            <a:r>
              <a:rPr lang="en-US" sz="1800" b="1" dirty="0" smtClean="0">
                <a:solidFill>
                  <a:srgbClr val="0000FF"/>
                </a:solidFill>
              </a:rPr>
              <a:t>				</a:t>
            </a:r>
            <a:r>
              <a:rPr lang="en-US" sz="1800" b="1" dirty="0" err="1" smtClean="0">
                <a:solidFill>
                  <a:srgbClr val="008000"/>
                </a:solidFill>
              </a:rPr>
              <a:t>Sottrazione</a:t>
            </a:r>
            <a:endParaRPr lang="en-US" sz="900" b="1" dirty="0">
              <a:solidFill>
                <a:srgbClr val="008000"/>
              </a:solidFill>
            </a:endParaRPr>
          </a:p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Moltiplicazione</a:t>
            </a:r>
            <a:r>
              <a:rPr lang="en-US" sz="1800" b="1" dirty="0">
                <a:solidFill>
                  <a:srgbClr val="0000FF"/>
                </a:solidFill>
              </a:rPr>
              <a:t> 	</a:t>
            </a:r>
            <a:r>
              <a:rPr lang="en-US" sz="1800" b="1" dirty="0" err="1" smtClean="0">
                <a:solidFill>
                  <a:srgbClr val="0000FF"/>
                </a:solidFill>
              </a:rPr>
              <a:t>a</a:t>
            </a:r>
            <a:r>
              <a:rPr lang="en-US" sz="1200" b="1" dirty="0" err="1" smtClean="0">
                <a:solidFill>
                  <a:srgbClr val="0000FF"/>
                </a:solidFill>
              </a:rPr>
              <a:t>•</a:t>
            </a:r>
            <a:r>
              <a:rPr lang="en-US" sz="1800" b="1" dirty="0" err="1" smtClean="0">
                <a:solidFill>
                  <a:srgbClr val="0000FF"/>
                </a:solidFill>
              </a:rPr>
              <a:t>b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= </a:t>
            </a:r>
            <a:r>
              <a:rPr lang="en-US" sz="1800" b="1" dirty="0" err="1">
                <a:solidFill>
                  <a:srgbClr val="0000FF"/>
                </a:solidFill>
              </a:rPr>
              <a:t>a+a+a</a:t>
            </a:r>
            <a:r>
              <a:rPr lang="en-US" sz="1800" b="1" dirty="0">
                <a:solidFill>
                  <a:srgbClr val="0000FF"/>
                </a:solidFill>
              </a:rPr>
              <a:t>… </a:t>
            </a:r>
            <a:r>
              <a:rPr lang="en-US" sz="1600" b="1" dirty="0">
                <a:solidFill>
                  <a:srgbClr val="0000FF"/>
                </a:solidFill>
              </a:rPr>
              <a:t>(</a:t>
            </a:r>
            <a:r>
              <a:rPr lang="en-US" sz="1600" b="1" dirty="0" err="1">
                <a:solidFill>
                  <a:srgbClr val="0000FF"/>
                </a:solidFill>
              </a:rPr>
              <a:t>b</a:t>
            </a:r>
            <a:r>
              <a:rPr lang="en-US" sz="1600" b="1" dirty="0">
                <a:solidFill>
                  <a:srgbClr val="0000FF"/>
                </a:solidFill>
              </a:rPr>
              <a:t> volte)</a:t>
            </a:r>
            <a:r>
              <a:rPr lang="en-US" sz="1600" b="1" dirty="0" smtClean="0">
                <a:solidFill>
                  <a:srgbClr val="0000FF"/>
                </a:solidFill>
              </a:rPr>
              <a:t>		</a:t>
            </a:r>
            <a:r>
              <a:rPr lang="en-US" sz="1800" b="1" dirty="0" err="1" smtClean="0">
                <a:solidFill>
                  <a:srgbClr val="008000"/>
                </a:solidFill>
              </a:rPr>
              <a:t>Divisione</a:t>
            </a:r>
            <a:endParaRPr lang="en-US" sz="900" b="1" dirty="0">
              <a:solidFill>
                <a:srgbClr val="008000"/>
              </a:solidFill>
            </a:endParaRPr>
          </a:p>
          <a:p>
            <a:pPr algn="l"/>
            <a:r>
              <a:rPr lang="en-US" sz="1800" b="1" dirty="0">
                <a:solidFill>
                  <a:srgbClr val="0000FF"/>
                </a:solidFill>
              </a:rPr>
              <a:t>Potenza    </a:t>
            </a:r>
            <a:r>
              <a:rPr lang="en-US" sz="1800" b="1" dirty="0" smtClean="0">
                <a:solidFill>
                  <a:srgbClr val="0000FF"/>
                </a:solidFill>
              </a:rPr>
              <a:t>		</a:t>
            </a:r>
            <a:r>
              <a:rPr lang="en-US" sz="1800" b="1" dirty="0" err="1" smtClean="0">
                <a:solidFill>
                  <a:srgbClr val="0000FF"/>
                </a:solidFill>
              </a:rPr>
              <a:t>a</a:t>
            </a:r>
            <a:r>
              <a:rPr lang="en-US" sz="1800" b="1" baseline="30000" dirty="0" err="1" smtClean="0">
                <a:solidFill>
                  <a:srgbClr val="0000FF"/>
                </a:solidFill>
              </a:rPr>
              <a:t>b</a:t>
            </a:r>
            <a:r>
              <a:rPr lang="en-US" sz="1800" b="1" dirty="0" smtClean="0">
                <a:solidFill>
                  <a:srgbClr val="0000FF"/>
                </a:solidFill>
              </a:rPr>
              <a:t>  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= </a:t>
            </a:r>
            <a:r>
              <a:rPr lang="en-US" sz="1800" b="1" dirty="0" err="1">
                <a:solidFill>
                  <a:srgbClr val="0000FF"/>
                </a:solidFill>
              </a:rPr>
              <a:t>a</a:t>
            </a:r>
            <a:r>
              <a:rPr lang="en-US" sz="1200" b="1" dirty="0" err="1">
                <a:solidFill>
                  <a:srgbClr val="0000FF"/>
                </a:solidFill>
              </a:rPr>
              <a:t>•</a:t>
            </a:r>
            <a:r>
              <a:rPr lang="en-US" sz="1800" b="1" dirty="0" err="1">
                <a:solidFill>
                  <a:srgbClr val="0000FF"/>
                </a:solidFill>
              </a:rPr>
              <a:t>a</a:t>
            </a:r>
            <a:r>
              <a:rPr lang="en-US" sz="1200" b="1" dirty="0" err="1">
                <a:solidFill>
                  <a:srgbClr val="0000FF"/>
                </a:solidFill>
              </a:rPr>
              <a:t>•</a:t>
            </a:r>
            <a:r>
              <a:rPr lang="en-US" sz="1800" b="1" dirty="0" err="1">
                <a:solidFill>
                  <a:srgbClr val="0000FF"/>
                </a:solidFill>
              </a:rPr>
              <a:t>a</a:t>
            </a:r>
            <a:r>
              <a:rPr lang="en-US" sz="1800" b="1" dirty="0">
                <a:solidFill>
                  <a:srgbClr val="0000FF"/>
                </a:solidFill>
              </a:rPr>
              <a:t>… </a:t>
            </a:r>
            <a:r>
              <a:rPr lang="en-US" sz="1600" b="1" dirty="0">
                <a:solidFill>
                  <a:srgbClr val="0000FF"/>
                </a:solidFill>
              </a:rPr>
              <a:t>(</a:t>
            </a:r>
            <a:r>
              <a:rPr lang="en-US" sz="1600" b="1" dirty="0" err="1">
                <a:solidFill>
                  <a:srgbClr val="0000FF"/>
                </a:solidFill>
              </a:rPr>
              <a:t>b</a:t>
            </a:r>
            <a:r>
              <a:rPr lang="en-US" sz="1600" b="1" dirty="0">
                <a:solidFill>
                  <a:srgbClr val="0000FF"/>
                </a:solidFill>
              </a:rPr>
              <a:t> volte)</a:t>
            </a:r>
            <a:r>
              <a:rPr lang="en-US" sz="1800" b="1" dirty="0" smtClean="0">
                <a:solidFill>
                  <a:srgbClr val="0000FF"/>
                </a:solidFill>
              </a:rPr>
              <a:t>	</a:t>
            </a:r>
            <a:r>
              <a:rPr lang="en-US" sz="1800" b="1" dirty="0" smtClean="0"/>
              <a:t>	</a:t>
            </a:r>
            <a:r>
              <a:rPr lang="en-US" sz="1800" b="1" dirty="0" err="1" smtClean="0">
                <a:solidFill>
                  <a:srgbClr val="008000"/>
                </a:solidFill>
              </a:rPr>
              <a:t>Radice</a:t>
            </a:r>
            <a:r>
              <a:rPr lang="en-US" sz="18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 err="1">
                <a:solidFill>
                  <a:srgbClr val="008000"/>
                </a:solidFill>
              </a:rPr>
              <a:t>b-esima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89793" y="3435697"/>
            <a:ext cx="4916881" cy="461665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err="1">
                <a:solidFill>
                  <a:srgbClr val="FF6600"/>
                </a:solidFill>
              </a:rPr>
              <a:t>Propriet</a:t>
            </a:r>
            <a:r>
              <a:rPr lang="it-IT" sz="2400" b="1" dirty="0" err="1">
                <a:solidFill>
                  <a:srgbClr val="FF6600"/>
                </a:solidFill>
                <a:cs typeface="Times New Roman" pitchFamily="18" charset="0"/>
              </a:rPr>
              <a:t>à</a:t>
            </a:r>
            <a:r>
              <a:rPr lang="it-IT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delle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potenze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di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ugual</a:t>
            </a:r>
            <a:r>
              <a:rPr lang="en-US" sz="2400" b="1" dirty="0">
                <a:solidFill>
                  <a:srgbClr val="FF6600"/>
                </a:solidFill>
              </a:rPr>
              <a:t> base</a:t>
            </a:r>
            <a:endParaRPr lang="it-IT" sz="2400" b="1" dirty="0">
              <a:solidFill>
                <a:srgbClr val="FF6600"/>
              </a:solidFill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2133600" y="2474346"/>
            <a:ext cx="406400" cy="30910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b="1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2384490" y="2819400"/>
            <a:ext cx="406860" cy="264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743200" y="2891292"/>
            <a:ext cx="3185487" cy="461665"/>
          </a:xfrm>
          <a:prstGeom prst="rect">
            <a:avLst/>
          </a:prstGeom>
          <a:solidFill>
            <a:srgbClr val="66FF3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a</a:t>
            </a:r>
            <a:r>
              <a:rPr lang="en-US" sz="2400" b="1" baseline="30000" dirty="0" err="1">
                <a:solidFill>
                  <a:srgbClr val="0000FF"/>
                </a:solidFill>
              </a:rPr>
              <a:t>b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a = base, 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b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=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esponente</a:t>
            </a:r>
            <a:endParaRPr lang="it-IT" b="1" dirty="0">
              <a:solidFill>
                <a:srgbClr val="0000FF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9568" y="4033840"/>
            <a:ext cx="6610351" cy="695326"/>
            <a:chOff x="96" y="2400"/>
            <a:chExt cx="4164" cy="438"/>
          </a:xfrm>
        </p:grpSpPr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430" y="2418"/>
              <a:ext cx="1780" cy="420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n</a:t>
              </a:r>
              <a:r>
                <a:rPr lang="en-US" sz="2400" b="1" dirty="0">
                  <a:solidFill>
                    <a:srgbClr val="009900"/>
                  </a:solidFill>
                </a:rPr>
                <a:t> + 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m </a:t>
              </a:r>
              <a:r>
                <a:rPr lang="en-US" sz="2400" b="1" dirty="0" err="1">
                  <a:solidFill>
                    <a:srgbClr val="009900"/>
                  </a:solidFill>
                  <a:sym typeface="Wingdings" pitchFamily="2" charset="2"/>
                </a:rPr>
                <a:t></a:t>
              </a:r>
              <a:r>
                <a:rPr lang="en-US" sz="2400" b="1" dirty="0">
                  <a:solidFill>
                    <a:srgbClr val="009900"/>
                  </a:solidFill>
                  <a:sym typeface="Wingdings" pitchFamily="2" charset="2"/>
                </a:rPr>
                <a:t> …</a:t>
              </a:r>
            </a:p>
            <a:p>
              <a:pPr algn="l">
                <a:lnSpc>
                  <a:spcPct val="80000"/>
                </a:lnSpc>
              </a:pPr>
              <a:r>
                <a:rPr lang="en-US" sz="1600" b="1" dirty="0">
                  <a:solidFill>
                    <a:srgbClr val="009900"/>
                  </a:solidFill>
                  <a:sym typeface="Wingdings" pitchFamily="2" charset="2"/>
                </a:rPr>
                <a:t>(</a:t>
              </a:r>
              <a:r>
                <a:rPr lang="en-US" sz="1600" b="1" dirty="0" err="1">
                  <a:solidFill>
                    <a:srgbClr val="009900"/>
                  </a:solidFill>
                  <a:sym typeface="Wingdings" pitchFamily="2" charset="2"/>
                </a:rPr>
                <a:t>nessuna</a:t>
              </a:r>
              <a:r>
                <a:rPr lang="en-US" sz="16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r>
                <a:rPr lang="en-US" sz="1600" b="1" dirty="0" err="1">
                  <a:solidFill>
                    <a:srgbClr val="009900"/>
                  </a:solidFill>
                  <a:sym typeface="Wingdings" pitchFamily="2" charset="2"/>
                </a:rPr>
                <a:t>particolare</a:t>
              </a:r>
              <a:r>
                <a:rPr lang="en-US" sz="16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r>
                <a:rPr lang="en-US" sz="1600" b="1" dirty="0" err="1">
                  <a:solidFill>
                    <a:srgbClr val="009900"/>
                  </a:solidFill>
                  <a:sym typeface="Wingdings" pitchFamily="2" charset="2"/>
                </a:rPr>
                <a:t>propriet</a:t>
              </a:r>
              <a:r>
                <a:rPr lang="it-IT" sz="1600" b="1" dirty="0" err="1">
                  <a:solidFill>
                    <a:srgbClr val="009900"/>
                  </a:solidFill>
                  <a:cs typeface="Times New Roman" pitchFamily="18" charset="0"/>
                  <a:sym typeface="Wingdings" pitchFamily="2" charset="2"/>
                </a:rPr>
                <a:t>à</a:t>
              </a:r>
              <a:r>
                <a:rPr lang="en-US" sz="1600" b="1" dirty="0">
                  <a:solidFill>
                    <a:srgbClr val="009900"/>
                  </a:solidFill>
                  <a:cs typeface="Times New Roman" pitchFamily="18" charset="0"/>
                  <a:sym typeface="Wingdings" pitchFamily="2" charset="2"/>
                </a:rPr>
                <a:t>)</a:t>
              </a:r>
              <a:endParaRPr lang="it-IT" sz="2400" b="1" dirty="0">
                <a:solidFill>
                  <a:srgbClr val="009900"/>
                </a:solidFill>
                <a:sym typeface="Wingdings" pitchFamily="2" charset="2"/>
              </a:endParaRP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2352" y="2400"/>
              <a:ext cx="19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3</a:t>
              </a:r>
              <a:r>
                <a:rPr lang="en-US" sz="1800" b="1" dirty="0">
                  <a:solidFill>
                    <a:schemeClr val="tx1"/>
                  </a:solidFill>
                </a:rPr>
                <a:t> + 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2</a:t>
              </a:r>
              <a:r>
                <a:rPr lang="en-US" sz="1800" b="1" dirty="0">
                  <a:solidFill>
                    <a:schemeClr val="tx1"/>
                  </a:solidFill>
                </a:rPr>
                <a:t> = (</a:t>
              </a:r>
              <a:r>
                <a:rPr lang="en-US" sz="1800" b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1200" dirty="0" err="1" smtClean="0">
                  <a:solidFill>
                    <a:schemeClr val="tx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sz="1800" b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1200" i="1" dirty="0" err="1" smtClean="0"/>
                <a:t>•</a:t>
              </a:r>
              <a:r>
                <a:rPr lang="en-US" sz="1800" b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) + (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) </a:t>
              </a:r>
            </a:p>
            <a:p>
              <a:pPr algn="l"/>
              <a:r>
                <a:rPr lang="en-US" sz="1800" b="1" dirty="0">
                  <a:solidFill>
                    <a:schemeClr val="tx1"/>
                  </a:solidFill>
                </a:rPr>
                <a:t>        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     = </a:t>
              </a:r>
              <a:r>
                <a:rPr lang="en-US" sz="1800" b="1" dirty="0">
                  <a:solidFill>
                    <a:schemeClr val="tx1"/>
                  </a:solidFill>
                </a:rPr>
                <a:t>a</a:t>
              </a:r>
              <a:r>
                <a:rPr lang="en-US" sz="1200" b="1" dirty="0">
                  <a:solidFill>
                    <a:schemeClr val="tx1"/>
                  </a:solidFill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</a:rPr>
                <a:t>a</a:t>
              </a:r>
              <a:r>
                <a:rPr lang="en-US" sz="1200" b="1" dirty="0">
                  <a:solidFill>
                    <a:schemeClr val="tx1"/>
                  </a:solidFill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</a:rPr>
                <a:t>(a+1) … </a:t>
              </a:r>
              <a:r>
                <a:rPr lang="en-US" sz="1800" b="1" dirty="0" err="1">
                  <a:solidFill>
                    <a:schemeClr val="tx1"/>
                  </a:solidFill>
                </a:rPr>
                <a:t>dipende</a:t>
              </a:r>
              <a:r>
                <a:rPr lang="en-US" sz="1800" b="1" dirty="0">
                  <a:solidFill>
                    <a:schemeClr val="tx1"/>
                  </a:solidFill>
                </a:rPr>
                <a:t>!</a:t>
              </a:r>
              <a:endParaRPr lang="it-IT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auto">
            <a:xfrm>
              <a:off x="96" y="2544"/>
              <a:ext cx="128" cy="7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 b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4968" y="4821242"/>
            <a:ext cx="7154863" cy="512763"/>
            <a:chOff x="96" y="2880"/>
            <a:chExt cx="4507" cy="323"/>
          </a:xfrm>
        </p:grpSpPr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414" y="2912"/>
              <a:ext cx="1264" cy="291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n</a:t>
              </a:r>
              <a:r>
                <a:rPr lang="en-US" sz="2400" b="1" dirty="0">
                  <a:solidFill>
                    <a:srgbClr val="009900"/>
                  </a:solidFill>
                </a:rPr>
                <a:t> </a:t>
              </a:r>
              <a:r>
                <a:rPr lang="en-US" b="1" dirty="0">
                  <a:solidFill>
                    <a:srgbClr val="009900"/>
                  </a:solidFill>
                </a:rPr>
                <a:t>•</a:t>
              </a:r>
              <a:r>
                <a:rPr lang="en-US" sz="2400" b="1" dirty="0">
                  <a:solidFill>
                    <a:srgbClr val="009900"/>
                  </a:solidFill>
                </a:rPr>
                <a:t> 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m </a:t>
              </a:r>
              <a:r>
                <a:rPr lang="en-US" sz="2400" b="1" dirty="0" err="1">
                  <a:solidFill>
                    <a:srgbClr val="009900"/>
                  </a:solidFill>
                  <a:sym typeface="Wingdings" pitchFamily="2" charset="2"/>
                </a:rPr>
                <a:t></a:t>
              </a:r>
              <a:r>
                <a:rPr lang="en-US" sz="24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 err="1">
                  <a:solidFill>
                    <a:srgbClr val="009900"/>
                  </a:solidFill>
                </a:rPr>
                <a:t>n+m</a:t>
              </a:r>
              <a:endParaRPr lang="it-IT" sz="2400" b="1" dirty="0">
                <a:solidFill>
                  <a:srgbClr val="009900"/>
                </a:solidFill>
                <a:sym typeface="Wingdings" pitchFamily="2" charset="2"/>
              </a:endParaRPr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2352" y="2880"/>
              <a:ext cx="22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tx1"/>
                  </a:solidFill>
                </a:rPr>
                <a:t>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3</a:t>
              </a:r>
              <a:r>
                <a:rPr lang="en-US" sz="1200" b="1" dirty="0">
                  <a:solidFill>
                    <a:schemeClr val="tx1"/>
                  </a:solidFill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</a:rPr>
                <a:t>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2</a:t>
              </a:r>
              <a:r>
                <a:rPr lang="en-US" sz="1800" b="1" dirty="0">
                  <a:solidFill>
                    <a:schemeClr val="tx1"/>
                  </a:solidFill>
                </a:rPr>
                <a:t> = (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a)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(a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) = 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 = 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5</a:t>
              </a:r>
              <a:r>
                <a:rPr lang="en-US" sz="1800" b="1" dirty="0">
                  <a:solidFill>
                    <a:schemeClr val="tx1"/>
                  </a:solidFill>
                </a:rPr>
                <a:t> </a:t>
              </a:r>
              <a:endParaRPr lang="it-IT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auto">
            <a:xfrm>
              <a:off x="96" y="2976"/>
              <a:ext cx="128" cy="7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 b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59568" y="5334002"/>
            <a:ext cx="7451725" cy="573088"/>
            <a:chOff x="96" y="3216"/>
            <a:chExt cx="4694" cy="361"/>
          </a:xfrm>
        </p:grpSpPr>
        <p:sp>
          <p:nvSpPr>
            <p:cNvPr id="70672" name="Text Box 16"/>
            <p:cNvSpPr txBox="1">
              <a:spLocks noChangeArrowheads="1"/>
            </p:cNvSpPr>
            <p:nvPr/>
          </p:nvSpPr>
          <p:spPr bwMode="auto">
            <a:xfrm>
              <a:off x="430" y="3286"/>
              <a:ext cx="1075" cy="291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9900"/>
                  </a:solidFill>
                </a:rPr>
                <a:t>(</a:t>
              </a:r>
              <a:r>
                <a:rPr lang="en-US" sz="2400" b="1" dirty="0" err="1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 err="1">
                  <a:solidFill>
                    <a:srgbClr val="009900"/>
                  </a:solidFill>
                </a:rPr>
                <a:t>n</a:t>
              </a:r>
              <a:r>
                <a:rPr lang="en-US" sz="2400" b="1" dirty="0" err="1">
                  <a:solidFill>
                    <a:srgbClr val="009900"/>
                  </a:solidFill>
                </a:rPr>
                <a:t>)</a:t>
              </a:r>
              <a:r>
                <a:rPr lang="en-US" sz="2400" b="1" baseline="30000" dirty="0" err="1">
                  <a:solidFill>
                    <a:srgbClr val="009900"/>
                  </a:solidFill>
                </a:rPr>
                <a:t>m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sym typeface="Wingdings" pitchFamily="2" charset="2"/>
                </a:rPr>
                <a:t></a:t>
              </a:r>
              <a:r>
                <a:rPr lang="en-US" sz="24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 err="1">
                  <a:solidFill>
                    <a:srgbClr val="009900"/>
                  </a:solidFill>
                </a:rPr>
                <a:t>n·m</a:t>
              </a:r>
              <a:r>
                <a:rPr lang="en-US" sz="24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endParaRPr lang="it-IT" sz="2400" b="1" dirty="0">
                <a:solidFill>
                  <a:srgbClr val="009900"/>
                </a:solidFill>
                <a:sym typeface="Wingdings" pitchFamily="2" charset="2"/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2352" y="3216"/>
              <a:ext cx="24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tx1"/>
                  </a:solidFill>
                </a:rPr>
                <a:t>(a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3</a:t>
              </a:r>
              <a:r>
                <a:rPr lang="en-US" sz="1800" b="1" dirty="0">
                  <a:solidFill>
                    <a:schemeClr val="tx1"/>
                  </a:solidFill>
                </a:rPr>
                <a:t>)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2</a:t>
              </a:r>
              <a:r>
                <a:rPr lang="en-US" sz="1800" b="1" dirty="0">
                  <a:solidFill>
                    <a:schemeClr val="tx1"/>
                  </a:solidFill>
                </a:rPr>
                <a:t> = (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a)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(a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) = 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 = 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6</a:t>
              </a:r>
              <a:r>
                <a:rPr lang="en-US" sz="1800" b="1" dirty="0">
                  <a:solidFill>
                    <a:schemeClr val="tx1"/>
                  </a:solidFill>
                </a:rPr>
                <a:t> </a:t>
              </a:r>
              <a:endParaRPr lang="it-IT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auto">
            <a:xfrm>
              <a:off x="96" y="3360"/>
              <a:ext cx="128" cy="7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 b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4968" y="6007106"/>
            <a:ext cx="6394450" cy="461963"/>
            <a:chOff x="96" y="3552"/>
            <a:chExt cx="4028" cy="291"/>
          </a:xfrm>
        </p:grpSpPr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414" y="3552"/>
              <a:ext cx="1134" cy="291"/>
            </a:xfrm>
            <a:prstGeom prst="rect">
              <a:avLst/>
            </a:prstGeom>
            <a:solidFill>
              <a:srgbClr val="FF7C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n</a:t>
              </a:r>
              <a:r>
                <a:rPr lang="en-US" sz="2400" b="1" dirty="0">
                  <a:solidFill>
                    <a:srgbClr val="009900"/>
                  </a:solidFill>
                </a:rPr>
                <a:t>/a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m </a:t>
              </a:r>
              <a:r>
                <a:rPr lang="en-US" sz="2400" b="1" dirty="0" err="1">
                  <a:solidFill>
                    <a:srgbClr val="009900"/>
                  </a:solidFill>
                  <a:sym typeface="Wingdings" pitchFamily="2" charset="2"/>
                </a:rPr>
                <a:t></a:t>
              </a:r>
              <a:r>
                <a:rPr lang="en-US" sz="24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r>
                <a:rPr lang="en-US" sz="2400" b="1" dirty="0">
                  <a:solidFill>
                    <a:srgbClr val="009900"/>
                  </a:solidFill>
                </a:rPr>
                <a:t>a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n-</a:t>
              </a:r>
              <a:r>
                <a:rPr lang="en-US" sz="2400" b="1" baseline="30000" dirty="0" err="1">
                  <a:solidFill>
                    <a:srgbClr val="009900"/>
                  </a:solidFill>
                </a:rPr>
                <a:t>m</a:t>
              </a:r>
              <a:r>
                <a:rPr lang="en-US" sz="24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endParaRPr lang="it-IT" sz="2400" b="1" dirty="0">
                <a:solidFill>
                  <a:srgbClr val="009900"/>
                </a:solidFill>
                <a:sym typeface="Wingdings" pitchFamily="2" charset="2"/>
              </a:endParaRPr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auto">
            <a:xfrm>
              <a:off x="96" y="3696"/>
              <a:ext cx="128" cy="7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400" b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>
              <a:off x="2352" y="3552"/>
              <a:ext cx="17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tx1"/>
                  </a:solidFill>
                </a:rPr>
                <a:t>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3</a:t>
              </a:r>
              <a:r>
                <a:rPr lang="en-US" sz="1800" b="1" dirty="0">
                  <a:solidFill>
                    <a:schemeClr val="tx1"/>
                  </a:solidFill>
                </a:rPr>
                <a:t>/a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2</a:t>
              </a:r>
              <a:r>
                <a:rPr lang="en-US" sz="1800" b="1" dirty="0">
                  <a:solidFill>
                    <a:schemeClr val="tx1"/>
                  </a:solidFill>
                </a:rPr>
                <a:t> = (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a)/(a</a:t>
              </a:r>
              <a:r>
                <a:rPr lang="en-US" sz="1200" b="1" dirty="0" err="1">
                  <a:solidFill>
                    <a:schemeClr val="tx1"/>
                  </a:solidFill>
                </a:rPr>
                <a:t>•</a:t>
              </a:r>
              <a:r>
                <a:rPr lang="en-US" sz="1800" b="1" dirty="0" err="1">
                  <a:solidFill>
                    <a:schemeClr val="tx1"/>
                  </a:solidFill>
                </a:rPr>
                <a:t>a</a:t>
              </a:r>
              <a:r>
                <a:rPr lang="en-US" sz="1800" b="1" dirty="0">
                  <a:solidFill>
                    <a:schemeClr val="tx1"/>
                  </a:solidFill>
                </a:rPr>
                <a:t>) = a = a</a:t>
              </a:r>
              <a:r>
                <a:rPr lang="en-US" sz="1800" b="1" baseline="30000" dirty="0">
                  <a:solidFill>
                    <a:schemeClr val="tx1"/>
                  </a:solidFill>
                </a:rPr>
                <a:t>1</a:t>
              </a:r>
              <a:r>
                <a:rPr lang="en-US" sz="1800" b="1" dirty="0">
                  <a:solidFill>
                    <a:schemeClr val="tx1"/>
                  </a:solidFill>
                </a:rPr>
                <a:t> </a:t>
              </a:r>
              <a:endParaRPr lang="it-IT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779463" y="154312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Potenze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 autoUpdateAnimBg="0"/>
      <p:bldP spid="70660" grpId="0" animBg="1" autoUpdateAnimBg="0"/>
      <p:bldP spid="70661" grpId="0" animBg="1"/>
      <p:bldP spid="70662" grpId="0" animBg="1"/>
      <p:bldP spid="70663" grpId="0" animBg="1" autoUpdateAnimBg="0"/>
      <p:bldP spid="2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Line 4"/>
          <p:cNvSpPr>
            <a:spLocks noChangeShapeType="1"/>
          </p:cNvSpPr>
          <p:nvPr/>
        </p:nvSpPr>
        <p:spPr bwMode="auto">
          <a:xfrm flipH="1">
            <a:off x="4572000" y="2457454"/>
            <a:ext cx="663412" cy="963609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997289" y="2836217"/>
            <a:ext cx="2114732" cy="46166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CC00CC"/>
                </a:solidFill>
              </a:rPr>
              <a:t>Ma </a:t>
            </a:r>
            <a:r>
              <a:rPr lang="en-US" sz="2400" b="1" dirty="0" err="1">
                <a:solidFill>
                  <a:srgbClr val="CC00CC"/>
                </a:solidFill>
              </a:rPr>
              <a:t>attenzione</a:t>
            </a:r>
            <a:r>
              <a:rPr lang="en-US" sz="2400" b="1" dirty="0">
                <a:solidFill>
                  <a:srgbClr val="CC00CC"/>
                </a:solidFill>
              </a:rPr>
              <a:t>:</a:t>
            </a:r>
            <a:endParaRPr lang="it-IT" sz="2400" b="1" dirty="0">
              <a:solidFill>
                <a:srgbClr val="CC00CC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272837" y="3630442"/>
            <a:ext cx="4903907" cy="120032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/a</a:t>
            </a:r>
            <a:r>
              <a:rPr lang="en-US" sz="2400" b="1" baseline="30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= (</a:t>
            </a:r>
            <a:r>
              <a:rPr lang="en-US" sz="2400" b="1" dirty="0" err="1">
                <a:solidFill>
                  <a:schemeClr val="tx1"/>
                </a:solidFill>
              </a:rPr>
              <a:t>a•a•a)/(a•a</a:t>
            </a:r>
            <a:r>
              <a:rPr lang="en-US" sz="2400" b="1" dirty="0">
                <a:solidFill>
                  <a:schemeClr val="tx1"/>
                </a:solidFill>
              </a:rPr>
              <a:t>) = a = a</a:t>
            </a:r>
            <a:r>
              <a:rPr lang="en-US" sz="2400" b="1" baseline="30000" dirty="0">
                <a:solidFill>
                  <a:schemeClr val="tx1"/>
                </a:solidFill>
              </a:rPr>
              <a:t>1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= a</a:t>
            </a:r>
            <a:r>
              <a:rPr lang="en-US" sz="2400" b="1" baseline="30000" dirty="0">
                <a:solidFill>
                  <a:schemeClr val="tx1"/>
                </a:solidFill>
              </a:rPr>
              <a:t>3-2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b="1" baseline="30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/a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= (</a:t>
            </a:r>
            <a:r>
              <a:rPr lang="en-US" sz="2400" b="1" dirty="0" err="1">
                <a:solidFill>
                  <a:schemeClr val="tx1"/>
                </a:solidFill>
              </a:rPr>
              <a:t>a•a)/(a•a•a</a:t>
            </a:r>
            <a:r>
              <a:rPr lang="en-US" sz="2400" b="1" dirty="0">
                <a:solidFill>
                  <a:schemeClr val="tx1"/>
                </a:solidFill>
              </a:rPr>
              <a:t>) = </a:t>
            </a:r>
            <a:r>
              <a:rPr lang="en-US" sz="2400" b="1" dirty="0">
                <a:solidFill>
                  <a:srgbClr val="FF0066"/>
                </a:solidFill>
              </a:rPr>
              <a:t>1/a = a</a:t>
            </a:r>
            <a:r>
              <a:rPr lang="en-US" sz="2400" b="1" baseline="30000" dirty="0">
                <a:solidFill>
                  <a:srgbClr val="FF0066"/>
                </a:solidFill>
              </a:rPr>
              <a:t>-1</a:t>
            </a:r>
            <a:r>
              <a:rPr lang="en-US" sz="2400" b="1" dirty="0">
                <a:solidFill>
                  <a:schemeClr val="tx1"/>
                </a:solidFill>
              </a:rPr>
              <a:t> = a</a:t>
            </a:r>
            <a:r>
              <a:rPr lang="en-US" sz="2400" b="1" baseline="30000" dirty="0">
                <a:solidFill>
                  <a:schemeClr val="tx1"/>
                </a:solidFill>
              </a:rPr>
              <a:t>2-3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it-IT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/a</a:t>
            </a:r>
            <a:r>
              <a:rPr lang="en-US" sz="2400" b="1" baseline="30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= (</a:t>
            </a:r>
            <a:r>
              <a:rPr lang="en-US" sz="2400" b="1" dirty="0" err="1">
                <a:solidFill>
                  <a:schemeClr val="tx1"/>
                </a:solidFill>
              </a:rPr>
              <a:t>a•a•a)/(a•a•a</a:t>
            </a:r>
            <a:r>
              <a:rPr lang="en-US" sz="2400" b="1" dirty="0">
                <a:solidFill>
                  <a:schemeClr val="tx1"/>
                </a:solidFill>
              </a:rPr>
              <a:t>) = </a:t>
            </a:r>
            <a:r>
              <a:rPr lang="en-US" sz="2400" b="1" dirty="0">
                <a:solidFill>
                  <a:srgbClr val="FF0066"/>
                </a:solidFill>
              </a:rPr>
              <a:t>1 = a</a:t>
            </a:r>
            <a:r>
              <a:rPr lang="en-US" sz="2400" b="1" baseline="30000" dirty="0">
                <a:solidFill>
                  <a:srgbClr val="FF0066"/>
                </a:solidFill>
              </a:rPr>
              <a:t>0</a:t>
            </a:r>
            <a:r>
              <a:rPr lang="en-US" sz="2400" b="1" dirty="0">
                <a:solidFill>
                  <a:schemeClr val="tx1"/>
                </a:solidFill>
              </a:rPr>
              <a:t> = a</a:t>
            </a:r>
            <a:r>
              <a:rPr lang="en-US" sz="2400" b="1" baseline="30000" dirty="0">
                <a:solidFill>
                  <a:schemeClr val="tx1"/>
                </a:solidFill>
              </a:rPr>
              <a:t>3-3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272837" y="5104185"/>
            <a:ext cx="6501499" cy="123110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Verdana" pitchFamily="34" charset="0"/>
              </a:rPr>
              <a:t>La </a:t>
            </a:r>
            <a:r>
              <a:rPr lang="en-US" b="1" dirty="0" err="1">
                <a:solidFill>
                  <a:srgbClr val="0000FF"/>
                </a:solidFill>
                <a:latin typeface="Verdana" pitchFamily="34" charset="0"/>
              </a:rPr>
              <a:t>regola</a:t>
            </a:r>
            <a:r>
              <a:rPr lang="en-US" b="1" dirty="0">
                <a:solidFill>
                  <a:srgbClr val="0000FF"/>
                </a:solidFill>
                <a:latin typeface="Verdana" pitchFamily="34" charset="0"/>
              </a:rPr>
              <a:t> continua a </a:t>
            </a:r>
            <a:r>
              <a:rPr lang="en-US" b="1" dirty="0" err="1">
                <a:solidFill>
                  <a:srgbClr val="0000FF"/>
                </a:solidFill>
                <a:latin typeface="Verdana" pitchFamily="34" charset="0"/>
              </a:rPr>
              <a:t>valere</a:t>
            </a:r>
            <a:r>
              <a:rPr lang="en-US" b="1" dirty="0">
                <a:solidFill>
                  <a:srgbClr val="0000FF"/>
                </a:solidFill>
                <a:latin typeface="Verdana" pitchFamily="34" charset="0"/>
              </a:rPr>
              <a:t>, </a:t>
            </a:r>
            <a:r>
              <a:rPr lang="en-US" b="1" dirty="0" err="1">
                <a:solidFill>
                  <a:srgbClr val="339933"/>
                </a:solidFill>
                <a:latin typeface="Verdana" pitchFamily="34" charset="0"/>
              </a:rPr>
              <a:t>purch</a:t>
            </a:r>
            <a:r>
              <a:rPr lang="it-IT" b="1" dirty="0">
                <a:solidFill>
                  <a:srgbClr val="339933"/>
                </a:solidFill>
                <a:latin typeface="Verdana" pitchFamily="34" charset="0"/>
                <a:cs typeface="Times New Roman" pitchFamily="18" charset="0"/>
              </a:rPr>
              <a:t>è</a:t>
            </a:r>
            <a:r>
              <a:rPr lang="it-IT" b="1" dirty="0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si</a:t>
            </a:r>
            <a:r>
              <a:rPr lang="en-US" b="1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definisca</a:t>
            </a:r>
            <a:endParaRPr lang="en-US" b="1" dirty="0">
              <a:solidFill>
                <a:srgbClr val="0000FF"/>
              </a:solidFill>
              <a:latin typeface="Verdana" pitchFamily="34" charset="0"/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a</a:t>
            </a:r>
            <a:r>
              <a:rPr lang="en-US" sz="2800" b="1" baseline="30000" dirty="0">
                <a:solidFill>
                  <a:srgbClr val="FF3300"/>
                </a:solidFill>
                <a:cs typeface="Times New Roman" pitchFamily="18" charset="0"/>
              </a:rPr>
              <a:t>-</a:t>
            </a:r>
            <a:r>
              <a:rPr lang="en-US" sz="2800" b="1" baseline="30000" dirty="0" err="1">
                <a:solidFill>
                  <a:srgbClr val="FF3300"/>
                </a:solidFill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 = 1/a</a:t>
            </a:r>
            <a:r>
              <a:rPr lang="en-US" sz="2800" b="1" baseline="30000" dirty="0">
                <a:solidFill>
                  <a:srgbClr val="FF3300"/>
                </a:solidFill>
                <a:cs typeface="Times New Roman" pitchFamily="18" charset="0"/>
              </a:rPr>
              <a:t>n		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potenza</a:t>
            </a: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esponente</a:t>
            </a: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negativo</a:t>
            </a:r>
            <a:endParaRPr lang="en-US" sz="2800" b="1" baseline="30000" dirty="0">
              <a:solidFill>
                <a:srgbClr val="FF3300"/>
              </a:solidFill>
              <a:cs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a</a:t>
            </a:r>
            <a:r>
              <a:rPr lang="en-US" sz="2800" b="1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 = 1		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potenza</a:t>
            </a: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esponente</a:t>
            </a: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nullo</a:t>
            </a:r>
            <a:endParaRPr lang="it-IT" sz="2800" b="1" baseline="300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71688" name="Picture 8" descr="peric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920091"/>
            <a:ext cx="406400" cy="354013"/>
          </a:xfrm>
          <a:prstGeom prst="rect">
            <a:avLst/>
          </a:prstGeom>
          <a:noFill/>
        </p:spPr>
      </p:pic>
      <p:pic>
        <p:nvPicPr>
          <p:cNvPr id="71689" name="Picture 9" descr="BD049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010400" y="3630442"/>
            <a:ext cx="914400" cy="846138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72837" y="1933578"/>
            <a:ext cx="5748338" cy="523876"/>
            <a:chOff x="432" y="1020"/>
            <a:chExt cx="3621" cy="330"/>
          </a:xfrm>
        </p:grpSpPr>
        <p:sp>
          <p:nvSpPr>
            <p:cNvPr id="71683" name="Text Box 3"/>
            <p:cNvSpPr txBox="1">
              <a:spLocks noChangeArrowheads="1"/>
            </p:cNvSpPr>
            <p:nvPr/>
          </p:nvSpPr>
          <p:spPr bwMode="auto">
            <a:xfrm>
              <a:off x="432" y="1020"/>
              <a:ext cx="1303" cy="330"/>
            </a:xfrm>
            <a:prstGeom prst="rect">
              <a:avLst/>
            </a:prstGeom>
            <a:solidFill>
              <a:srgbClr val="FFCC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>
                  <a:solidFill>
                    <a:srgbClr val="009900"/>
                  </a:solidFill>
                </a:rPr>
                <a:t>a</a:t>
              </a:r>
              <a:r>
                <a:rPr lang="en-US" sz="2800" b="1" baseline="30000" dirty="0">
                  <a:solidFill>
                    <a:srgbClr val="009900"/>
                  </a:solidFill>
                </a:rPr>
                <a:t>n</a:t>
              </a:r>
              <a:r>
                <a:rPr lang="en-US" sz="2800" b="1" dirty="0">
                  <a:solidFill>
                    <a:srgbClr val="009900"/>
                  </a:solidFill>
                </a:rPr>
                <a:t>/a</a:t>
              </a:r>
              <a:r>
                <a:rPr lang="en-US" sz="2800" b="1" baseline="30000" dirty="0">
                  <a:solidFill>
                    <a:srgbClr val="009900"/>
                  </a:solidFill>
                </a:rPr>
                <a:t>m </a:t>
              </a:r>
              <a:r>
                <a:rPr lang="en-US" sz="2800" b="1" dirty="0" err="1">
                  <a:solidFill>
                    <a:srgbClr val="009900"/>
                  </a:solidFill>
                  <a:sym typeface="Wingdings" pitchFamily="2" charset="2"/>
                </a:rPr>
                <a:t></a:t>
              </a:r>
              <a:r>
                <a:rPr lang="en-US" sz="28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r>
                <a:rPr lang="en-US" sz="2800" b="1" dirty="0">
                  <a:solidFill>
                    <a:srgbClr val="009900"/>
                  </a:solidFill>
                </a:rPr>
                <a:t>a</a:t>
              </a:r>
              <a:r>
                <a:rPr lang="en-US" sz="2800" b="1" baseline="30000" dirty="0">
                  <a:solidFill>
                    <a:srgbClr val="009900"/>
                  </a:solidFill>
                </a:rPr>
                <a:t>n-</a:t>
              </a:r>
              <a:r>
                <a:rPr lang="en-US" sz="2800" b="1" baseline="30000" dirty="0" err="1">
                  <a:solidFill>
                    <a:srgbClr val="009900"/>
                  </a:solidFill>
                </a:rPr>
                <a:t>m</a:t>
              </a:r>
              <a:r>
                <a:rPr lang="en-US" sz="2800" b="1" dirty="0">
                  <a:solidFill>
                    <a:srgbClr val="009900"/>
                  </a:solidFill>
                  <a:sym typeface="Wingdings" pitchFamily="2" charset="2"/>
                </a:rPr>
                <a:t> </a:t>
              </a:r>
              <a:endParaRPr lang="it-IT" sz="2800" b="1" dirty="0">
                <a:solidFill>
                  <a:srgbClr val="009900"/>
                </a:solidFill>
                <a:sym typeface="Wingdings" pitchFamily="2" charset="2"/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2208" y="1053"/>
              <a:ext cx="18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chemeClr val="tx1"/>
                  </a:solidFill>
                </a:rPr>
                <a:t>a</a:t>
              </a:r>
              <a:r>
                <a:rPr lang="en-US" b="1" baseline="30000" dirty="0">
                  <a:solidFill>
                    <a:schemeClr val="tx1"/>
                  </a:solidFill>
                </a:rPr>
                <a:t>3</a:t>
              </a:r>
              <a:r>
                <a:rPr lang="en-US" b="1" dirty="0">
                  <a:solidFill>
                    <a:schemeClr val="tx1"/>
                  </a:solidFill>
                </a:rPr>
                <a:t>/a</a:t>
              </a:r>
              <a:r>
                <a:rPr lang="en-US" b="1" baseline="30000" dirty="0">
                  <a:solidFill>
                    <a:schemeClr val="tx1"/>
                  </a:solidFill>
                </a:rPr>
                <a:t>2</a:t>
              </a:r>
              <a:r>
                <a:rPr lang="en-US" b="1" dirty="0">
                  <a:solidFill>
                    <a:schemeClr val="tx1"/>
                  </a:solidFill>
                </a:rPr>
                <a:t> = (</a:t>
              </a:r>
              <a:r>
                <a:rPr lang="en-US" b="1" dirty="0" err="1">
                  <a:solidFill>
                    <a:schemeClr val="tx1"/>
                  </a:solidFill>
                </a:rPr>
                <a:t>a•a•a)/(a•a</a:t>
              </a:r>
              <a:r>
                <a:rPr lang="en-US" b="1" dirty="0">
                  <a:solidFill>
                    <a:schemeClr val="tx1"/>
                  </a:solidFill>
                </a:rPr>
                <a:t>) = a = a</a:t>
              </a:r>
              <a:r>
                <a:rPr lang="en-US" b="1" baseline="30000" dirty="0">
                  <a:solidFill>
                    <a:schemeClr val="tx1"/>
                  </a:solidFill>
                </a:rPr>
                <a:t>1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249274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Potenze a esponente negativo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 autoUpdateAnimBg="0"/>
      <p:bldP spid="71686" grpId="0" animBg="1" autoUpdateAnimBg="0"/>
      <p:bldP spid="71687" grpId="0" animBg="1" autoUpdateAnimBg="0"/>
      <p:bldP spid="1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491577" y="1556266"/>
            <a:ext cx="628493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CC3399"/>
                </a:solidFill>
              </a:rPr>
              <a:t>Per </a:t>
            </a:r>
            <a:r>
              <a:rPr lang="en-US" b="1" dirty="0" err="1">
                <a:solidFill>
                  <a:srgbClr val="CC3399"/>
                </a:solidFill>
              </a:rPr>
              <a:t>esprimere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 smtClean="0">
                <a:solidFill>
                  <a:srgbClr val="CC3399"/>
                </a:solidFill>
              </a:rPr>
              <a:t>brevemente</a:t>
            </a:r>
            <a:r>
              <a:rPr lang="en-US" b="1" dirty="0" smtClean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numeri</a:t>
            </a:r>
            <a:r>
              <a:rPr lang="en-US" b="1" dirty="0">
                <a:solidFill>
                  <a:srgbClr val="CC3399"/>
                </a:solidFill>
              </a:rPr>
              <a:t> molto </a:t>
            </a:r>
            <a:r>
              <a:rPr lang="en-US" b="1" dirty="0" err="1">
                <a:solidFill>
                  <a:srgbClr val="CC3399"/>
                </a:solidFill>
              </a:rPr>
              <a:t>grandi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o</a:t>
            </a:r>
            <a:r>
              <a:rPr lang="en-US" b="1" dirty="0">
                <a:solidFill>
                  <a:srgbClr val="CC3399"/>
                </a:solidFill>
              </a:rPr>
              <a:t> molto </a:t>
            </a:r>
            <a:r>
              <a:rPr lang="en-US" b="1" dirty="0" err="1">
                <a:solidFill>
                  <a:srgbClr val="CC3399"/>
                </a:solidFill>
              </a:rPr>
              <a:t>piccoli</a:t>
            </a:r>
            <a:r>
              <a:rPr lang="en-US" b="1" dirty="0">
                <a:solidFill>
                  <a:srgbClr val="CC3399"/>
                </a:solidFill>
              </a:rPr>
              <a:t>:</a:t>
            </a:r>
            <a:endParaRPr lang="it-IT" b="1" dirty="0">
              <a:solidFill>
                <a:srgbClr val="CC3399"/>
              </a:solidFill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656138" y="4908550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908550"/>
                        <a:ext cx="857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864348" y="2192119"/>
            <a:ext cx="5583580" cy="3108544"/>
          </a:xfrm>
          <a:prstGeom prst="rect">
            <a:avLst/>
          </a:prstGeom>
          <a:solidFill>
            <a:srgbClr val="CCFF66"/>
          </a:solidFill>
          <a:ln w="28575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it-IT" sz="1000" b="1" dirty="0">
              <a:solidFill>
                <a:srgbClr val="CC3399"/>
              </a:solidFill>
            </a:endParaRPr>
          </a:p>
          <a:p>
            <a:pPr algn="l"/>
            <a:r>
              <a:rPr lang="it-IT" sz="2400" b="1" dirty="0">
                <a:solidFill>
                  <a:srgbClr val="CC3399"/>
                </a:solidFill>
              </a:rPr>
              <a:t>10</a:t>
            </a:r>
            <a:r>
              <a:rPr lang="it-IT" sz="2400" b="1" baseline="30000" dirty="0">
                <a:solidFill>
                  <a:srgbClr val="CC3399"/>
                </a:solidFill>
              </a:rPr>
              <a:t>6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legge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it-IT" sz="1800" b="1" i="1" dirty="0">
                <a:solidFill>
                  <a:schemeClr val="tx1"/>
                </a:solidFill>
              </a:rPr>
              <a:t>'dieci alla sesta' </a:t>
            </a:r>
            <a:r>
              <a:rPr lang="it-IT" sz="1800" b="1" dirty="0">
                <a:solidFill>
                  <a:schemeClr val="tx1"/>
                </a:solidFill>
              </a:rPr>
              <a:t/>
            </a:r>
            <a:br>
              <a:rPr lang="it-IT" sz="1800" b="1" dirty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chemeClr val="tx1"/>
                </a:solidFill>
              </a:rPr>
              <a:t>è uguale a </a:t>
            </a:r>
            <a:r>
              <a:rPr lang="it-IT" sz="1800" b="1" dirty="0" err="1">
                <a:solidFill>
                  <a:schemeClr val="tx1"/>
                </a:solidFill>
              </a:rPr>
              <a:t>1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rgbClr val="CC3399"/>
                </a:solidFill>
              </a:rPr>
              <a:t>moltiplicato</a:t>
            </a:r>
            <a:r>
              <a:rPr lang="en-US" sz="1800" b="1" dirty="0">
                <a:solidFill>
                  <a:schemeClr val="tx1"/>
                </a:solidFill>
              </a:rPr>
              <a:t> per </a:t>
            </a:r>
            <a:r>
              <a:rPr lang="it-IT" sz="1800" b="1" dirty="0">
                <a:solidFill>
                  <a:schemeClr val="tx1"/>
                </a:solidFill>
              </a:rPr>
              <a:t>10</a:t>
            </a:r>
            <a:r>
              <a:rPr lang="it-IT" sz="1800" b="1" baseline="30000" dirty="0">
                <a:solidFill>
                  <a:schemeClr val="tx1"/>
                </a:solidFill>
              </a:rPr>
              <a:t>6</a:t>
            </a:r>
            <a:r>
              <a:rPr lang="it-IT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tx1"/>
                </a:solidFill>
              </a:rPr>
              <a:t>  </a:t>
            </a:r>
            <a:r>
              <a:rPr lang="it-IT" sz="1800" b="1" dirty="0" err="1">
                <a:solidFill>
                  <a:srgbClr val="CC3399"/>
                </a:solidFill>
              </a:rPr>
              <a:t>1</a:t>
            </a:r>
            <a:r>
              <a:rPr lang="en-US" sz="1800" b="1" dirty="0">
                <a:solidFill>
                  <a:srgbClr val="CC3399"/>
                </a:solidFill>
              </a:rPr>
              <a:t>•1</a:t>
            </a:r>
            <a:r>
              <a:rPr lang="it-IT" sz="1800" b="1" dirty="0">
                <a:solidFill>
                  <a:srgbClr val="CC3399"/>
                </a:solidFill>
              </a:rPr>
              <a:t>000000</a:t>
            </a:r>
            <a:r>
              <a:rPr lang="en-US" sz="1800" b="1" dirty="0">
                <a:solidFill>
                  <a:srgbClr val="CC3399"/>
                </a:solidFill>
              </a:rPr>
              <a:t> = 1000000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br>
              <a:rPr lang="it-IT" sz="1800" b="1" dirty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chemeClr val="tx1"/>
                </a:solidFill>
              </a:rPr>
              <a:t>è uguale a </a:t>
            </a:r>
            <a:r>
              <a:rPr lang="it-IT" sz="1800" b="1" dirty="0" err="1">
                <a:solidFill>
                  <a:schemeClr val="tx1"/>
                </a:solidFill>
              </a:rPr>
              <a:t>1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  <a:r>
              <a:rPr lang="it-IT" sz="1800" b="1" dirty="0" err="1">
                <a:solidFill>
                  <a:schemeClr val="tx1"/>
                </a:solidFill>
              </a:rPr>
              <a:t>0</a:t>
            </a:r>
            <a:r>
              <a:rPr lang="it-IT" sz="1800" b="1" dirty="0">
                <a:solidFill>
                  <a:schemeClr val="tx1"/>
                </a:solidFill>
              </a:rPr>
              <a:t> spostando la virgola </a:t>
            </a:r>
            <a:r>
              <a:rPr lang="it-IT" sz="1800" b="1" dirty="0">
                <a:solidFill>
                  <a:srgbClr val="CC3399"/>
                </a:solidFill>
              </a:rPr>
              <a:t>a destra</a:t>
            </a:r>
            <a:r>
              <a:rPr lang="it-IT" sz="1800" b="1" dirty="0">
                <a:solidFill>
                  <a:schemeClr val="tx1"/>
                </a:solidFill>
              </a:rPr>
              <a:t> di </a:t>
            </a:r>
            <a:r>
              <a:rPr lang="it-IT" sz="1800" b="1" dirty="0" err="1">
                <a:solidFill>
                  <a:schemeClr val="tx1"/>
                </a:solidFill>
              </a:rPr>
              <a:t>6</a:t>
            </a:r>
            <a:r>
              <a:rPr lang="it-IT" sz="1800" b="1" dirty="0">
                <a:solidFill>
                  <a:schemeClr val="tx1"/>
                </a:solidFill>
              </a:rPr>
              <a:t> posti </a:t>
            </a:r>
            <a:endParaRPr lang="en-US" sz="18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b="1" dirty="0" err="1">
                <a:solidFill>
                  <a:schemeClr val="accent2"/>
                </a:solidFill>
              </a:rPr>
              <a:t>es</a:t>
            </a:r>
            <a:r>
              <a:rPr lang="en-US" sz="1800" b="1" dirty="0">
                <a:solidFill>
                  <a:schemeClr val="accent2"/>
                </a:solidFill>
              </a:rPr>
              <a:t>. 3.5•10</a:t>
            </a:r>
            <a:r>
              <a:rPr lang="en-US" sz="1800" b="1" baseline="30000" dirty="0">
                <a:solidFill>
                  <a:schemeClr val="accent2"/>
                </a:solidFill>
              </a:rPr>
              <a:t>6</a:t>
            </a:r>
            <a:r>
              <a:rPr lang="en-US" sz="1800" b="1" dirty="0">
                <a:solidFill>
                  <a:schemeClr val="accent2"/>
                </a:solidFill>
              </a:rPr>
              <a:t> = 3500000</a:t>
            </a:r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/>
            <a:r>
              <a:rPr lang="it-IT" sz="2400" b="1" dirty="0">
                <a:solidFill>
                  <a:srgbClr val="CC3399"/>
                </a:solidFill>
              </a:rPr>
              <a:t>10</a:t>
            </a:r>
            <a:r>
              <a:rPr lang="it-IT" sz="2400" b="1" baseline="30000" dirty="0">
                <a:solidFill>
                  <a:srgbClr val="CC3399"/>
                </a:solidFill>
              </a:rPr>
              <a:t>-6</a:t>
            </a:r>
            <a:r>
              <a:rPr lang="it-IT" sz="1800" b="1" dirty="0">
                <a:solidFill>
                  <a:schemeClr val="tx1"/>
                </a:solidFill>
              </a:rPr>
              <a:t> si legge </a:t>
            </a:r>
            <a:r>
              <a:rPr lang="it-IT" sz="1800" b="1" i="1" dirty="0">
                <a:solidFill>
                  <a:schemeClr val="tx1"/>
                </a:solidFill>
              </a:rPr>
              <a:t>'dieci alla meno 6' </a:t>
            </a:r>
            <a:r>
              <a:rPr lang="it-IT" sz="1800" b="1" dirty="0">
                <a:solidFill>
                  <a:schemeClr val="tx1"/>
                </a:solidFill>
              </a:rPr>
              <a:t/>
            </a:r>
            <a:br>
              <a:rPr lang="it-IT" sz="1800" b="1" dirty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chemeClr val="tx1"/>
                </a:solidFill>
              </a:rPr>
              <a:t>è uguale a </a:t>
            </a:r>
            <a:r>
              <a:rPr lang="it-IT" sz="1800" b="1" dirty="0" err="1">
                <a:solidFill>
                  <a:schemeClr val="tx1"/>
                </a:solidFill>
              </a:rPr>
              <a:t>1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rgbClr val="CC3399"/>
                </a:solidFill>
              </a:rPr>
              <a:t>diviso</a:t>
            </a:r>
            <a:r>
              <a:rPr lang="it-IT" sz="1800" b="1" dirty="0">
                <a:solidFill>
                  <a:schemeClr val="tx1"/>
                </a:solidFill>
              </a:rPr>
              <a:t> per 10</a:t>
            </a:r>
            <a:r>
              <a:rPr lang="it-IT" sz="1800" b="1" baseline="30000" dirty="0">
                <a:solidFill>
                  <a:schemeClr val="tx1"/>
                </a:solidFill>
              </a:rPr>
              <a:t>6</a:t>
            </a:r>
            <a:r>
              <a:rPr lang="en-US" sz="1800" b="1" dirty="0">
                <a:solidFill>
                  <a:schemeClr val="tx1"/>
                </a:solidFill>
              </a:rPr>
              <a:t>:        </a:t>
            </a:r>
            <a:r>
              <a:rPr lang="it-IT" sz="1800" b="1" dirty="0" err="1">
                <a:solidFill>
                  <a:srgbClr val="CC3399"/>
                </a:solidFill>
              </a:rPr>
              <a:t>1</a:t>
            </a:r>
            <a:r>
              <a:rPr lang="it-IT" sz="1800" b="1" dirty="0">
                <a:solidFill>
                  <a:srgbClr val="CC3399"/>
                </a:solidFill>
              </a:rPr>
              <a:t>/1000000</a:t>
            </a:r>
            <a:r>
              <a:rPr lang="en-US" sz="1800" b="1" dirty="0">
                <a:solidFill>
                  <a:srgbClr val="CC3399"/>
                </a:solidFill>
              </a:rPr>
              <a:t> = 0.000001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br>
              <a:rPr lang="it-IT" sz="1800" b="1" dirty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chemeClr val="tx1"/>
                </a:solidFill>
              </a:rPr>
              <a:t>è uguale </a:t>
            </a:r>
            <a:r>
              <a:rPr lang="en-US" sz="1800" b="1" dirty="0">
                <a:solidFill>
                  <a:schemeClr val="tx1"/>
                </a:solidFill>
              </a:rPr>
              <a:t>a </a:t>
            </a:r>
            <a:r>
              <a:rPr lang="it-IT" sz="1800" b="1" dirty="0" err="1">
                <a:solidFill>
                  <a:schemeClr val="tx1"/>
                </a:solidFill>
              </a:rPr>
              <a:t>1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  <a:r>
              <a:rPr lang="it-IT" sz="1800" b="1" dirty="0" err="1">
                <a:solidFill>
                  <a:schemeClr val="tx1"/>
                </a:solidFill>
              </a:rPr>
              <a:t>0</a:t>
            </a:r>
            <a:r>
              <a:rPr lang="it-IT" sz="1800" b="1" dirty="0">
                <a:solidFill>
                  <a:schemeClr val="tx1"/>
                </a:solidFill>
              </a:rPr>
              <a:t> spostando la virgola </a:t>
            </a:r>
            <a:r>
              <a:rPr lang="it-IT" sz="1800" b="1" dirty="0">
                <a:solidFill>
                  <a:srgbClr val="CC3399"/>
                </a:solidFill>
              </a:rPr>
              <a:t>a sinistra</a:t>
            </a:r>
            <a:r>
              <a:rPr lang="it-IT" sz="1800" b="1" dirty="0">
                <a:solidFill>
                  <a:schemeClr val="tx1"/>
                </a:solidFill>
              </a:rPr>
              <a:t> di </a:t>
            </a:r>
            <a:r>
              <a:rPr lang="it-IT" sz="1800" b="1" dirty="0" err="1">
                <a:solidFill>
                  <a:schemeClr val="tx1"/>
                </a:solidFill>
              </a:rPr>
              <a:t>6</a:t>
            </a:r>
            <a:r>
              <a:rPr lang="it-IT" sz="1800" b="1" dirty="0">
                <a:solidFill>
                  <a:schemeClr val="tx1"/>
                </a:solidFill>
              </a:rPr>
              <a:t> posti </a:t>
            </a:r>
            <a:endParaRPr lang="en-US" sz="18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	</a:t>
            </a:r>
            <a:r>
              <a:rPr lang="en-US" sz="1800" b="1" dirty="0" err="1">
                <a:solidFill>
                  <a:schemeClr val="accent2"/>
                </a:solidFill>
              </a:rPr>
              <a:t>es</a:t>
            </a:r>
            <a:r>
              <a:rPr lang="en-US" sz="1800" b="1" dirty="0">
                <a:solidFill>
                  <a:schemeClr val="accent2"/>
                </a:solidFill>
              </a:rPr>
              <a:t>. 3.5•10</a:t>
            </a:r>
            <a:r>
              <a:rPr lang="en-US" sz="1800" b="1" baseline="30000" dirty="0">
                <a:solidFill>
                  <a:schemeClr val="accent2"/>
                </a:solidFill>
              </a:rPr>
              <a:t>-6</a:t>
            </a:r>
            <a:r>
              <a:rPr lang="en-US" sz="1800" b="1" dirty="0">
                <a:solidFill>
                  <a:schemeClr val="accent2"/>
                </a:solidFill>
              </a:rPr>
              <a:t> = 0.0000035</a:t>
            </a:r>
          </a:p>
          <a:p>
            <a:pPr algn="l"/>
            <a:endParaRPr lang="it-IT" sz="1000" dirty="0">
              <a:solidFill>
                <a:schemeClr val="accent2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290190" y="5757863"/>
            <a:ext cx="6508413" cy="584776"/>
          </a:xfrm>
          <a:prstGeom prst="rect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</a:rPr>
              <a:t>numero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</a:rPr>
              <a:t>di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Avogadro	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N</a:t>
            </a:r>
            <a:r>
              <a:rPr lang="en-US" sz="1600" b="1" baseline="-250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A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= 6.022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ahoma" pitchFamily="34" charset="0"/>
                <a:sym typeface="Wingdings" pitchFamily="2" charset="2"/>
              </a:rPr>
              <a:t>• 10</a:t>
            </a:r>
            <a:r>
              <a:rPr lang="en-US" sz="1600" b="1" baseline="30000" dirty="0">
                <a:solidFill>
                  <a:schemeClr val="tx1"/>
                </a:solidFill>
                <a:latin typeface="Times New Roman" pitchFamily="18" charset="0"/>
                <a:cs typeface="Tahoma" pitchFamily="34" charset="0"/>
                <a:sym typeface="Wingdings" pitchFamily="2" charset="2"/>
              </a:rPr>
              <a:t>23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ahoma" pitchFamily="34" charset="0"/>
                <a:sym typeface="Wingdings" pitchFamily="2" charset="2"/>
              </a:rPr>
              <a:t> 	= 602200000000000000000000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         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</a:rPr>
              <a:t>carica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</a:rPr>
              <a:t>dell’elettrone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e</a:t>
            </a:r>
            <a:r>
              <a:rPr lang="en-US" sz="1600" b="1" baseline="-250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= 1.6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ahoma" pitchFamily="34" charset="0"/>
                <a:sym typeface="Wingdings" pitchFamily="2" charset="2"/>
              </a:rPr>
              <a:t>• 10</a:t>
            </a:r>
            <a:r>
              <a:rPr lang="en-US" sz="1600" b="1" baseline="30000" dirty="0">
                <a:solidFill>
                  <a:schemeClr val="tx1"/>
                </a:solidFill>
                <a:latin typeface="Times New Roman" pitchFamily="18" charset="0"/>
                <a:cs typeface="Tahoma" pitchFamily="34" charset="0"/>
                <a:sym typeface="Wingdings" pitchFamily="2" charset="2"/>
              </a:rPr>
              <a:t>-19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ahoma" pitchFamily="34" charset="0"/>
                <a:sym typeface="Wingdings" pitchFamily="2" charset="2"/>
              </a:rPr>
              <a:t> C = 0.00000000000000000016 C           </a:t>
            </a:r>
            <a:endParaRPr lang="it-IT" sz="1600" b="1" dirty="0">
              <a:solidFill>
                <a:schemeClr val="tx1"/>
              </a:solidFill>
              <a:latin typeface="Times New Roman" pitchFamily="18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7798603" y="5300663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i="1">
                <a:solidFill>
                  <a:srgbClr val="008080"/>
                </a:solidFill>
              </a:rPr>
              <a:t>Es.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44538" y="249274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Potenze di 10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 autoUpdateAnimBg="0"/>
      <p:bldP spid="72709" grpId="0" animBg="1" autoUpdateAnimBg="0"/>
      <p:bldP spid="72710" grpId="0" animBg="1" autoUpdateAnimBg="0"/>
      <p:bldP spid="72711" grpId="0" animBg="1" autoUpdateAnimBg="0"/>
      <p:bldP spid="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38200" y="3810000"/>
            <a:ext cx="6915150" cy="1154162"/>
          </a:xfrm>
          <a:prstGeom prst="rect">
            <a:avLst/>
          </a:prstGeom>
          <a:solidFill>
            <a:srgbClr val="FFFF66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</a:rPr>
              <a:t>Vantaggio</a:t>
            </a:r>
            <a:r>
              <a:rPr lang="en-US" sz="2400" b="1" dirty="0">
                <a:solidFill>
                  <a:srgbClr val="009900"/>
                </a:solidFill>
              </a:rPr>
              <a:t>: le </a:t>
            </a:r>
            <a:r>
              <a:rPr lang="en-US" sz="2400" b="1" dirty="0" err="1">
                <a:solidFill>
                  <a:srgbClr val="009900"/>
                </a:solidFill>
              </a:rPr>
              <a:t>potenze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di</a:t>
            </a:r>
            <a:r>
              <a:rPr lang="en-US" sz="2400" b="1" dirty="0">
                <a:solidFill>
                  <a:srgbClr val="009900"/>
                </a:solidFill>
              </a:rPr>
              <a:t> 10 </a:t>
            </a:r>
            <a:r>
              <a:rPr lang="en-US" sz="2400" b="1" dirty="0" err="1">
                <a:solidFill>
                  <a:srgbClr val="009900"/>
                </a:solidFill>
              </a:rPr>
              <a:t>sono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potenze</a:t>
            </a:r>
            <a:r>
              <a:rPr lang="en-US" sz="2400" b="1" dirty="0">
                <a:solidFill>
                  <a:srgbClr val="009900"/>
                </a:solidFill>
              </a:rPr>
              <a:t>!</a:t>
            </a:r>
          </a:p>
          <a:p>
            <a:endParaRPr lang="en-US" sz="900" b="1" dirty="0">
              <a:solidFill>
                <a:srgbClr val="FF3300"/>
              </a:solidFill>
            </a:endParaRPr>
          </a:p>
          <a:p>
            <a:r>
              <a:rPr lang="en-US" sz="1800" b="1" dirty="0">
                <a:solidFill>
                  <a:srgbClr val="993366"/>
                </a:solidFill>
              </a:rPr>
              <a:t>Le </a:t>
            </a:r>
            <a:r>
              <a:rPr lang="en-US" sz="1800" b="1" dirty="0" err="1">
                <a:solidFill>
                  <a:srgbClr val="FF3300"/>
                </a:solidFill>
              </a:rPr>
              <a:t>propriet</a:t>
            </a:r>
            <a:r>
              <a:rPr lang="it-IT" sz="1800" b="1" dirty="0" err="1">
                <a:solidFill>
                  <a:srgbClr val="FF3300"/>
                </a:solidFill>
                <a:cs typeface="Times New Roman" pitchFamily="18" charset="0"/>
              </a:rPr>
              <a:t>à</a:t>
            </a:r>
            <a:r>
              <a:rPr lang="it-IT" sz="1800" b="1" dirty="0">
                <a:solidFill>
                  <a:srgbClr val="FF3300"/>
                </a:solidFill>
              </a:rPr>
              <a:t> </a:t>
            </a:r>
            <a:r>
              <a:rPr lang="en-US" sz="1800" b="1" dirty="0" err="1">
                <a:solidFill>
                  <a:srgbClr val="FF3300"/>
                </a:solidFill>
              </a:rPr>
              <a:t>delle</a:t>
            </a:r>
            <a:r>
              <a:rPr lang="en-US" sz="1800" b="1" dirty="0">
                <a:solidFill>
                  <a:srgbClr val="FF3300"/>
                </a:solidFill>
              </a:rPr>
              <a:t> </a:t>
            </a:r>
            <a:r>
              <a:rPr lang="en-US" sz="1800" b="1" dirty="0" err="1">
                <a:solidFill>
                  <a:srgbClr val="FF3300"/>
                </a:solidFill>
              </a:rPr>
              <a:t>potenze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  <a:r>
              <a:rPr lang="en-US" sz="1800" b="1" dirty="0" err="1">
                <a:solidFill>
                  <a:srgbClr val="993366"/>
                </a:solidFill>
              </a:rPr>
              <a:t>permettono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  <a:r>
              <a:rPr lang="en-US" sz="1800" b="1" dirty="0" err="1">
                <a:solidFill>
                  <a:srgbClr val="993366"/>
                </a:solidFill>
              </a:rPr>
              <a:t>di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  <a:r>
              <a:rPr lang="en-US" sz="1800" b="1" dirty="0" err="1">
                <a:solidFill>
                  <a:srgbClr val="FF3300"/>
                </a:solidFill>
              </a:rPr>
              <a:t>eseguire</a:t>
            </a:r>
            <a:r>
              <a:rPr lang="en-US" sz="1800" b="1" dirty="0">
                <a:solidFill>
                  <a:srgbClr val="FF3300"/>
                </a:solidFill>
              </a:rPr>
              <a:t> </a:t>
            </a:r>
            <a:r>
              <a:rPr lang="en-US" sz="1800" b="1" dirty="0" err="1">
                <a:solidFill>
                  <a:srgbClr val="FF3300"/>
                </a:solidFill>
              </a:rPr>
              <a:t>velocemente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</a:p>
          <a:p>
            <a:r>
              <a:rPr lang="en-US" sz="1800" b="1" dirty="0" err="1">
                <a:solidFill>
                  <a:srgbClr val="FF3300"/>
                </a:solidFill>
              </a:rPr>
              <a:t>operazioni</a:t>
            </a:r>
            <a:r>
              <a:rPr lang="en-US" sz="1800" b="1" dirty="0">
                <a:solidFill>
                  <a:srgbClr val="FF3300"/>
                </a:solidFill>
              </a:rPr>
              <a:t> complicate</a:t>
            </a:r>
            <a:r>
              <a:rPr lang="en-US" sz="1800" b="1" dirty="0">
                <a:solidFill>
                  <a:srgbClr val="993366"/>
                </a:solidFill>
              </a:rPr>
              <a:t>, con </a:t>
            </a:r>
            <a:r>
              <a:rPr lang="en-US" sz="1800" b="1" dirty="0" err="1">
                <a:solidFill>
                  <a:srgbClr val="993366"/>
                </a:solidFill>
              </a:rPr>
              <a:t>risultati</a:t>
            </a:r>
            <a:r>
              <a:rPr lang="en-US" sz="1800" b="1" dirty="0">
                <a:solidFill>
                  <a:srgbClr val="993366"/>
                </a:solidFill>
              </a:rPr>
              <a:t> non </a:t>
            </a:r>
            <a:r>
              <a:rPr lang="en-US" sz="1800" b="1" dirty="0" err="1">
                <a:solidFill>
                  <a:srgbClr val="993366"/>
                </a:solidFill>
              </a:rPr>
              <a:t>lontani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  <a:r>
              <a:rPr lang="en-US" sz="1800" b="1" dirty="0" err="1">
                <a:solidFill>
                  <a:srgbClr val="993366"/>
                </a:solidFill>
              </a:rPr>
              <a:t>dal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  <a:r>
              <a:rPr lang="en-US" sz="1800" b="1" dirty="0" err="1">
                <a:solidFill>
                  <a:srgbClr val="993366"/>
                </a:solidFill>
              </a:rPr>
              <a:t>risultato</a:t>
            </a:r>
            <a:r>
              <a:rPr lang="en-US" sz="1800" b="1" dirty="0">
                <a:solidFill>
                  <a:srgbClr val="993366"/>
                </a:solidFill>
              </a:rPr>
              <a:t> </a:t>
            </a:r>
            <a:r>
              <a:rPr lang="en-US" sz="1800" b="1" dirty="0" err="1">
                <a:solidFill>
                  <a:srgbClr val="993366"/>
                </a:solidFill>
              </a:rPr>
              <a:t>vero</a:t>
            </a:r>
            <a:r>
              <a:rPr lang="en-US" sz="1800" b="1" dirty="0">
                <a:solidFill>
                  <a:srgbClr val="993366"/>
                </a:solidFill>
              </a:rPr>
              <a:t>.</a:t>
            </a:r>
            <a:endParaRPr lang="en-US" sz="900" b="1" dirty="0">
              <a:solidFill>
                <a:srgbClr val="993366"/>
              </a:solidFill>
            </a:endParaRPr>
          </a:p>
        </p:txBody>
      </p:sp>
      <p:pic>
        <p:nvPicPr>
          <p:cNvPr id="73732" name="Picture 4" descr="BD0492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11863" y="2636838"/>
            <a:ext cx="1219200" cy="925512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6409026" cy="1261884"/>
          </a:xfrm>
          <a:prstGeom prst="rect">
            <a:avLst/>
          </a:prstGeom>
          <a:solidFill>
            <a:srgbClr val="99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Nei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calcoli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scientifici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usa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scrivere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numeri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grandi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piccoli</a:t>
            </a:r>
            <a:r>
              <a:rPr lang="en-US" sz="1800" b="1" dirty="0">
                <a:solidFill>
                  <a:schemeClr val="tx1"/>
                </a:solidFill>
              </a:rPr>
              <a:t> come</a:t>
            </a:r>
          </a:p>
          <a:p>
            <a:pPr algn="ctr">
              <a:lnSpc>
                <a:spcPct val="90000"/>
              </a:lnSpc>
            </a:pPr>
            <a:r>
              <a:rPr lang="en-US" sz="2400" b="1" dirty="0" err="1">
                <a:solidFill>
                  <a:srgbClr val="0000FF"/>
                </a:solidFill>
              </a:rPr>
              <a:t>una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cifra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da</a:t>
            </a:r>
            <a:r>
              <a:rPr lang="en-US" sz="1800" b="1" dirty="0">
                <a:solidFill>
                  <a:schemeClr val="tx1"/>
                </a:solidFill>
              </a:rPr>
              <a:t> 1 a 9),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seguita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eventualmente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punto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decimale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cifre</a:t>
            </a:r>
            <a:r>
              <a:rPr lang="en-US" sz="1800" b="1" dirty="0">
                <a:solidFill>
                  <a:schemeClr val="tx1"/>
                </a:solidFill>
              </a:rPr>
              <a:t> successive,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per la </a:t>
            </a:r>
            <a:r>
              <a:rPr lang="en-US" sz="2400" b="1" dirty="0" err="1">
                <a:solidFill>
                  <a:srgbClr val="0000FF"/>
                </a:solidFill>
              </a:rPr>
              <a:t>relativa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potenza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dieci</a:t>
            </a:r>
            <a:endParaRPr lang="en-US" sz="900" b="1" dirty="0">
              <a:solidFill>
                <a:srgbClr val="0000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50" y="2492374"/>
            <a:ext cx="5029200" cy="1076325"/>
            <a:chOff x="1344" y="1584"/>
            <a:chExt cx="3168" cy="678"/>
          </a:xfrm>
        </p:grpSpPr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1344" y="1680"/>
              <a:ext cx="2875" cy="582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500 = 5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	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itchFamily="18" charset="0"/>
                </a:rPr>
                <a:t>		0.05 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= 5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-2 </a:t>
              </a:r>
            </a:p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3578 = 3.578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		0.003578 = 3.578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-3</a:t>
              </a:r>
            </a:p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10000 = 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	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itchFamily="18" charset="0"/>
                </a:rPr>
                <a:t>		0.0001 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= 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-4</a:t>
              </a:r>
              <a:endParaRPr lang="it-IT" sz="1800" b="1" baseline="300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3735" name="AutoShape 7"/>
            <p:cNvSpPr>
              <a:spLocks noChangeArrowheads="1"/>
            </p:cNvSpPr>
            <p:nvPr/>
          </p:nvSpPr>
          <p:spPr bwMode="auto">
            <a:xfrm>
              <a:off x="4080" y="1584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0263" y="5421364"/>
            <a:ext cx="7600950" cy="1343026"/>
            <a:chOff x="476" y="3360"/>
            <a:chExt cx="4788" cy="846"/>
          </a:xfrm>
        </p:grpSpPr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476" y="3360"/>
              <a:ext cx="4212" cy="846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2897 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 71544 </a:t>
              </a:r>
              <a:r>
                <a:rPr lang="en-US" sz="1800" b="1" dirty="0" smtClean="0">
                  <a:solidFill>
                    <a:srgbClr val="0000FF"/>
                  </a:solidFill>
                  <a:latin typeface="Times New Roman" pitchFamily="18" charset="0"/>
                </a:rPr>
                <a:t>	  = 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207262968 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=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2.07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008000"/>
                  </a:solidFill>
                  <a:latin typeface="Times New Roman" pitchFamily="18" charset="0"/>
                </a:rPr>
                <a:t>(</a:t>
              </a:r>
              <a:r>
                <a:rPr lang="en-US" sz="1800" b="1" dirty="0" err="1">
                  <a:solidFill>
                    <a:srgbClr val="008000"/>
                  </a:solidFill>
                  <a:latin typeface="Times New Roman" pitchFamily="18" charset="0"/>
                </a:rPr>
                <a:t>esatto</a:t>
              </a:r>
              <a:r>
                <a:rPr lang="en-US" sz="1800" b="1" dirty="0">
                  <a:solidFill>
                    <a:srgbClr val="008000"/>
                  </a:solidFill>
                  <a:latin typeface="Times New Roman" pitchFamily="18" charset="0"/>
                </a:rPr>
                <a:t>)</a:t>
              </a:r>
            </a:p>
            <a:p>
              <a:pPr algn="l">
                <a:lnSpc>
                  <a:spcPct val="90000"/>
                </a:lnSpc>
              </a:pP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 	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itchFamily="18" charset="0"/>
                </a:rPr>
                <a:t>	          = 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(2.897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(7.1544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) </a:t>
              </a:r>
            </a:p>
            <a:p>
              <a:pPr algn="l">
                <a:lnSpc>
                  <a:spcPct val="90000"/>
                </a:lnSpc>
              </a:pP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 	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itchFamily="18" charset="0"/>
                </a:rPr>
                <a:t>	          = 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2.897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7.1544 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(10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</a:p>
            <a:p>
              <a:pPr algn="l">
                <a:lnSpc>
                  <a:spcPct val="90000"/>
                </a:lnSpc>
              </a:pPr>
              <a:endParaRPr lang="en-US" sz="1800" b="1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en-US" sz="1800" b="1" dirty="0" err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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(3</a:t>
              </a:r>
              <a:r>
                <a:rPr lang="en-US" b="1" dirty="0">
                  <a:solidFill>
                    <a:srgbClr val="0000FF"/>
                  </a:solidFill>
                </a:rPr>
                <a:t>·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rgbClr val="0000FF"/>
                  </a:solidFill>
                  <a:latin typeface="Times New Roman" pitchFamily="18" charset="0"/>
                </a:rPr>
                <a:t>3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) </a:t>
              </a:r>
              <a:r>
                <a:rPr lang="en-US" b="1" dirty="0">
                  <a:solidFill>
                    <a:srgbClr val="0000FF"/>
                  </a:solidFill>
                </a:rPr>
                <a:t>·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(7</a:t>
              </a:r>
              <a:r>
                <a:rPr lang="en-US" b="1" dirty="0">
                  <a:solidFill>
                    <a:srgbClr val="0000FF"/>
                  </a:solidFill>
                </a:rPr>
                <a:t>·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r>
                <a:rPr lang="en-US" sz="1800" b="1" dirty="0">
                  <a:solidFill>
                    <a:srgbClr val="0000FF"/>
                  </a:solidFill>
                  <a:latin typeface="Times New Roman" pitchFamily="18" charset="0"/>
                </a:rPr>
                <a:t>) 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= 3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7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7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= 21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chemeClr val="tx1"/>
                  </a:solidFill>
                  <a:latin typeface="Times New Roman" pitchFamily="18" charset="0"/>
                </a:rPr>
                <a:t>7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= 210000000 =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2.1</a:t>
              </a:r>
              <a:r>
                <a:rPr lang="en-US" b="1" dirty="0"/>
                <a:t>·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  <a:r>
                <a:rPr lang="en-US" sz="18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r>
                <a:rPr 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008000"/>
                  </a:solidFill>
                  <a:latin typeface="Times New Roman" pitchFamily="18" charset="0"/>
                </a:rPr>
                <a:t>(approx.)</a:t>
              </a:r>
              <a:endParaRPr lang="it-IT" sz="18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73737" name="AutoShape 9"/>
            <p:cNvSpPr>
              <a:spLocks noChangeArrowheads="1"/>
            </p:cNvSpPr>
            <p:nvPr/>
          </p:nvSpPr>
          <p:spPr bwMode="auto">
            <a:xfrm>
              <a:off x="4832" y="3504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 dirty="0">
                  <a:solidFill>
                    <a:srgbClr val="008080"/>
                  </a:solidFill>
                </a:rPr>
                <a:t>Es.</a:t>
              </a:r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717" y="3576"/>
              <a:ext cx="187" cy="4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1042" y="3552"/>
              <a:ext cx="270" cy="4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7019925" y="2636838"/>
            <a:ext cx="2124075" cy="1296987"/>
          </a:xfrm>
          <a:prstGeom prst="downArrowCallout">
            <a:avLst>
              <a:gd name="adj1" fmla="val 40942"/>
              <a:gd name="adj2" fmla="val 40942"/>
              <a:gd name="adj3" fmla="val 16667"/>
              <a:gd name="adj4" fmla="val 66667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b="1">
                <a:solidFill>
                  <a:schemeClr val="tx1"/>
                </a:solidFill>
              </a:rPr>
              <a:t>calcolo veloce</a:t>
            </a:r>
          </a:p>
          <a:p>
            <a:r>
              <a:rPr lang="it-IT" b="1">
                <a:solidFill>
                  <a:schemeClr val="tx1"/>
                </a:solidFill>
              </a:rPr>
              <a:t>a mente!!!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58813" y="213663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Notazione scientifica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  <p:bldP spid="73733" grpId="0" animBg="1" autoUpdateAnimBg="0"/>
      <p:bldP spid="73742" grpId="0" animBg="1"/>
      <p:bldP spid="1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1411053"/>
            <a:ext cx="5381890" cy="707886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CC3399"/>
                </a:solidFill>
              </a:rPr>
              <a:t>Metodo</a:t>
            </a:r>
            <a:r>
              <a:rPr lang="en-US" sz="2200" b="1" dirty="0">
                <a:solidFill>
                  <a:srgbClr val="CC3399"/>
                </a:solidFill>
              </a:rPr>
              <a:t> “</a:t>
            </a:r>
            <a:r>
              <a:rPr lang="en-US" sz="2200" b="1" dirty="0" err="1">
                <a:solidFill>
                  <a:srgbClr val="CC3399"/>
                </a:solidFill>
              </a:rPr>
              <a:t>comodo</a:t>
            </a:r>
            <a:r>
              <a:rPr lang="en-US" sz="2200" b="1" dirty="0">
                <a:solidFill>
                  <a:srgbClr val="CC3399"/>
                </a:solidFill>
              </a:rPr>
              <a:t>” per </a:t>
            </a:r>
            <a:r>
              <a:rPr lang="en-US" sz="2200" b="1" dirty="0" err="1">
                <a:solidFill>
                  <a:srgbClr val="CC3399"/>
                </a:solidFill>
              </a:rPr>
              <a:t>esprimere</a:t>
            </a:r>
            <a:r>
              <a:rPr lang="en-US" sz="2200" b="1" dirty="0">
                <a:solidFill>
                  <a:srgbClr val="CC3399"/>
                </a:solidFill>
              </a:rPr>
              <a:t> </a:t>
            </a:r>
            <a:r>
              <a:rPr lang="en-US" sz="2200" b="1" dirty="0" err="1">
                <a:solidFill>
                  <a:srgbClr val="33CC33"/>
                </a:solidFill>
              </a:rPr>
              <a:t>variazioni</a:t>
            </a:r>
            <a:endParaRPr lang="en-US" sz="1600" b="1" dirty="0">
              <a:solidFill>
                <a:srgbClr val="CC3399"/>
              </a:solidFill>
            </a:endParaRPr>
          </a:p>
          <a:p>
            <a:r>
              <a:rPr lang="en-US" sz="1800" b="1" dirty="0">
                <a:solidFill>
                  <a:srgbClr val="CC3399"/>
                </a:solidFill>
              </a:rPr>
              <a:t>(</a:t>
            </a:r>
            <a:r>
              <a:rPr lang="en-US" sz="1800" b="1" dirty="0" err="1">
                <a:solidFill>
                  <a:srgbClr val="CC3399"/>
                </a:solidFill>
              </a:rPr>
              <a:t>aumenti</a:t>
            </a:r>
            <a:r>
              <a:rPr lang="en-US" sz="1800" b="1" dirty="0">
                <a:solidFill>
                  <a:srgbClr val="CC3399"/>
                </a:solidFill>
              </a:rPr>
              <a:t> </a:t>
            </a:r>
            <a:r>
              <a:rPr lang="en-US" sz="1800" b="1" dirty="0" err="1">
                <a:solidFill>
                  <a:srgbClr val="CC3399"/>
                </a:solidFill>
              </a:rPr>
              <a:t>o</a:t>
            </a:r>
            <a:r>
              <a:rPr lang="en-US" sz="1800" b="1" dirty="0">
                <a:solidFill>
                  <a:srgbClr val="CC3399"/>
                </a:solidFill>
              </a:rPr>
              <a:t> </a:t>
            </a:r>
            <a:r>
              <a:rPr lang="en-US" sz="1800" b="1" dirty="0" err="1">
                <a:solidFill>
                  <a:srgbClr val="CC3399"/>
                </a:solidFill>
              </a:rPr>
              <a:t>diminuzioni</a:t>
            </a:r>
            <a:r>
              <a:rPr lang="en-US" sz="1800" b="1" dirty="0">
                <a:solidFill>
                  <a:srgbClr val="CC3399"/>
                </a:solidFill>
              </a:rPr>
              <a:t>) </a:t>
            </a:r>
            <a:r>
              <a:rPr lang="en-US" sz="1800" b="1" dirty="0" err="1">
                <a:solidFill>
                  <a:srgbClr val="CC3399"/>
                </a:solidFill>
              </a:rPr>
              <a:t>rispetto</a:t>
            </a:r>
            <a:r>
              <a:rPr lang="en-US" sz="1800" b="1" dirty="0">
                <a:solidFill>
                  <a:srgbClr val="CC3399"/>
                </a:solidFill>
              </a:rPr>
              <a:t> a </a:t>
            </a:r>
            <a:r>
              <a:rPr lang="en-US" sz="1800" b="1" dirty="0" err="1">
                <a:solidFill>
                  <a:srgbClr val="CC3399"/>
                </a:solidFill>
              </a:rPr>
              <a:t>una</a:t>
            </a:r>
            <a:r>
              <a:rPr lang="en-US" sz="1800" b="1" dirty="0">
                <a:solidFill>
                  <a:srgbClr val="CC3399"/>
                </a:solidFill>
              </a:rPr>
              <a:t> </a:t>
            </a:r>
            <a:r>
              <a:rPr lang="en-US" sz="1800" b="1" dirty="0" err="1">
                <a:solidFill>
                  <a:srgbClr val="CC3399"/>
                </a:solidFill>
              </a:rPr>
              <a:t>situazione</a:t>
            </a:r>
            <a:r>
              <a:rPr lang="en-US" sz="1800" b="1" dirty="0">
                <a:solidFill>
                  <a:srgbClr val="CC3399"/>
                </a:solidFill>
              </a:rPr>
              <a:t> nota</a:t>
            </a:r>
            <a:endParaRPr lang="it-IT" sz="1800" b="1" dirty="0">
              <a:solidFill>
                <a:srgbClr val="CC3399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905000" y="2246368"/>
            <a:ext cx="4010358" cy="83099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66"/>
                </a:solidFill>
              </a:rPr>
              <a:t>1 % = 1/100 = 10</a:t>
            </a:r>
            <a:r>
              <a:rPr lang="en-US" sz="2400" b="1" baseline="30000" dirty="0">
                <a:solidFill>
                  <a:srgbClr val="FFFF66"/>
                </a:solidFill>
              </a:rPr>
              <a:t>-2</a:t>
            </a:r>
            <a:r>
              <a:rPr lang="en-US" sz="2400" b="1" dirty="0">
                <a:solidFill>
                  <a:srgbClr val="FFFF66"/>
                </a:solidFill>
              </a:rPr>
              <a:t>    = 0.01</a:t>
            </a:r>
          </a:p>
          <a:p>
            <a:pPr algn="l"/>
            <a:r>
              <a:rPr lang="en-US" sz="2400" b="1" dirty="0" err="1">
                <a:solidFill>
                  <a:srgbClr val="FFFF66"/>
                </a:solidFill>
              </a:rPr>
              <a:t>n</a:t>
            </a:r>
            <a:r>
              <a:rPr lang="en-US" sz="2400" b="1" dirty="0">
                <a:solidFill>
                  <a:srgbClr val="FFFF66"/>
                </a:solidFill>
              </a:rPr>
              <a:t> % </a:t>
            </a:r>
            <a:r>
              <a:rPr lang="en-US" sz="1000" b="1" dirty="0">
                <a:solidFill>
                  <a:srgbClr val="FFFF66"/>
                </a:solidFill>
              </a:rPr>
              <a:t> </a:t>
            </a:r>
            <a:r>
              <a:rPr lang="en-US" sz="2400" b="1" dirty="0">
                <a:solidFill>
                  <a:srgbClr val="FFFF66"/>
                </a:solidFill>
              </a:rPr>
              <a:t>= n/100 = 10</a:t>
            </a:r>
            <a:r>
              <a:rPr lang="en-US" sz="2400" b="1" baseline="30000" dirty="0">
                <a:solidFill>
                  <a:srgbClr val="FFFF66"/>
                </a:solidFill>
              </a:rPr>
              <a:t>-2</a:t>
            </a:r>
            <a:r>
              <a:rPr lang="en-US" sz="2400" b="1" dirty="0">
                <a:solidFill>
                  <a:srgbClr val="FFFF66"/>
                </a:solidFill>
                <a:cs typeface="Times New Roman" pitchFamily="18" charset="0"/>
              </a:rPr>
              <a:t>•</a:t>
            </a:r>
            <a:r>
              <a:rPr lang="en-US" sz="2400" b="1" dirty="0">
                <a:solidFill>
                  <a:srgbClr val="FFFF66"/>
                </a:solidFill>
              </a:rPr>
              <a:t>n </a:t>
            </a:r>
            <a:r>
              <a:rPr lang="en-US" sz="1000" b="1" dirty="0">
                <a:solidFill>
                  <a:srgbClr val="FFFF66"/>
                </a:solidFill>
              </a:rPr>
              <a:t> </a:t>
            </a:r>
            <a:r>
              <a:rPr lang="en-US" sz="2400" b="1" dirty="0">
                <a:solidFill>
                  <a:srgbClr val="FFFF66"/>
                </a:solidFill>
              </a:rPr>
              <a:t>= 0.01</a:t>
            </a:r>
            <a:r>
              <a:rPr lang="en-US" sz="2400" b="1" dirty="0">
                <a:solidFill>
                  <a:srgbClr val="FFFF66"/>
                </a:solidFill>
                <a:cs typeface="Times New Roman" pitchFamily="18" charset="0"/>
              </a:rPr>
              <a:t>•n</a:t>
            </a:r>
            <a:endParaRPr lang="it-IT" sz="2400" b="1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659563" y="4558149"/>
            <a:ext cx="1904638" cy="2146228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CC0066"/>
                </a:solidFill>
                <a:cs typeface="Times New Roman" pitchFamily="18" charset="0"/>
              </a:rPr>
              <a:t>“Per mille”: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6600CC"/>
                </a:solidFill>
                <a:cs typeface="Times New Roman" pitchFamily="18" charset="0"/>
              </a:rPr>
              <a:t>1 ‰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= 1/1000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  </a:t>
            </a:r>
            <a:r>
              <a:rPr 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      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= 0.001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    = 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0.1%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CC0066"/>
                </a:solidFill>
                <a:cs typeface="Times New Roman" pitchFamily="18" charset="0"/>
              </a:rPr>
              <a:t>Parte per </a:t>
            </a:r>
            <a:r>
              <a:rPr lang="en-US" sz="1800" b="1" dirty="0" err="1">
                <a:solidFill>
                  <a:srgbClr val="CC0066"/>
                </a:solidFill>
                <a:cs typeface="Times New Roman" pitchFamily="18" charset="0"/>
              </a:rPr>
              <a:t>milione</a:t>
            </a:r>
            <a:r>
              <a:rPr lang="en-US" sz="1800" b="1" dirty="0">
                <a:solidFill>
                  <a:srgbClr val="CC0066"/>
                </a:solidFill>
                <a:cs typeface="Times New Roman" pitchFamily="18" charset="0"/>
              </a:rPr>
              <a:t>: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6600CC"/>
                </a:solidFill>
                <a:cs typeface="Times New Roman" pitchFamily="18" charset="0"/>
              </a:rPr>
              <a:t>1 </a:t>
            </a:r>
            <a:r>
              <a:rPr lang="en-US" sz="1600" b="1" dirty="0" err="1">
                <a:solidFill>
                  <a:srgbClr val="6600CC"/>
                </a:solidFill>
                <a:cs typeface="Times New Roman" pitchFamily="18" charset="0"/>
              </a:rPr>
              <a:t>ppm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= 1/1000000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     </a:t>
            </a:r>
            <a:r>
              <a:rPr 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       = 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0.000001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     </a:t>
            </a:r>
            <a:r>
              <a:rPr 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       = 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0.0001% </a:t>
            </a:r>
          </a:p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rgbClr val="009900"/>
                </a:solidFill>
                <a:cs typeface="Times New Roman" pitchFamily="18" charset="0"/>
              </a:rPr>
              <a:t>        </a:t>
            </a:r>
            <a:r>
              <a:rPr lang="en-US" sz="1600" b="1" dirty="0">
                <a:solidFill>
                  <a:srgbClr val="009900"/>
                </a:solidFill>
                <a:cs typeface="Times New Roman" pitchFamily="18" charset="0"/>
              </a:rPr>
              <a:t>= 0.001 ‰</a:t>
            </a:r>
            <a:endParaRPr lang="it-IT" sz="1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2944578"/>
            <a:ext cx="7794625" cy="1412875"/>
            <a:chOff x="192" y="1632"/>
            <a:chExt cx="4910" cy="890"/>
          </a:xfrm>
        </p:grpSpPr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192" y="1776"/>
              <a:ext cx="4910" cy="746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60000"/>
                </a:lnSpc>
              </a:pPr>
              <a:endParaRPr lang="en-US" sz="5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endParaRP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</a:rPr>
                <a:t> 3%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</a:rPr>
                <a:t> 150 = 3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•150/100 = 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</a:rPr>
                <a:t>0.03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•150 = 3•1.5 = 4.5 </a:t>
              </a: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20%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1000000  = 0.20 •1000000  = 200000 </a:t>
              </a: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20%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0.003 = 0.20 • 0.003 = 2 •10</a:t>
              </a:r>
              <a:r>
                <a:rPr lang="en-US" sz="1600" b="1" baseline="30000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-1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• 3 •10</a:t>
              </a:r>
              <a:r>
                <a:rPr lang="en-US" sz="1600" b="1" baseline="30000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-3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= 6 •10</a:t>
              </a:r>
              <a:r>
                <a:rPr lang="en-US" sz="1600" b="1" baseline="30000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-4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= 0.0006</a:t>
              </a: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200%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 1000 = 2 •1000 = 2000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400" b="1" dirty="0">
                  <a:latin typeface="Arial Unicode MS" pitchFamily="34" charset="-128"/>
                  <a:cs typeface="Times New Roman" pitchFamily="18" charset="0"/>
                </a:rPr>
                <a:t>(</a:t>
              </a:r>
              <a:r>
                <a:rPr lang="en-US" sz="1400" b="1" dirty="0" err="1">
                  <a:solidFill>
                    <a:srgbClr val="0000FF"/>
                  </a:solidFill>
                  <a:latin typeface="Arial Unicode MS" pitchFamily="34" charset="-128"/>
                  <a:cs typeface="Times New Roman" pitchFamily="18" charset="0"/>
                </a:rPr>
                <a:t>raddoppiare</a:t>
              </a:r>
              <a:r>
                <a:rPr lang="en-US" sz="1400" b="1" dirty="0">
                  <a:solidFill>
                    <a:srgbClr val="0000FF"/>
                  </a:solidFill>
                  <a:latin typeface="Arial Unicode MS" pitchFamily="34" charset="-128"/>
                  <a:cs typeface="Times New Roman" pitchFamily="18" charset="0"/>
                </a:rPr>
                <a:t> = </a:t>
              </a:r>
              <a:r>
                <a:rPr lang="en-US" sz="1400" b="1" dirty="0" err="1">
                  <a:solidFill>
                    <a:srgbClr val="0000FF"/>
                  </a:solidFill>
                  <a:latin typeface="Arial Unicode MS" pitchFamily="34" charset="-128"/>
                  <a:cs typeface="Times New Roman" pitchFamily="18" charset="0"/>
                </a:rPr>
                <a:t>aumentare</a:t>
              </a:r>
              <a:r>
                <a:rPr lang="en-US" sz="1400" b="1" dirty="0">
                  <a:solidFill>
                    <a:srgbClr val="0000FF"/>
                  </a:solidFill>
                  <a:latin typeface="Arial Unicode MS" pitchFamily="34" charset="-128"/>
                  <a:cs typeface="Times New Roman" pitchFamily="18" charset="0"/>
                </a:rPr>
                <a:t> del 100% = </a:t>
              </a:r>
              <a:r>
                <a:rPr lang="en-US" sz="1400" b="1" dirty="0" err="1">
                  <a:solidFill>
                    <a:srgbClr val="0000FF"/>
                  </a:solidFill>
                  <a:latin typeface="Arial Unicode MS" pitchFamily="34" charset="-128"/>
                  <a:cs typeface="Times New Roman" pitchFamily="18" charset="0"/>
                </a:rPr>
                <a:t>passare</a:t>
              </a:r>
              <a:r>
                <a:rPr lang="en-US" sz="1400" b="1" dirty="0">
                  <a:solidFill>
                    <a:srgbClr val="0000FF"/>
                  </a:solidFill>
                  <a:latin typeface="Arial Unicode MS" pitchFamily="34" charset="-128"/>
                  <a:cs typeface="Times New Roman" pitchFamily="18" charset="0"/>
                </a:rPr>
                <a:t> al 200 %</a:t>
              </a:r>
              <a:r>
                <a:rPr lang="en-US" sz="1400" b="1" dirty="0">
                  <a:latin typeface="Arial Unicode MS" pitchFamily="34" charset="-128"/>
                  <a:cs typeface="Times New Roman" pitchFamily="18" charset="0"/>
                </a:rPr>
                <a:t>)</a:t>
              </a:r>
            </a:p>
          </p:txBody>
        </p:sp>
        <p:sp>
          <p:nvSpPr>
            <p:cNvPr id="76808" name="AutoShape 8"/>
            <p:cNvSpPr>
              <a:spLocks noChangeArrowheads="1"/>
            </p:cNvSpPr>
            <p:nvPr/>
          </p:nvSpPr>
          <p:spPr bwMode="auto">
            <a:xfrm>
              <a:off x="4656" y="1632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04800" y="4509853"/>
            <a:ext cx="4702241" cy="595548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La </a:t>
            </a:r>
            <a:r>
              <a:rPr lang="en-US" b="1" dirty="0" err="1">
                <a:solidFill>
                  <a:srgbClr val="0000FF"/>
                </a:solidFill>
              </a:rPr>
              <a:t>percentuale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è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sempre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relativa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grandezza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a cui </a:t>
            </a:r>
            <a:r>
              <a:rPr lang="en-US" b="1" dirty="0" err="1">
                <a:solidFill>
                  <a:srgbClr val="0000FF"/>
                </a:solidFill>
              </a:rPr>
              <a:t>si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riferisce</a:t>
            </a:r>
            <a:r>
              <a:rPr lang="en-US" b="1" dirty="0">
                <a:solidFill>
                  <a:srgbClr val="0000FF"/>
                </a:solidFill>
              </a:rPr>
              <a:t>.</a:t>
            </a:r>
            <a:endParaRPr lang="it-IT" sz="2800" b="1" dirty="0">
              <a:solidFill>
                <a:srgbClr val="0000FF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5105401"/>
            <a:ext cx="6172200" cy="1581150"/>
            <a:chOff x="192" y="2928"/>
            <a:chExt cx="3888" cy="996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2837" y="2973"/>
            <a:ext cx="54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7" y="2973"/>
                          <a:ext cx="54" cy="1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192" y="3024"/>
              <a:ext cx="3871" cy="900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en-US" sz="5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endParaRP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</a:rPr>
                <a:t> 3%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</a:rPr>
                <a:t> 150 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= 4.5 </a:t>
              </a:r>
              <a:r>
                <a:rPr lang="en-US" sz="1600" b="1" u="sng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(</a:t>
              </a:r>
              <a:r>
                <a:rPr lang="en-US" sz="1600" b="1" u="sng" dirty="0" err="1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adimensionale</a:t>
              </a:r>
              <a:r>
                <a:rPr lang="en-US" sz="1600" b="1" u="sng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)</a:t>
              </a: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20%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1000 € = 200 </a:t>
              </a:r>
              <a:r>
                <a:rPr lang="en-US" sz="1600" b="1" u="sng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€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endParaRPr lang="en-US" sz="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endParaRPr>
            </a:p>
            <a:p>
              <a:pPr algn="l">
                <a:buFontTx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Soluzione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una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sostanza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in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acqua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al 5% = </a:t>
              </a:r>
            </a:p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 in volume: in 1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litro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soluz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., 950 </a:t>
              </a:r>
              <a:r>
                <a:rPr lang="en-US" sz="1600" b="1" u="sng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cm</a:t>
              </a:r>
              <a:r>
                <a:rPr lang="en-US" sz="1600" b="1" u="sng" baseline="30000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3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d’acqua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e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50 </a:t>
              </a:r>
              <a:r>
                <a:rPr lang="en-US" sz="1600" b="1" u="sng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cm</a:t>
              </a:r>
              <a:r>
                <a:rPr lang="en-US" sz="1600" b="1" u="sng" baseline="30000" dirty="0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3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soluto</a:t>
              </a:r>
              <a:endPara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endParaRPr>
            </a:p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 in peso:     in 1 kg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soluz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., 950 </a:t>
              </a:r>
              <a:r>
                <a:rPr lang="en-US" sz="1600" b="1" u="sng" dirty="0" err="1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g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d’acqua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e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50 </a:t>
              </a:r>
              <a:r>
                <a:rPr lang="en-US" sz="1600" b="1" u="sng" dirty="0" err="1">
                  <a:solidFill>
                    <a:srgbClr val="008000"/>
                  </a:solidFill>
                  <a:latin typeface="Arial Unicode MS" pitchFamily="34" charset="-128"/>
                  <a:cs typeface="Times New Roman" pitchFamily="18" charset="0"/>
                </a:rPr>
                <a:t>g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soluto</a:t>
              </a:r>
              <a:endParaRPr lang="en-US" sz="1400" b="1" dirty="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6811" name="AutoShape 11"/>
            <p:cNvSpPr>
              <a:spLocks noChangeArrowheads="1"/>
            </p:cNvSpPr>
            <p:nvPr/>
          </p:nvSpPr>
          <p:spPr bwMode="auto">
            <a:xfrm>
              <a:off x="3648" y="2928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17538" y="2286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Percentuale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6753490" y="6356350"/>
            <a:ext cx="2133600" cy="365125"/>
          </a:xfrm>
        </p:spPr>
        <p:txBody>
          <a:bodyPr/>
          <a:lstStyle/>
          <a:p>
            <a:fld id="{6BCA8C43-B222-7D47-A53F-69AEBBA48612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 autoUpdateAnimBg="0"/>
      <p:bldP spid="76805" grpId="0" animBg="1" autoUpdateAnimBg="0"/>
      <p:bldP spid="76806" grpId="0" animBg="1" autoUpdateAnimBg="0"/>
      <p:bldP spid="76809" grpId="0" animBg="1" autoUpdateAnimBg="0"/>
      <p:bldP spid="1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2932113" cy="1107996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Nella</a:t>
            </a:r>
            <a:r>
              <a:rPr lang="en-US" sz="2400" b="1" dirty="0">
                <a:solidFill>
                  <a:schemeClr val="tx1"/>
                </a:solidFill>
              </a:rPr>
              <a:t> vita </a:t>
            </a:r>
            <a:r>
              <a:rPr lang="en-US" sz="2400" b="1" dirty="0" err="1">
                <a:solidFill>
                  <a:schemeClr val="tx1"/>
                </a:solidFill>
              </a:rPr>
              <a:t>quotidiana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400" b="1" dirty="0" err="1">
                <a:solidFill>
                  <a:srgbClr val="FF0066"/>
                </a:solidFill>
              </a:rPr>
              <a:t>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conti</a:t>
            </a:r>
            <a:r>
              <a:rPr lang="en-US" sz="2400" b="1" dirty="0">
                <a:solidFill>
                  <a:srgbClr val="FF0066"/>
                </a:solidFill>
              </a:rPr>
              <a:t> in </a:t>
            </a:r>
            <a:r>
              <a:rPr lang="en-US" sz="2400" b="1" dirty="0" err="1">
                <a:solidFill>
                  <a:srgbClr val="FF0066"/>
                </a:solidFill>
              </a:rPr>
              <a:t>tasca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rgbClr val="FF0066"/>
                </a:solidFill>
              </a:rPr>
              <a:t>(</a:t>
            </a:r>
            <a:r>
              <a:rPr lang="en-US" b="1" dirty="0" err="1">
                <a:solidFill>
                  <a:srgbClr val="FF0066"/>
                </a:solidFill>
              </a:rPr>
              <a:t>tasse</a:t>
            </a:r>
            <a:r>
              <a:rPr lang="en-US" b="1" dirty="0">
                <a:solidFill>
                  <a:srgbClr val="FF0066"/>
                </a:solidFill>
              </a:rPr>
              <a:t>, IVA,…)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616640" y="1504080"/>
            <a:ext cx="5755452" cy="1754327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In </a:t>
            </a:r>
            <a:r>
              <a:rPr lang="en-US" sz="2400" b="1" dirty="0" err="1">
                <a:solidFill>
                  <a:schemeClr val="tx1"/>
                </a:solidFill>
              </a:rPr>
              <a:t>laboratorio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rgbClr val="FF0066"/>
                </a:solidFill>
              </a:rPr>
              <a:t>errore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relativo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o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percentuale</a:t>
            </a:r>
            <a:endParaRPr lang="en-US" sz="2400" b="1" dirty="0">
              <a:solidFill>
                <a:srgbClr val="FF0066"/>
              </a:solidFill>
            </a:endParaRPr>
          </a:p>
          <a:p>
            <a:pPr algn="l"/>
            <a:endParaRPr lang="en-US" sz="1200" b="1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 err="1">
                <a:solidFill>
                  <a:srgbClr val="0000FF"/>
                </a:solidFill>
              </a:rPr>
              <a:t>Misura</a:t>
            </a:r>
            <a:r>
              <a:rPr lang="en-US" sz="2400" b="1" dirty="0">
                <a:solidFill>
                  <a:srgbClr val="0000FF"/>
                </a:solidFill>
              </a:rPr>
              <a:t>: 			a </a:t>
            </a:r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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a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			</a:t>
            </a:r>
          </a:p>
          <a:p>
            <a:pPr algn="l"/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Errore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relativo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: 		err = </a:t>
            </a:r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a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/a	</a:t>
            </a:r>
          </a:p>
          <a:p>
            <a:pPr algn="l"/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Errore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percentuale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: 	err% = </a:t>
            </a:r>
            <a:r>
              <a:rPr lang="en-US" sz="2400" b="1" dirty="0" err="1">
                <a:solidFill>
                  <a:srgbClr val="0000FF"/>
                </a:solidFill>
                <a:sym typeface="Symbol" pitchFamily="18" charset="2"/>
              </a:rPr>
              <a:t>a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/a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• 100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91050" y="3505200"/>
            <a:ext cx="3943350" cy="1444625"/>
            <a:chOff x="2892" y="1872"/>
            <a:chExt cx="2484" cy="910"/>
          </a:xfrm>
        </p:grpSpPr>
        <p:sp>
          <p:nvSpPr>
            <p:cNvPr id="77829" name="Text Box 5"/>
            <p:cNvSpPr txBox="1">
              <a:spLocks noChangeArrowheads="1"/>
            </p:cNvSpPr>
            <p:nvPr/>
          </p:nvSpPr>
          <p:spPr bwMode="auto">
            <a:xfrm>
              <a:off x="2892" y="1968"/>
              <a:ext cx="2137" cy="81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Errore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su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misura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di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lunghezza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</a:rPr>
                <a:t>:           </a:t>
              </a:r>
            </a:p>
            <a:p>
              <a:pPr algn="l"/>
              <a:endParaRPr lang="en-US" sz="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endParaRPr>
            </a:p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Arial Unicode MS" pitchFamily="34" charset="-128"/>
                  <a:sym typeface="Symbol" pitchFamily="18" charset="2"/>
                </a:rPr>
                <a:t>lungh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sym typeface="Symbol" pitchFamily="18" charset="2"/>
                </a:rPr>
                <a:t> = (63 </a:t>
              </a:r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  <a:sym typeface="Symbol" pitchFamily="18" charset="2"/>
                </a:rPr>
                <a:t>± 0.5) cm</a:t>
              </a:r>
            </a:p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sym typeface="Symbol" pitchFamily="18" charset="2"/>
                </a:rPr>
                <a:t>err = (0.5 cm)/(63 cm) = 0.0079</a:t>
              </a:r>
            </a:p>
            <a:p>
              <a:pPr algn="l"/>
              <a:r>
                <a:rPr lang="en-US" sz="1800" b="1" dirty="0">
                  <a:solidFill>
                    <a:schemeClr val="tx1"/>
                  </a:solidFill>
                  <a:latin typeface="Arial Unicode MS" pitchFamily="34" charset="-128"/>
                  <a:cs typeface="Times New Roman" pitchFamily="18" charset="0"/>
                  <a:sym typeface="Symbol" pitchFamily="18" charset="2"/>
                </a:rPr>
                <a:t>err% = err • 100 = 0.79 %</a:t>
              </a:r>
              <a:endParaRPr lang="en-US" sz="1800" b="1" dirty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77830" name="AutoShape 6"/>
            <p:cNvSpPr>
              <a:spLocks noChangeArrowheads="1"/>
            </p:cNvSpPr>
            <p:nvPr/>
          </p:nvSpPr>
          <p:spPr bwMode="auto">
            <a:xfrm>
              <a:off x="4944" y="1872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i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81000" y="5491746"/>
            <a:ext cx="8229600" cy="1108075"/>
          </a:xfrm>
          <a:prstGeom prst="rect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 err="1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Prezzo</a:t>
            </a:r>
            <a:r>
              <a:rPr lang="en-US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netto</a:t>
            </a:r>
            <a:r>
              <a:rPr lang="en-US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(IVA </a:t>
            </a:r>
            <a:r>
              <a:rPr lang="en-US" sz="1600" b="1" dirty="0" err="1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escl</a:t>
            </a:r>
            <a:r>
              <a:rPr lang="en-US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.): N = 100 €      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1600" b="1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Prezzo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b="1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lordo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(IVA </a:t>
            </a:r>
            <a:r>
              <a:rPr lang="en-US" sz="1600" b="1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compr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.): L = 100 €</a:t>
            </a:r>
          </a:p>
          <a:p>
            <a:pPr algn="l"/>
            <a:r>
              <a:rPr lang="en-US" sz="1600" b="1" dirty="0" err="1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Prezzo</a:t>
            </a:r>
            <a:r>
              <a:rPr lang="en-US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lordo</a:t>
            </a:r>
            <a:r>
              <a:rPr lang="en-US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: L = N + 0.20 N 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	      </a:t>
            </a:r>
            <a:r>
              <a:rPr lang="en-US" sz="1600" b="1" dirty="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		</a:t>
            </a:r>
            <a:r>
              <a:rPr lang="en-US" sz="1600" b="1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Prezzo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b="1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netto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: L = N + 0.20 N = 1.20 N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= (1+0.20) N = 1.20 N = 120 €            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1600" b="1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N = L / 1.20 = 0.8333 L = 83.33 €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			      </a:t>
            </a:r>
            <a:r>
              <a:rPr lang="en-US" sz="1600" b="1" dirty="0" smtClean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 					</a:t>
            </a:r>
            <a:r>
              <a:rPr lang="en-US" sz="1600" b="1" u="sng" dirty="0" err="1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1600" b="1" u="sng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non</a:t>
            </a:r>
            <a:r>
              <a:rPr lang="en-US" sz="1600" b="1" dirty="0">
                <a:solidFill>
                  <a:srgbClr val="D60093"/>
                </a:solidFill>
                <a:latin typeface="Arial Unicode MS" pitchFamily="34" charset="-128"/>
                <a:cs typeface="Times New Roman" pitchFamily="18" charset="0"/>
                <a:sym typeface="Wingdings" pitchFamily="2" charset="2"/>
              </a:rPr>
              <a:t> N = 0.80 L = 80 €</a:t>
            </a:r>
            <a:endParaRPr lang="en-US" sz="1600" b="1" dirty="0">
              <a:solidFill>
                <a:srgbClr val="D60093"/>
              </a:solidFill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7924800" y="5254730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i="1" dirty="0">
                <a:solidFill>
                  <a:srgbClr val="008080"/>
                </a:solidFill>
              </a:rPr>
              <a:t>Es.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3505200"/>
            <a:ext cx="3886200" cy="1524000"/>
            <a:chOff x="144" y="2112"/>
            <a:chExt cx="2448" cy="960"/>
          </a:xfrm>
        </p:grpSpPr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>
              <a:off x="144" y="2112"/>
              <a:ext cx="244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44" y="2112"/>
              <a:ext cx="2448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2592" y="2112"/>
              <a:ext cx="0" cy="96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140200" y="5104353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09600" y="225532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Uso del calcolo percentuale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6BCA8C43-B222-7D47-A53F-69AEBBA48612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 autoUpdateAnimBg="0"/>
      <p:bldP spid="77828" grpId="0" animBg="1" autoUpdateAnimBg="0"/>
      <p:bldP spid="77831" grpId="0" animBg="1" autoUpdateAnimBg="0"/>
      <p:bldP spid="77832" grpId="0" animBg="1" autoUpdateAnimBg="0"/>
      <p:bldP spid="77836" grpId="0" animBg="1"/>
      <p:bldP spid="1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75885" y="1833434"/>
            <a:ext cx="7772400" cy="3157469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rgbClr val="FF0000"/>
                </a:solidFill>
              </a:rPr>
              <a:t>Nozioni propedeutiche di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Matematica,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 breve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7485" y="455303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CLASSE DELLE LAUREE TRIENNALI DELLE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PROFESSIONI SANITARIE TECNICHE</a:t>
            </a:r>
          </a:p>
        </p:txBody>
      </p:sp>
    </p:spTree>
    <p:extLst>
      <p:ext uri="{BB962C8B-B14F-4D97-AF65-F5344CB8AC3E}">
        <p14:creationId xmlns:p14="http://schemas.microsoft.com/office/powerpoint/2010/main" val="9537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98612" y="2362419"/>
            <a:ext cx="5705475" cy="815975"/>
            <a:chOff x="918" y="1392"/>
            <a:chExt cx="3594" cy="514"/>
          </a:xfrm>
        </p:grpSpPr>
        <p:sp>
          <p:nvSpPr>
            <p:cNvPr id="88067" name="Text Box 3"/>
            <p:cNvSpPr txBox="1">
              <a:spLocks noChangeArrowheads="1"/>
            </p:cNvSpPr>
            <p:nvPr/>
          </p:nvSpPr>
          <p:spPr bwMode="auto">
            <a:xfrm>
              <a:off x="918" y="1499"/>
              <a:ext cx="3162" cy="407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it-IT" sz="1200" b="1" dirty="0">
                <a:solidFill>
                  <a:schemeClr val="accent2"/>
                </a:solidFill>
              </a:endParaRPr>
            </a:p>
            <a:p>
              <a:pPr algn="l"/>
              <a:r>
                <a:rPr lang="it-IT" sz="2400" b="1" dirty="0">
                  <a:solidFill>
                    <a:srgbClr val="0000FF"/>
                  </a:solidFill>
                </a:rPr>
                <a:t>10</a:t>
              </a:r>
              <a:r>
                <a:rPr lang="it-IT" sz="2400" b="1" baseline="30000" dirty="0">
                  <a:solidFill>
                    <a:srgbClr val="0000FF"/>
                  </a:solidFill>
                </a:rPr>
                <a:t>3 </a:t>
              </a:r>
              <a:r>
                <a:rPr lang="it-IT" sz="2400" b="1" dirty="0">
                  <a:solidFill>
                    <a:srgbClr val="0000FF"/>
                  </a:solidFill>
                </a:rPr>
                <a:t>= 1000</a:t>
              </a:r>
              <a:r>
                <a:rPr lang="en-US" b="1" dirty="0">
                  <a:solidFill>
                    <a:srgbClr val="0000FF"/>
                  </a:solidFill>
                  <a:latin typeface="Arial Unicode MS" pitchFamily="34" charset="-128"/>
                </a:rPr>
                <a:t>                          </a:t>
              </a:r>
              <a:r>
                <a:rPr lang="it-IT" sz="2400" b="1" dirty="0">
                  <a:solidFill>
                    <a:srgbClr val="0000FF"/>
                  </a:solidFill>
                </a:rPr>
                <a:t>log</a:t>
              </a:r>
              <a:r>
                <a:rPr lang="it-IT" sz="2400" b="1" baseline="-25000" dirty="0">
                  <a:solidFill>
                    <a:srgbClr val="0000FF"/>
                  </a:solidFill>
                </a:rPr>
                <a:t>10</a:t>
              </a:r>
              <a:r>
                <a:rPr lang="it-IT" sz="2400" b="1" dirty="0">
                  <a:solidFill>
                    <a:srgbClr val="0000FF"/>
                  </a:solidFill>
                </a:rPr>
                <a:t>(1000) = </a:t>
              </a:r>
              <a:r>
                <a:rPr lang="it-IT" sz="2400" b="1" dirty="0" err="1">
                  <a:solidFill>
                    <a:srgbClr val="0000FF"/>
                  </a:solidFill>
                </a:rPr>
                <a:t>3</a:t>
              </a:r>
              <a:endParaRPr lang="it-IT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4080" y="1392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 dirty="0">
                  <a:solidFill>
                    <a:srgbClr val="008080"/>
                  </a:solidFill>
                </a:rPr>
                <a:t>Es.</a:t>
              </a:r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2072" y="1732"/>
              <a:ext cx="624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613868" y="1658252"/>
            <a:ext cx="5614638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Qual è l’esponente a cui bisogna elevare un dato numero </a:t>
            </a:r>
          </a:p>
          <a:p>
            <a:r>
              <a:rPr lang="it-IT" b="1" dirty="0">
                <a:solidFill>
                  <a:schemeClr val="tx1"/>
                </a:solidFill>
              </a:rPr>
              <a:t>per ottenere un certo risultato?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214963" y="3340606"/>
            <a:ext cx="3818473" cy="584776"/>
          </a:xfrm>
          <a:prstGeom prst="rect">
            <a:avLst/>
          </a:prstGeom>
          <a:solidFill>
            <a:srgbClr val="361A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3200" b="1" dirty="0">
                <a:solidFill>
                  <a:srgbClr val="FFFF66"/>
                </a:solidFill>
              </a:rPr>
              <a:t>a</a:t>
            </a:r>
            <a:r>
              <a:rPr lang="it-IT" sz="3200" b="1" baseline="30000" dirty="0">
                <a:solidFill>
                  <a:srgbClr val="FFFF66"/>
                </a:solidFill>
              </a:rPr>
              <a:t>n</a:t>
            </a:r>
            <a:r>
              <a:rPr lang="it-IT" sz="3200" b="1" dirty="0">
                <a:solidFill>
                  <a:srgbClr val="FFFF66"/>
                </a:solidFill>
              </a:rPr>
              <a:t> = N	</a:t>
            </a:r>
            <a:r>
              <a:rPr lang="it-IT" sz="3200" b="1" dirty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it-IT" sz="3200" b="1" dirty="0">
                <a:solidFill>
                  <a:srgbClr val="FFFF66"/>
                </a:solidFill>
              </a:rPr>
              <a:t>	n = log</a:t>
            </a:r>
            <a:r>
              <a:rPr lang="it-IT" sz="3200" b="1" baseline="-25000" dirty="0">
                <a:solidFill>
                  <a:srgbClr val="FFFF66"/>
                </a:solidFill>
              </a:rPr>
              <a:t>a</a:t>
            </a:r>
            <a:r>
              <a:rPr lang="it-IT" sz="3200" b="1" dirty="0">
                <a:solidFill>
                  <a:srgbClr val="FFFF66"/>
                </a:solidFill>
              </a:rPr>
              <a:t>(N)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762000" y="4240740"/>
            <a:ext cx="4545686" cy="1077218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CC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Logaritmo in base a di </a:t>
            </a:r>
            <a:r>
              <a:rPr lang="it-IT" sz="2800" b="1" dirty="0" err="1">
                <a:solidFill>
                  <a:srgbClr val="FF0000"/>
                </a:solidFill>
              </a:rPr>
              <a:t>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>
                <a:solidFill>
                  <a:schemeClr val="tx1"/>
                </a:solidFill>
              </a:rPr>
              <a:t>è l’</a:t>
            </a:r>
            <a:r>
              <a:rPr lang="it-IT" b="1" dirty="0">
                <a:solidFill>
                  <a:srgbClr val="009999"/>
                </a:solidFill>
              </a:rPr>
              <a:t>esponente </a:t>
            </a:r>
            <a:r>
              <a:rPr lang="it-IT" b="1" dirty="0">
                <a:solidFill>
                  <a:schemeClr val="tx1"/>
                </a:solidFill>
              </a:rPr>
              <a:t>a cui bisogna elevare la </a:t>
            </a:r>
            <a:r>
              <a:rPr lang="it-IT" b="1" dirty="0">
                <a:solidFill>
                  <a:srgbClr val="009999"/>
                </a:solidFill>
              </a:rPr>
              <a:t>base a </a:t>
            </a:r>
          </a:p>
          <a:p>
            <a:r>
              <a:rPr lang="it-IT" b="1" dirty="0">
                <a:solidFill>
                  <a:schemeClr val="tx1"/>
                </a:solidFill>
              </a:rPr>
              <a:t>per ottenere come </a:t>
            </a:r>
            <a:r>
              <a:rPr lang="it-IT" b="1" dirty="0">
                <a:solidFill>
                  <a:srgbClr val="009999"/>
                </a:solidFill>
              </a:rPr>
              <a:t>risultato</a:t>
            </a:r>
            <a:r>
              <a:rPr lang="it-IT" b="1" dirty="0">
                <a:solidFill>
                  <a:schemeClr val="tx1"/>
                </a:solidFill>
              </a:rPr>
              <a:t> il numero dato </a:t>
            </a:r>
            <a:r>
              <a:rPr lang="it-IT" b="1" dirty="0">
                <a:solidFill>
                  <a:srgbClr val="009999"/>
                </a:solidFill>
              </a:rPr>
              <a:t>N</a:t>
            </a:r>
            <a:r>
              <a:rPr lang="it-IT" b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5317552"/>
            <a:ext cx="3429000" cy="1109663"/>
            <a:chOff x="144" y="3040"/>
            <a:chExt cx="2160" cy="699"/>
          </a:xfrm>
        </p:grpSpPr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144" y="3216"/>
              <a:ext cx="1896" cy="523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</a:t>
              </a:r>
              <a:r>
                <a:rPr lang="it-IT" sz="1600" b="1" baseline="-25000" dirty="0">
                  <a:solidFill>
                    <a:srgbClr val="0000FF"/>
                  </a:solidFill>
                  <a:latin typeface="Tahoma" pitchFamily="34" charset="0"/>
                </a:rPr>
                <a:t>3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(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9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)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	</a:t>
              </a:r>
              <a:r>
                <a:rPr lang="it-IT" sz="1400" b="1" dirty="0">
                  <a:solidFill>
                    <a:srgbClr val="0000FF"/>
                  </a:solidFill>
                  <a:latin typeface="Tahoma" pitchFamily="34" charset="0"/>
                </a:rPr>
                <a:t>perché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3</a:t>
              </a:r>
              <a:r>
                <a:rPr lang="it-IT" sz="1600" b="1" baseline="30000" dirty="0">
                  <a:solidFill>
                    <a:srgbClr val="0000FF"/>
                  </a:solidFill>
                  <a:latin typeface="Tahoma" pitchFamily="34" charset="0"/>
                </a:rPr>
                <a:t>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9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           </a:t>
              </a: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</a:t>
              </a:r>
              <a:r>
                <a:rPr lang="it-IT" sz="1600" b="1" baseline="-25000" dirty="0">
                  <a:solidFill>
                    <a:srgbClr val="0000FF"/>
                  </a:solidFill>
                  <a:latin typeface="Tahoma" pitchFamily="34" charset="0"/>
                </a:rPr>
                <a:t>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(64)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6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	</a:t>
              </a:r>
              <a:r>
                <a:rPr lang="it-IT" sz="1400" b="1" dirty="0">
                  <a:solidFill>
                    <a:srgbClr val="0000FF"/>
                  </a:solidFill>
                  <a:latin typeface="Tahoma" pitchFamily="34" charset="0"/>
                </a:rPr>
                <a:t>perché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2</a:t>
              </a:r>
              <a:r>
                <a:rPr lang="it-IT" sz="1600" b="1" baseline="30000" dirty="0">
                  <a:solidFill>
                    <a:srgbClr val="0000FF"/>
                  </a:solidFill>
                  <a:latin typeface="Tahoma" pitchFamily="34" charset="0"/>
                </a:rPr>
                <a:t>6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64</a:t>
              </a:r>
            </a:p>
            <a:p>
              <a:pPr algn="l"/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log</a:t>
              </a:r>
              <a:r>
                <a:rPr lang="it-IT" sz="1600" b="1" baseline="-25000" dirty="0" err="1">
                  <a:solidFill>
                    <a:srgbClr val="0000FF"/>
                  </a:solidFill>
                  <a:latin typeface="Tahoma" pitchFamily="34" charset="0"/>
                </a:rPr>
                <a:t>e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(e)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1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	</a:t>
              </a:r>
              <a:r>
                <a:rPr lang="it-IT" sz="1400" b="1" dirty="0">
                  <a:solidFill>
                    <a:srgbClr val="0000FF"/>
                  </a:solidFill>
                  <a:latin typeface="Tahoma" pitchFamily="34" charset="0"/>
                </a:rPr>
                <a:t>perché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e</a:t>
              </a:r>
              <a:r>
                <a:rPr lang="it-IT" sz="1600" b="1" baseline="30000" dirty="0">
                  <a:solidFill>
                    <a:srgbClr val="0000FF"/>
                  </a:solidFill>
                  <a:latin typeface="Tahoma" pitchFamily="34" charset="0"/>
                </a:rPr>
                <a:t>1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e</a:t>
              </a:r>
            </a:p>
          </p:txBody>
        </p:sp>
        <p:sp>
          <p:nvSpPr>
            <p:cNvPr id="88074" name="AutoShape 10"/>
            <p:cNvSpPr>
              <a:spLocks noChangeArrowheads="1"/>
            </p:cNvSpPr>
            <p:nvPr/>
          </p:nvSpPr>
          <p:spPr bwMode="auto">
            <a:xfrm>
              <a:off x="1872" y="3040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 dirty="0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3301279" y="5775158"/>
            <a:ext cx="1459157" cy="532237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4760437" y="5596952"/>
            <a:ext cx="3433126" cy="92333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chemeClr val="hlink"/>
              </a:gs>
              <a:gs pos="50000">
                <a:srgbClr val="00FF00"/>
              </a:gs>
              <a:gs pos="75000">
                <a:srgbClr val="00FF00"/>
              </a:gs>
              <a:gs pos="87000">
                <a:srgbClr val="00FF00"/>
              </a:gs>
              <a:gs pos="93000">
                <a:srgbClr val="00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u="sng" dirty="0" smtClean="0"/>
              <a:t>e = 2.718...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chemeClr val="tx1"/>
                </a:solidFill>
              </a:rPr>
              <a:t>numero di Neper</a:t>
            </a:r>
          </a:p>
          <a:p>
            <a:pPr algn="l"/>
            <a:r>
              <a:rPr lang="it-IT" b="1" dirty="0" smtClean="0">
                <a:solidFill>
                  <a:srgbClr val="FF0000"/>
                </a:solidFill>
              </a:rPr>
              <a:t>log</a:t>
            </a:r>
            <a:r>
              <a:rPr lang="it-IT" b="1" baseline="-25000" dirty="0" smtClean="0">
                <a:solidFill>
                  <a:srgbClr val="FF0000"/>
                </a:solidFill>
              </a:rPr>
              <a:t>e</a:t>
            </a:r>
            <a:r>
              <a:rPr lang="it-IT" b="1" dirty="0" smtClean="0">
                <a:solidFill>
                  <a:srgbClr val="FF0000"/>
                </a:solidFill>
              </a:rPr>
              <a:t>  </a:t>
            </a:r>
            <a:r>
              <a:rPr lang="it-IT" b="1" dirty="0">
                <a:solidFill>
                  <a:srgbClr val="FF0000"/>
                </a:solidFill>
              </a:rPr>
              <a:t>= ln</a:t>
            </a:r>
            <a:r>
              <a:rPr lang="it-IT" sz="1800" b="1" dirty="0">
                <a:solidFill>
                  <a:schemeClr val="tx1"/>
                </a:solidFill>
              </a:rPr>
              <a:t>    </a:t>
            </a:r>
            <a:r>
              <a:rPr lang="it-IT" sz="1800" b="1" dirty="0">
                <a:solidFill>
                  <a:schemeClr val="tx1"/>
                </a:solidFill>
                <a:sym typeface="Wingdings" pitchFamily="2" charset="2"/>
              </a:rPr>
              <a:t> logaritmi in base e</a:t>
            </a:r>
            <a:endParaRPr lang="it-IT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log</a:t>
            </a:r>
            <a:r>
              <a:rPr lang="it-IT" b="1" baseline="-25000" dirty="0" smtClean="0">
                <a:solidFill>
                  <a:srgbClr val="FF0000"/>
                </a:solidFill>
                <a:sym typeface="Wingdings" pitchFamily="2" charset="2"/>
              </a:rPr>
              <a:t>10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 = Log</a:t>
            </a:r>
            <a:r>
              <a:rPr lang="it-IT" sz="1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  <a:sym typeface="Wingdings" pitchFamily="2" charset="2"/>
              </a:rPr>
              <a:t> logaritmi in base 10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6477000" y="3200618"/>
            <a:ext cx="2362200" cy="1676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it-IT" sz="1800" b="1">
                <a:solidFill>
                  <a:srgbClr val="008000"/>
                </a:solidFill>
              </a:rPr>
              <a:t>logaritmo=</a:t>
            </a:r>
          </a:p>
          <a:p>
            <a:r>
              <a:rPr lang="it-IT" sz="1800" b="1">
                <a:solidFill>
                  <a:srgbClr val="008000"/>
                </a:solidFill>
              </a:rPr>
              <a:t>funzione inversa</a:t>
            </a:r>
          </a:p>
          <a:p>
            <a:r>
              <a:rPr lang="it-IT" sz="1800" b="1">
                <a:solidFill>
                  <a:srgbClr val="008000"/>
                </a:solidFill>
              </a:rPr>
              <a:t>dell’esponenziale</a:t>
            </a:r>
          </a:p>
          <a:p>
            <a:endParaRPr lang="it-IT" sz="900" b="1">
              <a:solidFill>
                <a:srgbClr val="008000"/>
              </a:solidFill>
            </a:endParaRPr>
          </a:p>
          <a:p>
            <a:r>
              <a:rPr lang="it-IT" sz="1800" b="1">
                <a:solidFill>
                  <a:srgbClr val="008000"/>
                </a:solidFill>
              </a:rPr>
              <a:t>log</a:t>
            </a:r>
            <a:r>
              <a:rPr lang="it-IT" sz="1800" b="1" baseline="-25000">
                <a:solidFill>
                  <a:srgbClr val="008000"/>
                </a:solidFill>
              </a:rPr>
              <a:t>10</a:t>
            </a:r>
            <a:r>
              <a:rPr lang="it-IT" sz="1800" b="1">
                <a:solidFill>
                  <a:srgbClr val="008000"/>
                </a:solidFill>
              </a:rPr>
              <a:t>(10</a:t>
            </a:r>
            <a:r>
              <a:rPr lang="it-IT" sz="1800" b="1" baseline="30000">
                <a:solidFill>
                  <a:srgbClr val="008000"/>
                </a:solidFill>
              </a:rPr>
              <a:t>2</a:t>
            </a:r>
            <a:r>
              <a:rPr lang="it-IT" sz="1800" b="1">
                <a:solidFill>
                  <a:srgbClr val="008000"/>
                </a:solidFill>
              </a:rPr>
              <a:t>) = 2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62000" y="14266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Esponenziale e logaritmo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 autoUpdateAnimBg="0"/>
      <p:bldP spid="88071" grpId="0" animBg="1" autoUpdateAnimBg="0"/>
      <p:bldP spid="88072" grpId="0" animBg="1" autoUpdateAnimBg="0"/>
      <p:bldP spid="88075" grpId="0" animBg="1"/>
      <p:bldP spid="88076" grpId="0" animBg="1" autoUpdateAnimBg="0"/>
      <p:bldP spid="88077" grpId="0" animBg="1" autoUpdateAnimBg="0"/>
      <p:bldP spid="1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362670"/>
            <a:ext cx="4726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 b="1" dirty="0">
                <a:solidFill>
                  <a:schemeClr val="tx1"/>
                </a:solidFill>
              </a:rPr>
              <a:t>Per semplicità utilizziamo i logaritmi in base 10.</a:t>
            </a:r>
          </a:p>
          <a:p>
            <a:pPr algn="l"/>
            <a:r>
              <a:rPr lang="it-IT" sz="1800" b="1" dirty="0">
                <a:solidFill>
                  <a:schemeClr val="tx1"/>
                </a:solidFill>
              </a:rPr>
              <a:t>Ma tutte le proprietà valgono </a:t>
            </a:r>
          </a:p>
          <a:p>
            <a:pPr algn="l"/>
            <a:r>
              <a:rPr lang="it-IT" sz="1800" b="1" dirty="0">
                <a:solidFill>
                  <a:schemeClr val="tx1"/>
                </a:solidFill>
              </a:rPr>
              <a:t>per i </a:t>
            </a:r>
            <a:r>
              <a:rPr lang="it-IT" sz="1800" b="1" dirty="0">
                <a:solidFill>
                  <a:srgbClr val="0000FF"/>
                </a:solidFill>
              </a:rPr>
              <a:t>logaritmi a qualunque base.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88933" y="1893332"/>
            <a:ext cx="293324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dirty="0" err="1">
                <a:solidFill>
                  <a:srgbClr val="FFFF66"/>
                </a:solidFill>
              </a:rPr>
              <a:t>Def</a:t>
            </a:r>
            <a:r>
              <a:rPr lang="it-IT" b="1" dirty="0">
                <a:solidFill>
                  <a:srgbClr val="FFFF66"/>
                </a:solidFill>
              </a:rPr>
              <a:t>. 10</a:t>
            </a:r>
            <a:r>
              <a:rPr lang="it-IT" b="1" baseline="30000" dirty="0">
                <a:solidFill>
                  <a:srgbClr val="FFFF66"/>
                </a:solidFill>
              </a:rPr>
              <a:t>n</a:t>
            </a:r>
            <a:r>
              <a:rPr lang="it-IT" b="1" dirty="0">
                <a:solidFill>
                  <a:srgbClr val="FFFF66"/>
                </a:solidFill>
              </a:rPr>
              <a:t> = N	</a:t>
            </a:r>
            <a:r>
              <a:rPr lang="it-IT" b="1" dirty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it-IT" b="1" dirty="0">
                <a:solidFill>
                  <a:srgbClr val="FFFF66"/>
                </a:solidFill>
              </a:rPr>
              <a:t> n = log</a:t>
            </a:r>
            <a:r>
              <a:rPr lang="it-IT" b="1" baseline="-25000" dirty="0">
                <a:solidFill>
                  <a:srgbClr val="FFFF66"/>
                </a:solidFill>
              </a:rPr>
              <a:t>10</a:t>
            </a:r>
            <a:r>
              <a:rPr lang="it-IT" b="1" dirty="0">
                <a:solidFill>
                  <a:srgbClr val="FFFF66"/>
                </a:solidFill>
              </a:rPr>
              <a:t>(N)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470150"/>
            <a:ext cx="5413375" cy="2752725"/>
          </a:xfrm>
          <a:prstGeom prst="rect">
            <a:avLst/>
          </a:prstGeom>
          <a:solidFill>
            <a:srgbClr val="FFFF66">
              <a:alpha val="50000"/>
            </a:srgbClr>
          </a:solidFill>
          <a:ln w="381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400" b="1" dirty="0">
                <a:solidFill>
                  <a:schemeClr val="accent2"/>
                </a:solidFill>
                <a:latin typeface="Tahoma" pitchFamily="34" charset="0"/>
              </a:rPr>
              <a:t>...</a:t>
            </a:r>
          </a:p>
          <a:p>
            <a:pPr algn="l"/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(100) = </a:t>
            </a:r>
            <a:r>
              <a:rPr lang="it-IT" sz="1800" b="1" dirty="0" err="1">
                <a:solidFill>
                  <a:srgbClr val="0000FF"/>
                </a:solidFill>
                <a:latin typeface="Tahoma" pitchFamily="34" charset="0"/>
              </a:rPr>
              <a:t>2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	  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perché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10</a:t>
            </a:r>
            <a:r>
              <a:rPr lang="it-IT" sz="1800" b="1" baseline="30000" dirty="0">
                <a:solidFill>
                  <a:srgbClr val="0000FF"/>
                </a:solidFill>
                <a:latin typeface="Tahoma" pitchFamily="34" charset="0"/>
              </a:rPr>
              <a:t>2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= 100</a:t>
            </a:r>
          </a:p>
          <a:p>
            <a:pPr algn="l"/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(10) = </a:t>
            </a:r>
            <a:r>
              <a:rPr lang="it-IT" sz="1800" b="1" dirty="0" err="1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	  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perché</a:t>
            </a:r>
            <a:r>
              <a:rPr lang="it-IT" sz="16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baseline="30000" dirty="0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= 10</a:t>
            </a:r>
          </a:p>
          <a:p>
            <a:pPr algn="l"/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it-IT" sz="1800" b="1" dirty="0" err="1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) = </a:t>
            </a:r>
            <a:r>
              <a:rPr lang="it-IT" sz="1800" b="1" dirty="0" err="1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it-IT" sz="1800" b="1" dirty="0">
                <a:solidFill>
                  <a:schemeClr val="accent2"/>
                </a:solidFill>
                <a:latin typeface="Tahoma" pitchFamily="34" charset="0"/>
              </a:rPr>
              <a:t> 	   </a:t>
            </a:r>
            <a:r>
              <a:rPr lang="it-IT" sz="1400" b="1" dirty="0">
                <a:solidFill>
                  <a:srgbClr val="FF0000"/>
                </a:solidFill>
                <a:latin typeface="Tahoma" pitchFamily="34" charset="0"/>
              </a:rPr>
              <a:t>perché</a:t>
            </a:r>
            <a:r>
              <a:rPr lang="it-IT" sz="1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it-IT" sz="1800" b="1" baseline="30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 = </a:t>
            </a:r>
            <a:r>
              <a:rPr lang="it-IT" sz="1800" b="1" dirty="0" err="1">
                <a:solidFill>
                  <a:srgbClr val="FF0000"/>
                </a:solidFill>
                <a:latin typeface="Tahoma" pitchFamily="34" charset="0"/>
              </a:rPr>
              <a:t>1</a:t>
            </a:r>
            <a:endParaRPr lang="it-IT" sz="1800" b="1" dirty="0">
              <a:solidFill>
                <a:srgbClr val="FF0000"/>
              </a:solidFill>
              <a:latin typeface="Tahoma" pitchFamily="34" charset="0"/>
            </a:endParaRPr>
          </a:p>
          <a:p>
            <a:pPr algn="l"/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(0.1) = -1 	  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perché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10</a:t>
            </a:r>
            <a:r>
              <a:rPr lang="it-IT" sz="1800" b="1" baseline="30000" dirty="0">
                <a:solidFill>
                  <a:srgbClr val="0000FF"/>
                </a:solidFill>
                <a:latin typeface="Tahoma" pitchFamily="34" charset="0"/>
              </a:rPr>
              <a:t>-1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= </a:t>
            </a:r>
            <a:r>
              <a:rPr lang="it-IT" sz="1400" b="1" dirty="0" err="1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/10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= 0.1 </a:t>
            </a:r>
          </a:p>
          <a:p>
            <a:pPr algn="l"/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(0.01) = -2  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perché</a:t>
            </a:r>
            <a:r>
              <a:rPr lang="it-IT" sz="16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baseline="30000" dirty="0">
                <a:solidFill>
                  <a:srgbClr val="0000FF"/>
                </a:solidFill>
                <a:latin typeface="Tahoma" pitchFamily="34" charset="0"/>
              </a:rPr>
              <a:t>-2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= </a:t>
            </a:r>
            <a:r>
              <a:rPr lang="it-IT" sz="1400" b="1" dirty="0" err="1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/100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= 0.01 </a:t>
            </a:r>
          </a:p>
          <a:p>
            <a:pPr algn="l"/>
            <a:r>
              <a:rPr lang="it-IT" sz="1400" b="1" dirty="0">
                <a:solidFill>
                  <a:schemeClr val="accent2"/>
                </a:solidFill>
                <a:latin typeface="Tahoma" pitchFamily="34" charset="0"/>
              </a:rPr>
              <a:t>...</a:t>
            </a:r>
          </a:p>
          <a:p>
            <a:pPr algn="l"/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it-IT" sz="1800" b="1" dirty="0" err="1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) non esiste</a:t>
            </a:r>
            <a:r>
              <a:rPr lang="it-IT" sz="1800" b="1" dirty="0">
                <a:solidFill>
                  <a:schemeClr val="accent2"/>
                </a:solidFill>
                <a:latin typeface="Tahoma" pitchFamily="34" charset="0"/>
              </a:rPr>
              <a:t>  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perché</a:t>
            </a:r>
            <a:r>
              <a:rPr lang="it-IT" sz="16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it-IT" sz="1800" b="1" baseline="30000" dirty="0">
                <a:solidFill>
                  <a:srgbClr val="0000FF"/>
                </a:solidFill>
                <a:latin typeface="Tahoma" pitchFamily="34" charset="0"/>
              </a:rPr>
              <a:t>n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non può dare </a:t>
            </a:r>
            <a:r>
              <a:rPr lang="it-IT" sz="1800" b="1" dirty="0" err="1">
                <a:solidFill>
                  <a:srgbClr val="0000FF"/>
                </a:solidFill>
                <a:latin typeface="Tahoma" pitchFamily="34" charset="0"/>
              </a:rPr>
              <a:t>0</a:t>
            </a:r>
            <a:endParaRPr lang="it-IT" sz="1800" b="1" dirty="0">
              <a:solidFill>
                <a:srgbClr val="0000FF"/>
              </a:solidFill>
              <a:latin typeface="Tahoma" pitchFamily="34" charset="0"/>
            </a:endParaRPr>
          </a:p>
          <a:p>
            <a:pPr algn="l"/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log</a:t>
            </a:r>
            <a:r>
              <a:rPr lang="it-IT" sz="1800" b="1" baseline="-25000" dirty="0">
                <a:solidFill>
                  <a:srgbClr val="FF0000"/>
                </a:solidFill>
                <a:latin typeface="Tahoma" pitchFamily="34" charset="0"/>
              </a:rPr>
              <a:t>10</a:t>
            </a:r>
            <a:r>
              <a:rPr lang="it-IT" sz="1800" b="1" dirty="0">
                <a:solidFill>
                  <a:srgbClr val="FF0000"/>
                </a:solidFill>
                <a:latin typeface="Tahoma" pitchFamily="34" charset="0"/>
              </a:rPr>
              <a:t>(-1) non esiste</a:t>
            </a:r>
            <a:r>
              <a:rPr lang="it-IT" sz="18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it-IT" sz="1400" b="1" dirty="0">
                <a:solidFill>
                  <a:srgbClr val="0000FF"/>
                </a:solidFill>
                <a:latin typeface="Tahoma" pitchFamily="34" charset="0"/>
              </a:rPr>
              <a:t>perché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10</a:t>
            </a:r>
            <a:r>
              <a:rPr lang="it-IT" sz="1800" b="1" baseline="30000" dirty="0">
                <a:solidFill>
                  <a:srgbClr val="0000FF"/>
                </a:solidFill>
                <a:latin typeface="Tahoma" pitchFamily="34" charset="0"/>
              </a:rPr>
              <a:t>n</a:t>
            </a:r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non può dare </a:t>
            </a:r>
          </a:p>
          <a:p>
            <a:pPr algn="l"/>
            <a:r>
              <a:rPr lang="it-IT" sz="1800" b="1" dirty="0">
                <a:solidFill>
                  <a:srgbClr val="0000FF"/>
                </a:solidFill>
                <a:latin typeface="Tahoma" pitchFamily="34" charset="0"/>
              </a:rPr>
              <a:t>                                                    un </a:t>
            </a:r>
            <a:r>
              <a:rPr lang="it-IT" sz="1800" b="1" dirty="0" err="1">
                <a:solidFill>
                  <a:srgbClr val="0000FF"/>
                </a:solidFill>
                <a:latin typeface="Tahoma" pitchFamily="34" charset="0"/>
              </a:rPr>
              <a:t>n.negativo</a:t>
            </a:r>
            <a:endParaRPr lang="it-IT" sz="1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48200" y="2590800"/>
            <a:ext cx="14478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69899" y="2483663"/>
            <a:ext cx="2061081" cy="273921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Il logaritmo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è definito solo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per numeri positivi.</a:t>
            </a:r>
          </a:p>
          <a:p>
            <a:pPr algn="ctr"/>
            <a:endParaRPr lang="it-IT" sz="1000" b="1" dirty="0">
              <a:solidFill>
                <a:schemeClr val="accent2"/>
              </a:solidFill>
            </a:endParaRP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E’ positivo </a:t>
            </a: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per numeri &gt;</a:t>
            </a:r>
            <a:r>
              <a:rPr lang="it-IT" b="1" dirty="0" err="1">
                <a:solidFill>
                  <a:srgbClr val="0000FF"/>
                </a:solidFill>
              </a:rPr>
              <a:t>1</a:t>
            </a:r>
            <a:r>
              <a:rPr lang="it-IT" b="1" dirty="0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negativo </a:t>
            </a: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per numeri &lt;</a:t>
            </a:r>
            <a:r>
              <a:rPr lang="it-IT" b="1" dirty="0" err="1">
                <a:solidFill>
                  <a:srgbClr val="0000FF"/>
                </a:solidFill>
              </a:rPr>
              <a:t>1</a:t>
            </a:r>
            <a:r>
              <a:rPr lang="it-IT" b="1" dirty="0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nullo </a:t>
            </a:r>
          </a:p>
          <a:p>
            <a:pPr algn="ctr"/>
            <a:r>
              <a:rPr lang="it-IT" b="1" dirty="0">
                <a:solidFill>
                  <a:srgbClr val="0000FF"/>
                </a:solidFill>
              </a:rPr>
              <a:t>per numeri =1.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408413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 b="1" dirty="0">
                <a:solidFill>
                  <a:srgbClr val="0000FF"/>
                </a:solidFill>
              </a:rPr>
              <a:t>Ogni numero positivo ha il suo logaritmo </a:t>
            </a:r>
          </a:p>
          <a:p>
            <a:pPr algn="l"/>
            <a:r>
              <a:rPr lang="it-IT" sz="1800" b="1" dirty="0">
                <a:solidFill>
                  <a:srgbClr val="0000FF"/>
                </a:solidFill>
              </a:rPr>
              <a:t>rispetto a una data base positiva</a:t>
            </a:r>
          </a:p>
          <a:p>
            <a:pPr algn="l"/>
            <a:endParaRPr lang="it-IT" sz="600" b="1" dirty="0">
              <a:solidFill>
                <a:schemeClr val="tx1"/>
              </a:solidFill>
            </a:endParaRPr>
          </a:p>
          <a:p>
            <a:pPr algn="l"/>
            <a:r>
              <a:rPr lang="it-IT" sz="1600" b="1" dirty="0">
                <a:solidFill>
                  <a:schemeClr val="tx1"/>
                </a:solidFill>
              </a:rPr>
              <a:t>(utile la calcolatrice...)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267200" y="5721985"/>
            <a:ext cx="4724401" cy="749300"/>
            <a:chOff x="2592" y="3456"/>
            <a:chExt cx="2976" cy="472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592" y="3560"/>
              <a:ext cx="2654" cy="368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log</a:t>
              </a:r>
              <a:r>
                <a:rPr lang="it-IT" sz="1600" b="1" baseline="-25000" dirty="0" err="1">
                  <a:solidFill>
                    <a:srgbClr val="0000FF"/>
                  </a:solidFill>
                  <a:latin typeface="Tahoma" pitchFamily="34" charset="0"/>
                </a:rPr>
                <a:t>e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(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5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) = 1.6094 	   </a:t>
              </a:r>
              <a:r>
                <a:rPr lang="it-IT" sz="1400" b="1" dirty="0">
                  <a:solidFill>
                    <a:srgbClr val="0000FF"/>
                  </a:solidFill>
                  <a:latin typeface="Tahoma" pitchFamily="34" charset="0"/>
                </a:rPr>
                <a:t>perché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e</a:t>
              </a:r>
              <a:r>
                <a:rPr lang="it-IT" sz="1600" b="1" baseline="30000" dirty="0">
                  <a:solidFill>
                    <a:srgbClr val="0000FF"/>
                  </a:solidFill>
                  <a:latin typeface="Tahoma" pitchFamily="34" charset="0"/>
                </a:rPr>
                <a:t>1.6094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5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           </a:t>
              </a: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</a:t>
              </a:r>
              <a:r>
                <a:rPr lang="it-IT" sz="1600" b="1" baseline="-25000" dirty="0">
                  <a:solidFill>
                    <a:srgbClr val="0000FF"/>
                  </a:solidFill>
                  <a:latin typeface="Tahoma" pitchFamily="34" charset="0"/>
                </a:rPr>
                <a:t>10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(64) = 1.8062 </a:t>
              </a:r>
              <a:r>
                <a:rPr lang="it-IT" sz="1400" b="1" dirty="0">
                  <a:solidFill>
                    <a:srgbClr val="0000FF"/>
                  </a:solidFill>
                  <a:latin typeface="Tahoma" pitchFamily="34" charset="0"/>
                </a:rPr>
                <a:t>perché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10</a:t>
              </a:r>
              <a:r>
                <a:rPr lang="it-IT" sz="1600" b="1" baseline="30000" dirty="0">
                  <a:solidFill>
                    <a:srgbClr val="0000FF"/>
                  </a:solidFill>
                  <a:latin typeface="Tahoma" pitchFamily="34" charset="0"/>
                </a:rPr>
                <a:t>1.8062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64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136" y="3456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84238" y="2286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Conosciamo meglio i logaritmi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 autoUpdateAnimBg="0"/>
      <p:bldP spid="7" grpId="0" animBg="1" autoUpdateAnimBg="0"/>
      <p:bldP spid="8" grpId="0" animBg="1"/>
      <p:bldP spid="9" grpId="0" animBg="1" autoUpdateAnimBg="0"/>
      <p:bldP spid="10" grpId="0" autoUpdateAnimBg="0"/>
      <p:bldP spid="1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399" y="2438400"/>
            <a:ext cx="3962400" cy="3444875"/>
            <a:chOff x="2976" y="1536"/>
            <a:chExt cx="2496" cy="217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976" y="1632"/>
              <a:ext cx="2495" cy="207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log(1000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  <a:sym typeface="Symbol" pitchFamily="18" charset="2"/>
                </a:rPr>
                <a:t>·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  <a:cs typeface="Times New Roman" pitchFamily="18" charset="0"/>
                  <a:sym typeface="Symbol" pitchFamily="18" charset="2"/>
                </a:rPr>
                <a:t>10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) = log(10000)                </a:t>
              </a: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                    </a:t>
              </a:r>
              <a:r>
                <a:rPr lang="it-IT" sz="1600" b="1" dirty="0" smtClean="0">
                  <a:solidFill>
                    <a:srgbClr val="0000FF"/>
                  </a:solidFill>
                  <a:latin typeface="Tahoma" pitchFamily="34" charset="0"/>
                </a:rPr>
                <a:t> 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4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3+1</a:t>
              </a:r>
            </a:p>
            <a:p>
              <a:pPr algn="l"/>
              <a:endParaRPr lang="it-IT" sz="1600" b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log(1000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  <a:sym typeface="Symbol" pitchFamily="18" charset="2"/>
                </a:rPr>
                <a:t>/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  <a:cs typeface="Times New Roman" pitchFamily="18" charset="0"/>
                  <a:sym typeface="Symbol" pitchFamily="18" charset="2"/>
                </a:rPr>
                <a:t>10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) = log(100) </a:t>
              </a: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                    </a:t>
              </a:r>
              <a:r>
                <a:rPr lang="it-IT" sz="1600" b="1" dirty="0" smtClean="0">
                  <a:solidFill>
                    <a:srgbClr val="0000FF"/>
                  </a:solidFill>
                  <a:latin typeface="Tahoma" pitchFamily="34" charset="0"/>
                </a:rPr>
                <a:t> 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3-1</a:t>
              </a:r>
            </a:p>
            <a:p>
              <a:pPr algn="l"/>
              <a:endParaRPr lang="it-IT" sz="1600" b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log(1000</a:t>
              </a:r>
              <a:r>
                <a:rPr lang="it-IT" sz="1600" b="1" baseline="30000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  <a:sym typeface="Symbol" pitchFamily="18" charset="2"/>
                </a:rPr>
                <a:t>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) = log(1000000) </a:t>
              </a: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                     = </a:t>
              </a:r>
              <a:r>
                <a:rPr lang="it-IT" sz="1600" b="1" dirty="0" err="1">
                  <a:solidFill>
                    <a:srgbClr val="0000FF"/>
                  </a:solidFill>
                  <a:latin typeface="Tahoma" pitchFamily="34" charset="0"/>
                </a:rPr>
                <a:t>6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= 2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·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3</a:t>
              </a:r>
            </a:p>
            <a:p>
              <a:pPr algn="l"/>
              <a:endParaRPr lang="it-IT" sz="1600" b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algn="l"/>
              <a:endParaRPr lang="it-IT" sz="1600" b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algn="l"/>
              <a:endParaRPr lang="it-IT" sz="1600" b="1" dirty="0">
                <a:solidFill>
                  <a:srgbClr val="0000FF"/>
                </a:solidFill>
                <a:latin typeface="Tahoma" pitchFamily="34" charset="0"/>
              </a:endParaRP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log(1000+10) = log(1010) = 3,0043</a:t>
              </a:r>
            </a:p>
            <a:p>
              <a:pPr algn="l"/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</a:rPr>
                <a:t>                         </a:t>
              </a:r>
              <a:r>
                <a:rPr lang="it-IT" sz="1600" b="1" dirty="0">
                  <a:solidFill>
                    <a:srgbClr val="0000FF"/>
                  </a:solidFill>
                  <a:latin typeface="Tahoma" pitchFamily="34" charset="0"/>
                  <a:sym typeface="Symbol" pitchFamily="18" charset="2"/>
                </a:rPr>
                <a:t> 4 = 3+1</a:t>
              </a:r>
              <a:endParaRPr lang="it-IT" sz="16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040" y="1536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1708666"/>
            <a:ext cx="31754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dirty="0">
                <a:solidFill>
                  <a:schemeClr val="tx1"/>
                </a:solidFill>
              </a:rPr>
              <a:t>Direttamente dalla definizione 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e dalle proprietà delle potenze: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24399" y="1708666"/>
            <a:ext cx="2933240" cy="3693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dirty="0" err="1">
                <a:solidFill>
                  <a:srgbClr val="FFFF66"/>
                </a:solidFill>
              </a:rPr>
              <a:t>Def</a:t>
            </a:r>
            <a:r>
              <a:rPr lang="it-IT" b="1" dirty="0">
                <a:solidFill>
                  <a:srgbClr val="FFFF66"/>
                </a:solidFill>
              </a:rPr>
              <a:t>. 10</a:t>
            </a:r>
            <a:r>
              <a:rPr lang="it-IT" b="1" baseline="30000" dirty="0">
                <a:solidFill>
                  <a:srgbClr val="FFFF66"/>
                </a:solidFill>
              </a:rPr>
              <a:t>n</a:t>
            </a:r>
            <a:r>
              <a:rPr lang="it-IT" b="1" dirty="0">
                <a:solidFill>
                  <a:srgbClr val="FFFF66"/>
                </a:solidFill>
              </a:rPr>
              <a:t> = N	</a:t>
            </a:r>
            <a:r>
              <a:rPr lang="it-IT" b="1" dirty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it-IT" b="1" dirty="0">
                <a:solidFill>
                  <a:srgbClr val="FFFF66"/>
                </a:solidFill>
              </a:rPr>
              <a:t> n = log</a:t>
            </a:r>
            <a:r>
              <a:rPr lang="it-IT" b="1" baseline="-25000" dirty="0">
                <a:solidFill>
                  <a:srgbClr val="FFFF66"/>
                </a:solidFill>
              </a:rPr>
              <a:t>10</a:t>
            </a:r>
            <a:r>
              <a:rPr lang="it-IT" b="1" dirty="0">
                <a:solidFill>
                  <a:srgbClr val="FFFF66"/>
                </a:solidFill>
              </a:rPr>
              <a:t>(N)</a:t>
            </a: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228600" y="2514603"/>
            <a:ext cx="4419600" cy="369888"/>
            <a:chOff x="144" y="1584"/>
            <a:chExt cx="2784" cy="233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6" y="1584"/>
              <a:ext cx="1731" cy="23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 dirty="0">
                  <a:solidFill>
                    <a:srgbClr val="FFFF66"/>
                  </a:solidFill>
                </a:rPr>
                <a:t>log(</a:t>
              </a:r>
              <a:r>
                <a:rPr lang="it-IT" b="1" dirty="0" err="1">
                  <a:solidFill>
                    <a:srgbClr val="FFFF66"/>
                  </a:solidFill>
                </a:rPr>
                <a:t>N•M</a:t>
              </a:r>
              <a:r>
                <a:rPr lang="it-IT" b="1" dirty="0">
                  <a:solidFill>
                    <a:srgbClr val="FFFF66"/>
                  </a:solidFill>
                </a:rPr>
                <a:t>) = log(</a:t>
              </a:r>
              <a:r>
                <a:rPr lang="it-IT" b="1" dirty="0" err="1">
                  <a:solidFill>
                    <a:srgbClr val="FFFF66"/>
                  </a:solidFill>
                </a:rPr>
                <a:t>N</a:t>
              </a:r>
              <a:r>
                <a:rPr lang="it-IT" b="1" dirty="0">
                  <a:solidFill>
                    <a:srgbClr val="FFFF66"/>
                  </a:solidFill>
                </a:rPr>
                <a:t>) + log(</a:t>
              </a:r>
              <a:r>
                <a:rPr lang="it-IT" b="1" dirty="0" err="1">
                  <a:solidFill>
                    <a:srgbClr val="FFFF66"/>
                  </a:solidFill>
                </a:rPr>
                <a:t>M</a:t>
              </a:r>
              <a:r>
                <a:rPr lang="it-IT" b="1" dirty="0">
                  <a:solidFill>
                    <a:srgbClr val="FFFF66"/>
                  </a:solidFill>
                </a:rPr>
                <a:t>)</a:t>
              </a:r>
            </a:p>
          </p:txBody>
        </p:sp>
        <p:pic>
          <p:nvPicPr>
            <p:cNvPr id="12" name="Picture 10" descr="BD10965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632"/>
              <a:ext cx="187" cy="182"/>
            </a:xfrm>
            <a:prstGeom prst="rect">
              <a:avLst/>
            </a:prstGeom>
            <a:noFill/>
          </p:spPr>
        </p:pic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240" y="1728"/>
              <a:ext cx="688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28600" y="3352805"/>
            <a:ext cx="4419600" cy="369888"/>
            <a:chOff x="144" y="2112"/>
            <a:chExt cx="2784" cy="233"/>
          </a:xfrm>
          <a:solidFill>
            <a:srgbClr val="3366FF"/>
          </a:solidFill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36" y="2112"/>
              <a:ext cx="169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FFFF66"/>
                  </a:solidFill>
                </a:rPr>
                <a:t>log(N/M) = log(N) - log(M)</a:t>
              </a:r>
            </a:p>
          </p:txBody>
        </p:sp>
        <p:pic>
          <p:nvPicPr>
            <p:cNvPr id="16" name="Picture 11" descr="BD10965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160"/>
              <a:ext cx="187" cy="182"/>
            </a:xfrm>
            <a:prstGeom prst="rect">
              <a:avLst/>
            </a:prstGeom>
            <a:grpFill/>
          </p:spPr>
        </p:pic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089" y="2256"/>
              <a:ext cx="839" cy="0"/>
            </a:xfrm>
            <a:prstGeom prst="line">
              <a:avLst/>
            </a:prstGeom>
            <a:grp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228600" y="4191006"/>
            <a:ext cx="4419600" cy="369888"/>
            <a:chOff x="144" y="2640"/>
            <a:chExt cx="2784" cy="233"/>
          </a:xfrm>
          <a:solidFill>
            <a:srgbClr val="3366FF"/>
          </a:solidFill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36" y="2640"/>
              <a:ext cx="1185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FFFF66"/>
                  </a:solidFill>
                </a:rPr>
                <a:t>log(N</a:t>
              </a:r>
              <a:r>
                <a:rPr lang="it-IT" b="1" baseline="30000">
                  <a:solidFill>
                    <a:srgbClr val="FFFF66"/>
                  </a:solidFill>
                </a:rPr>
                <a:t>a</a:t>
              </a:r>
              <a:r>
                <a:rPr lang="it-IT" b="1">
                  <a:solidFill>
                    <a:srgbClr val="FFFF66"/>
                  </a:solidFill>
                </a:rPr>
                <a:t>) = a•log(N)</a:t>
              </a:r>
            </a:p>
          </p:txBody>
        </p:sp>
        <p:pic>
          <p:nvPicPr>
            <p:cNvPr id="20" name="Picture 12" descr="BD10965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688"/>
              <a:ext cx="187" cy="182"/>
            </a:xfrm>
            <a:prstGeom prst="rect">
              <a:avLst/>
            </a:prstGeom>
            <a:grpFill/>
          </p:spPr>
        </p:pic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920" y="2736"/>
              <a:ext cx="1008" cy="0"/>
            </a:xfrm>
            <a:prstGeom prst="line">
              <a:avLst/>
            </a:prstGeom>
            <a:grp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533400" y="4953004"/>
            <a:ext cx="4114800" cy="646113"/>
            <a:chOff x="336" y="3120"/>
            <a:chExt cx="2592" cy="407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36" y="3120"/>
              <a:ext cx="1753" cy="407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CC3399"/>
                  </a:solidFill>
                </a:rPr>
                <a:t>Ma:</a:t>
              </a:r>
            </a:p>
            <a:p>
              <a:pPr algn="l"/>
              <a:r>
                <a:rPr lang="it-IT" b="1">
                  <a:solidFill>
                    <a:srgbClr val="CC3399"/>
                  </a:solidFill>
                </a:rPr>
                <a:t>log(N</a:t>
              </a:r>
              <a:r>
                <a:rPr lang="it-IT" b="1">
                  <a:solidFill>
                    <a:srgbClr val="CC3399"/>
                  </a:solidFill>
                  <a:sym typeface="Symbol" pitchFamily="18" charset="2"/>
                </a:rPr>
                <a:t></a:t>
              </a:r>
              <a:r>
                <a:rPr lang="it-IT" b="1">
                  <a:solidFill>
                    <a:srgbClr val="CC3399"/>
                  </a:solidFill>
                </a:rPr>
                <a:t>M) </a:t>
              </a:r>
              <a:r>
                <a:rPr lang="it-IT" b="1">
                  <a:solidFill>
                    <a:srgbClr val="CC3399"/>
                  </a:solidFill>
                  <a:sym typeface="Symbol" pitchFamily="18" charset="2"/>
                </a:rPr>
                <a:t> log(M)  log(N)</a:t>
              </a:r>
              <a:endParaRPr lang="it-IT" b="1">
                <a:solidFill>
                  <a:srgbClr val="CC3399"/>
                </a:solidFill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2240" y="3456"/>
              <a:ext cx="688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25463" y="237404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Proprietà dei logaritmi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2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" y="11982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03748" y="5181600"/>
            <a:ext cx="3200400" cy="1371600"/>
            <a:chOff x="3456" y="3264"/>
            <a:chExt cx="2016" cy="864"/>
          </a:xfrm>
        </p:grpSpPr>
        <p:sp>
          <p:nvSpPr>
            <p:cNvPr id="74784" name="Text Box 32"/>
            <p:cNvSpPr txBox="1">
              <a:spLocks noChangeArrowheads="1"/>
            </p:cNvSpPr>
            <p:nvPr/>
          </p:nvSpPr>
          <p:spPr bwMode="auto">
            <a:xfrm>
              <a:off x="3818" y="3354"/>
              <a:ext cx="140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CC0000"/>
                  </a:solidFill>
                </a:rPr>
                <a:t>      </a:t>
              </a:r>
              <a:r>
                <a:rPr lang="en-US" b="1" dirty="0">
                  <a:solidFill>
                    <a:srgbClr val="CC0000"/>
                  </a:solidFill>
                </a:rPr>
                <a:t>In </a:t>
              </a:r>
              <a:r>
                <a:rPr lang="en-US" b="1" dirty="0" err="1">
                  <a:solidFill>
                    <a:srgbClr val="CC0000"/>
                  </a:solidFill>
                </a:rPr>
                <a:t>generale</a:t>
              </a:r>
              <a:r>
                <a:rPr lang="en-US" b="1" dirty="0">
                  <a:solidFill>
                    <a:srgbClr val="CC0000"/>
                  </a:solidFill>
                </a:rPr>
                <a:t>:</a:t>
              </a:r>
            </a:p>
            <a:p>
              <a:pPr algn="l"/>
              <a:r>
                <a:rPr lang="en-US" b="1" dirty="0">
                  <a:solidFill>
                    <a:srgbClr val="CC0000"/>
                  </a:solidFill>
                </a:rPr>
                <a:t>S = </a:t>
              </a:r>
              <a:r>
                <a:rPr lang="en-US" b="1" dirty="0" err="1">
                  <a:solidFill>
                    <a:srgbClr val="CC0000"/>
                  </a:solidFill>
                </a:rPr>
                <a:t>base•altezza</a:t>
              </a:r>
              <a:endParaRPr lang="en-US" b="1" dirty="0">
                <a:solidFill>
                  <a:srgbClr val="CC0000"/>
                </a:solidFill>
              </a:endParaRPr>
            </a:p>
            <a:p>
              <a:pPr algn="l"/>
              <a:r>
                <a:rPr lang="en-US" b="1" dirty="0">
                  <a:solidFill>
                    <a:srgbClr val="CC0000"/>
                  </a:solidFill>
                </a:rPr>
                <a:t>V = area </a:t>
              </a:r>
              <a:r>
                <a:rPr lang="en-US" b="1" dirty="0" err="1">
                  <a:solidFill>
                    <a:srgbClr val="CC0000"/>
                  </a:solidFill>
                </a:rPr>
                <a:t>base•altezza</a:t>
              </a:r>
              <a:endParaRPr lang="it-IT" b="1" dirty="0">
                <a:solidFill>
                  <a:srgbClr val="CC0000"/>
                </a:solidFill>
              </a:endParaRPr>
            </a:p>
          </p:txBody>
        </p:sp>
        <p:sp>
          <p:nvSpPr>
            <p:cNvPr id="74785" name="Oval 33"/>
            <p:cNvSpPr>
              <a:spLocks noChangeArrowheads="1"/>
            </p:cNvSpPr>
            <p:nvPr/>
          </p:nvSpPr>
          <p:spPr bwMode="auto">
            <a:xfrm>
              <a:off x="3456" y="3264"/>
              <a:ext cx="2016" cy="864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87400" y="1485901"/>
            <a:ext cx="7766050" cy="979488"/>
            <a:chOff x="432" y="672"/>
            <a:chExt cx="4892" cy="617"/>
          </a:xfrm>
        </p:grpSpPr>
        <p:sp>
          <p:nvSpPr>
            <p:cNvPr id="74755" name="Line 3"/>
            <p:cNvSpPr>
              <a:spLocks noChangeShapeType="1"/>
            </p:cNvSpPr>
            <p:nvPr/>
          </p:nvSpPr>
          <p:spPr bwMode="auto">
            <a:xfrm>
              <a:off x="460" y="1272"/>
              <a:ext cx="1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56" name="Line 4"/>
            <p:cNvSpPr>
              <a:spLocks noChangeShapeType="1"/>
            </p:cNvSpPr>
            <p:nvPr/>
          </p:nvSpPr>
          <p:spPr bwMode="auto">
            <a:xfrm>
              <a:off x="2252" y="1272"/>
              <a:ext cx="1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4044" y="1272"/>
              <a:ext cx="1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 flipV="1">
              <a:off x="2252" y="1092"/>
              <a:ext cx="704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 flipV="1">
              <a:off x="4044" y="1128"/>
              <a:ext cx="51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 flipV="1">
              <a:off x="4044" y="948"/>
              <a:ext cx="0" cy="3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432" y="672"/>
              <a:ext cx="3622" cy="291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009900"/>
                  </a:solidFill>
                </a:rPr>
                <a:t>Retta</a:t>
              </a:r>
              <a:r>
                <a:rPr lang="en-US" sz="2400" b="1" dirty="0">
                  <a:solidFill>
                    <a:srgbClr val="009900"/>
                  </a:solidFill>
                </a:rPr>
                <a:t> – [L]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1            </a:t>
              </a:r>
              <a:r>
                <a:rPr lang="en-US" sz="2400" b="1" dirty="0">
                  <a:solidFill>
                    <a:srgbClr val="009900"/>
                  </a:solidFill>
                </a:rPr>
                <a:t>Piano – [L]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2             </a:t>
              </a:r>
              <a:r>
                <a:rPr lang="en-US" sz="2400" b="1" dirty="0" err="1">
                  <a:solidFill>
                    <a:srgbClr val="009900"/>
                  </a:solidFill>
                </a:rPr>
                <a:t>Spazio</a:t>
              </a:r>
              <a:r>
                <a:rPr lang="en-US" sz="2400" b="1" dirty="0">
                  <a:solidFill>
                    <a:srgbClr val="009900"/>
                  </a:solidFill>
                </a:rPr>
                <a:t> – [L]</a:t>
              </a:r>
              <a:r>
                <a:rPr lang="en-US" sz="2400" b="1" baseline="30000" dirty="0">
                  <a:solidFill>
                    <a:srgbClr val="009900"/>
                  </a:solidFill>
                </a:rPr>
                <a:t>3</a:t>
              </a:r>
              <a:endParaRPr lang="it-IT" sz="2400" b="1" baseline="30000" dirty="0">
                <a:solidFill>
                  <a:srgbClr val="009900"/>
                </a:solidFill>
              </a:endParaRP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1248" y="1056"/>
              <a:ext cx="3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l (m)</a:t>
              </a:r>
              <a:endParaRPr lang="it-IT" b="1">
                <a:solidFill>
                  <a:srgbClr val="CC00CC"/>
                </a:solidFill>
              </a:endParaRP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2928" y="1056"/>
              <a:ext cx="4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S (m</a:t>
              </a:r>
              <a:r>
                <a:rPr lang="en-US" b="1" baseline="30000">
                  <a:solidFill>
                    <a:srgbClr val="CC00CC"/>
                  </a:solidFill>
                </a:rPr>
                <a:t>2</a:t>
              </a:r>
              <a:r>
                <a:rPr lang="en-US" b="1">
                  <a:solidFill>
                    <a:srgbClr val="CC00CC"/>
                  </a:solidFill>
                </a:rPr>
                <a:t>)</a:t>
              </a:r>
              <a:endParaRPr lang="it-IT" b="1">
                <a:solidFill>
                  <a:srgbClr val="CC00CC"/>
                </a:solidFill>
              </a:endParaRPr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4527" y="948"/>
              <a:ext cx="4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CC"/>
                  </a:solidFill>
                </a:rPr>
                <a:t>V (m</a:t>
              </a:r>
              <a:r>
                <a:rPr lang="en-US" b="1" baseline="30000">
                  <a:solidFill>
                    <a:srgbClr val="CC00CC"/>
                  </a:solidFill>
                </a:rPr>
                <a:t>3</a:t>
              </a:r>
              <a:r>
                <a:rPr lang="en-US" b="1">
                  <a:solidFill>
                    <a:srgbClr val="CC00CC"/>
                  </a:solidFill>
                </a:rPr>
                <a:t>)</a:t>
              </a:r>
              <a:endParaRPr lang="it-IT" b="1">
                <a:solidFill>
                  <a:srgbClr val="CC00CC"/>
                </a:solidFill>
              </a:endParaRPr>
            </a:p>
          </p:txBody>
        </p:sp>
      </p:grp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050925" y="2640915"/>
            <a:ext cx="6296991" cy="646331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L’</a:t>
            </a:r>
            <a:r>
              <a:rPr lang="en-US" b="1" i="1" dirty="0" err="1">
                <a:solidFill>
                  <a:srgbClr val="009900"/>
                </a:solidFill>
              </a:rPr>
              <a:t>area</a:t>
            </a:r>
            <a:r>
              <a:rPr lang="en-US" b="1" i="1" dirty="0">
                <a:solidFill>
                  <a:srgbClr val="009900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della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superficie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di</a:t>
            </a:r>
            <a:r>
              <a:rPr lang="en-US" b="1" i="1" dirty="0">
                <a:solidFill>
                  <a:srgbClr val="0000FF"/>
                </a:solidFill>
              </a:rPr>
              <a:t> un </a:t>
            </a:r>
            <a:r>
              <a:rPr lang="en-US" b="1" i="1" dirty="0" err="1">
                <a:solidFill>
                  <a:srgbClr val="0000FF"/>
                </a:solidFill>
              </a:rPr>
              <a:t>corpo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misura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FF3300"/>
                </a:solidFill>
              </a:rPr>
              <a:t>sempre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in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9900"/>
                </a:solidFill>
              </a:rPr>
              <a:t>m</a:t>
            </a:r>
            <a:r>
              <a:rPr lang="en-US" b="1" i="1" baseline="30000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009900"/>
                </a:solidFill>
              </a:rPr>
              <a:t>, cm</a:t>
            </a:r>
            <a:r>
              <a:rPr lang="en-US" b="1" i="1" baseline="30000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009900"/>
                </a:solidFill>
              </a:rPr>
              <a:t>,…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Il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9900"/>
                </a:solidFill>
              </a:rPr>
              <a:t>volume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(o </a:t>
            </a:r>
            <a:r>
              <a:rPr lang="en-US" b="1" i="1" dirty="0" err="1">
                <a:solidFill>
                  <a:srgbClr val="009900"/>
                </a:solidFill>
              </a:rPr>
              <a:t>capacit</a:t>
            </a:r>
            <a:r>
              <a:rPr lang="it-IT" b="1" i="1" dirty="0">
                <a:solidFill>
                  <a:srgbClr val="009900"/>
                </a:solidFill>
                <a:cs typeface="Times New Roman" pitchFamily="18" charset="0"/>
              </a:rPr>
              <a:t>à</a:t>
            </a:r>
            <a:r>
              <a:rPr lang="en-US" b="1" i="1" dirty="0">
                <a:solidFill>
                  <a:srgbClr val="0000FF"/>
                </a:solidFill>
              </a:rPr>
              <a:t>) </a:t>
            </a:r>
            <a:r>
              <a:rPr lang="en-US" b="1" i="1" dirty="0" err="1">
                <a:solidFill>
                  <a:srgbClr val="0000FF"/>
                </a:solidFill>
              </a:rPr>
              <a:t>di</a:t>
            </a:r>
            <a:r>
              <a:rPr lang="en-US" b="1" i="1" dirty="0">
                <a:solidFill>
                  <a:srgbClr val="0000FF"/>
                </a:solidFill>
              </a:rPr>
              <a:t> un </a:t>
            </a:r>
            <a:r>
              <a:rPr lang="en-US" b="1" i="1" dirty="0" err="1">
                <a:solidFill>
                  <a:srgbClr val="0000FF"/>
                </a:solidFill>
              </a:rPr>
              <a:t>corpo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si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misura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FF3300"/>
                </a:solidFill>
              </a:rPr>
              <a:t>sempre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in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9900"/>
                </a:solidFill>
              </a:rPr>
              <a:t>m</a:t>
            </a:r>
            <a:r>
              <a:rPr lang="en-US" b="1" i="1" baseline="30000" dirty="0">
                <a:solidFill>
                  <a:srgbClr val="FF0000"/>
                </a:solidFill>
              </a:rPr>
              <a:t>3</a:t>
            </a:r>
            <a:r>
              <a:rPr lang="en-US" b="1" i="1" dirty="0">
                <a:solidFill>
                  <a:srgbClr val="009900"/>
                </a:solidFill>
              </a:rPr>
              <a:t>, cm</a:t>
            </a:r>
            <a:r>
              <a:rPr lang="en-US" b="1" i="1" baseline="30000" dirty="0">
                <a:solidFill>
                  <a:srgbClr val="FF0000"/>
                </a:solidFill>
              </a:rPr>
              <a:t>3</a:t>
            </a:r>
            <a:r>
              <a:rPr lang="en-US" b="1" i="1" dirty="0">
                <a:solidFill>
                  <a:srgbClr val="009900"/>
                </a:solidFill>
              </a:rPr>
              <a:t>,…</a:t>
            </a:r>
            <a:endParaRPr lang="it-IT" b="1" i="1" dirty="0">
              <a:solidFill>
                <a:srgbClr val="009900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09600" y="3546475"/>
            <a:ext cx="4056063" cy="1752600"/>
            <a:chOff x="288" y="2064"/>
            <a:chExt cx="2555" cy="1104"/>
          </a:xfrm>
        </p:grpSpPr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528" y="30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>
              <a:off x="432" y="23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768" y="297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288" y="2544"/>
              <a:ext cx="1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1584" y="2112"/>
              <a:ext cx="1259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i="1" dirty="0">
                  <a:solidFill>
                    <a:srgbClr val="CC0066"/>
                  </a:solidFill>
                </a:rPr>
                <a:t>PARALLELEPIPEDO</a:t>
              </a:r>
            </a:p>
            <a:p>
              <a:pPr algn="l"/>
              <a:endParaRPr lang="en-US" sz="500" b="1" dirty="0">
                <a:solidFill>
                  <a:srgbClr val="CC0066"/>
                </a:solidFill>
              </a:endParaRPr>
            </a:p>
            <a:p>
              <a:pPr algn="l"/>
              <a:r>
                <a:rPr lang="en-US" b="1" dirty="0">
                  <a:solidFill>
                    <a:srgbClr val="009900"/>
                  </a:solidFill>
                </a:rPr>
                <a:t>S = </a:t>
              </a:r>
              <a:r>
                <a:rPr lang="en-US" b="1" dirty="0" err="1">
                  <a:solidFill>
                    <a:srgbClr val="009900"/>
                  </a:solidFill>
                </a:rPr>
                <a:t>a•b</a:t>
              </a:r>
              <a:endParaRPr lang="en-US" b="1" dirty="0">
                <a:solidFill>
                  <a:srgbClr val="009900"/>
                </a:solidFill>
              </a:endParaRPr>
            </a:p>
            <a:p>
              <a:pPr algn="l"/>
              <a:r>
                <a:rPr lang="en-US" b="1" dirty="0">
                  <a:solidFill>
                    <a:srgbClr val="009900"/>
                  </a:solidFill>
                </a:rPr>
                <a:t>V = </a:t>
              </a:r>
              <a:r>
                <a:rPr lang="en-US" b="1" dirty="0" err="1">
                  <a:solidFill>
                    <a:srgbClr val="009900"/>
                  </a:solidFill>
                </a:rPr>
                <a:t>a•b•c</a:t>
              </a:r>
              <a:endParaRPr lang="it-IT" b="1" dirty="0">
                <a:solidFill>
                  <a:srgbClr val="009900"/>
                </a:solidFill>
              </a:endParaRPr>
            </a:p>
          </p:txBody>
        </p:sp>
        <p:sp>
          <p:nvSpPr>
            <p:cNvPr id="74774" name="AutoShape 22"/>
            <p:cNvSpPr>
              <a:spLocks noChangeArrowheads="1"/>
            </p:cNvSpPr>
            <p:nvPr/>
          </p:nvSpPr>
          <p:spPr bwMode="auto">
            <a:xfrm>
              <a:off x="528" y="2112"/>
              <a:ext cx="1008" cy="828"/>
            </a:xfrm>
            <a:prstGeom prst="cube">
              <a:avLst>
                <a:gd name="adj" fmla="val 25000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 flipV="1">
              <a:off x="432" y="206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384" y="2064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952999" y="3657600"/>
            <a:ext cx="2828925" cy="1143000"/>
            <a:chOff x="3120" y="2112"/>
            <a:chExt cx="1782" cy="720"/>
          </a:xfrm>
        </p:grpSpPr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3120" y="2112"/>
              <a:ext cx="768" cy="720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3600" y="2304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>
              <a:off x="3509" y="24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77" name="Oval 25"/>
            <p:cNvSpPr>
              <a:spLocks noChangeArrowheads="1"/>
            </p:cNvSpPr>
            <p:nvPr/>
          </p:nvSpPr>
          <p:spPr bwMode="auto">
            <a:xfrm>
              <a:off x="3120" y="2400"/>
              <a:ext cx="768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auto">
            <a:xfrm>
              <a:off x="3936" y="2112"/>
              <a:ext cx="96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i="1" dirty="0">
                  <a:solidFill>
                    <a:srgbClr val="CC0066"/>
                  </a:solidFill>
                </a:rPr>
                <a:t>SFERA</a:t>
              </a:r>
            </a:p>
            <a:p>
              <a:pPr algn="l"/>
              <a:endParaRPr lang="en-US" sz="500" b="1" dirty="0">
                <a:solidFill>
                  <a:srgbClr val="CC0066"/>
                </a:solidFill>
              </a:endParaRPr>
            </a:p>
            <a:p>
              <a:pPr algn="l"/>
              <a:r>
                <a:rPr lang="en-US" b="1" dirty="0">
                  <a:solidFill>
                    <a:srgbClr val="009900"/>
                  </a:solidFill>
                </a:rPr>
                <a:t>S = </a:t>
              </a:r>
              <a:r>
                <a:rPr lang="en-US" b="1" dirty="0">
                  <a:solidFill>
                    <a:srgbClr val="009900"/>
                  </a:solidFill>
                  <a:latin typeface="Symbol" pitchFamily="18" charset="2"/>
                </a:rPr>
                <a:t>p</a:t>
              </a:r>
              <a:r>
                <a:rPr lang="en-US" b="1" dirty="0">
                  <a:solidFill>
                    <a:srgbClr val="009900"/>
                  </a:solidFill>
                </a:rPr>
                <a:t>•r</a:t>
              </a:r>
              <a:r>
                <a:rPr lang="en-US" b="1" baseline="30000" dirty="0">
                  <a:solidFill>
                    <a:srgbClr val="009900"/>
                  </a:solidFill>
                </a:rPr>
                <a:t>2</a:t>
              </a:r>
            </a:p>
            <a:p>
              <a:pPr algn="l"/>
              <a:r>
                <a:rPr lang="en-US" b="1" dirty="0">
                  <a:solidFill>
                    <a:srgbClr val="009900"/>
                  </a:solidFill>
                </a:rPr>
                <a:t>V = (</a:t>
              </a:r>
              <a:r>
                <a:rPr lang="en-US" sz="1800" b="1" dirty="0">
                  <a:solidFill>
                    <a:srgbClr val="009900"/>
                  </a:solidFill>
                </a:rPr>
                <a:t>4/3</a:t>
              </a:r>
              <a:r>
                <a:rPr lang="en-US" b="1" dirty="0">
                  <a:solidFill>
                    <a:srgbClr val="009900"/>
                  </a:solidFill>
                </a:rPr>
                <a:t>)•</a:t>
              </a:r>
              <a:r>
                <a:rPr lang="en-US" b="1" dirty="0">
                  <a:solidFill>
                    <a:srgbClr val="009900"/>
                  </a:solidFill>
                  <a:latin typeface="Symbol" pitchFamily="18" charset="2"/>
                </a:rPr>
                <a:t>p</a:t>
              </a:r>
              <a:r>
                <a:rPr lang="en-US" b="1" dirty="0">
                  <a:solidFill>
                    <a:srgbClr val="009900"/>
                  </a:solidFill>
                </a:rPr>
                <a:t>•r</a:t>
              </a:r>
              <a:r>
                <a:rPr lang="en-US" b="1" baseline="30000" dirty="0">
                  <a:solidFill>
                    <a:srgbClr val="009900"/>
                  </a:solidFill>
                </a:rPr>
                <a:t>3</a:t>
              </a:r>
              <a:r>
                <a:rPr lang="en-US" b="1" dirty="0">
                  <a:solidFill>
                    <a:srgbClr val="009900"/>
                  </a:solidFill>
                </a:rPr>
                <a:t> </a:t>
              </a:r>
              <a:endParaRPr lang="it-IT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744537" y="5481637"/>
            <a:ext cx="3903663" cy="1222375"/>
            <a:chOff x="336" y="3216"/>
            <a:chExt cx="2459" cy="770"/>
          </a:xfrm>
        </p:grpSpPr>
        <p:sp>
          <p:nvSpPr>
            <p:cNvPr id="74779" name="AutoShape 27"/>
            <p:cNvSpPr>
              <a:spLocks noChangeArrowheads="1"/>
            </p:cNvSpPr>
            <p:nvPr/>
          </p:nvSpPr>
          <p:spPr bwMode="auto">
            <a:xfrm rot="-5400000">
              <a:off x="952" y="2648"/>
              <a:ext cx="432" cy="1664"/>
            </a:xfrm>
            <a:prstGeom prst="can">
              <a:avLst>
                <a:gd name="adj" fmla="val 96296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528" y="3480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63" y="3480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82" name="Text Box 30"/>
            <p:cNvSpPr txBox="1">
              <a:spLocks noChangeArrowheads="1"/>
            </p:cNvSpPr>
            <p:nvPr/>
          </p:nvSpPr>
          <p:spPr bwMode="auto">
            <a:xfrm>
              <a:off x="2064" y="3216"/>
              <a:ext cx="731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i="1" dirty="0">
                  <a:solidFill>
                    <a:srgbClr val="CC0066"/>
                  </a:solidFill>
                </a:rPr>
                <a:t>CILINDRO</a:t>
              </a:r>
            </a:p>
            <a:p>
              <a:pPr algn="l"/>
              <a:endParaRPr lang="en-US" sz="500" b="1" dirty="0">
                <a:solidFill>
                  <a:srgbClr val="CC0066"/>
                </a:solidFill>
              </a:endParaRPr>
            </a:p>
            <a:p>
              <a:pPr algn="l"/>
              <a:r>
                <a:rPr lang="en-US" b="1" dirty="0">
                  <a:solidFill>
                    <a:srgbClr val="009900"/>
                  </a:solidFill>
                </a:rPr>
                <a:t>S = </a:t>
              </a:r>
              <a:r>
                <a:rPr lang="en-US" b="1" dirty="0">
                  <a:solidFill>
                    <a:srgbClr val="009900"/>
                  </a:solidFill>
                  <a:latin typeface="Symbol" pitchFamily="18" charset="2"/>
                </a:rPr>
                <a:t>p</a:t>
              </a:r>
              <a:r>
                <a:rPr lang="en-US" b="1" dirty="0">
                  <a:solidFill>
                    <a:srgbClr val="009900"/>
                  </a:solidFill>
                </a:rPr>
                <a:t>•r</a:t>
              </a:r>
              <a:r>
                <a:rPr lang="en-US" b="1" baseline="30000" dirty="0">
                  <a:solidFill>
                    <a:srgbClr val="009900"/>
                  </a:solidFill>
                </a:rPr>
                <a:t>2</a:t>
              </a:r>
            </a:p>
            <a:p>
              <a:pPr algn="l"/>
              <a:r>
                <a:rPr lang="en-US" b="1" dirty="0">
                  <a:solidFill>
                    <a:srgbClr val="009900"/>
                  </a:solidFill>
                </a:rPr>
                <a:t>V = </a:t>
              </a:r>
              <a:r>
                <a:rPr lang="en-US" b="1" dirty="0">
                  <a:solidFill>
                    <a:srgbClr val="009900"/>
                  </a:solidFill>
                  <a:latin typeface="Symbol" pitchFamily="18" charset="2"/>
                </a:rPr>
                <a:t>p</a:t>
              </a:r>
              <a:r>
                <a:rPr lang="en-US" b="1" dirty="0">
                  <a:solidFill>
                    <a:srgbClr val="009900"/>
                  </a:solidFill>
                </a:rPr>
                <a:t>•r</a:t>
              </a:r>
              <a:r>
                <a:rPr lang="en-US" b="1" baseline="30000" dirty="0">
                  <a:solidFill>
                    <a:srgbClr val="009900"/>
                  </a:solidFill>
                </a:rPr>
                <a:t>2</a:t>
              </a:r>
              <a:r>
                <a:rPr lang="en-US" b="1" dirty="0">
                  <a:solidFill>
                    <a:srgbClr val="009900"/>
                  </a:solidFill>
                </a:rPr>
                <a:t>•l </a:t>
              </a:r>
              <a:endParaRPr lang="it-IT" b="1" dirty="0">
                <a:solidFill>
                  <a:srgbClr val="009900"/>
                </a:solidFill>
              </a:endParaRPr>
            </a:p>
          </p:txBody>
        </p:sp>
        <p:sp>
          <p:nvSpPr>
            <p:cNvPr id="74783" name="Text Box 31"/>
            <p:cNvSpPr txBox="1">
              <a:spLocks noChangeArrowheads="1"/>
            </p:cNvSpPr>
            <p:nvPr/>
          </p:nvSpPr>
          <p:spPr bwMode="auto">
            <a:xfrm>
              <a:off x="1200" y="3792"/>
              <a:ext cx="1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l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>
              <a:off x="528" y="379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Lunghezze, superfici, volumi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5" grpId="0" animBg="1" autoUpdateAnimBg="0"/>
      <p:bldP spid="4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6725" y="1293018"/>
            <a:ext cx="6670675" cy="461963"/>
            <a:chOff x="288" y="720"/>
            <a:chExt cx="4202" cy="291"/>
          </a:xfrm>
        </p:grpSpPr>
        <p:pic>
          <p:nvPicPr>
            <p:cNvPr id="75779" name="Picture 3" descr="pericol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720"/>
              <a:ext cx="256" cy="223"/>
            </a:xfrm>
            <a:prstGeom prst="rect">
              <a:avLst/>
            </a:prstGeom>
            <a:noFill/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624" y="720"/>
              <a:ext cx="3866" cy="291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FF0000"/>
                  </a:solidFill>
                </a:rPr>
                <a:t>Attenzione alle </a:t>
              </a:r>
              <a:r>
                <a:rPr lang="en-US" sz="2400" b="1" u="sng">
                  <a:solidFill>
                    <a:srgbClr val="FF0000"/>
                  </a:solidFill>
                </a:rPr>
                <a:t>conversioni</a:t>
              </a:r>
              <a:r>
                <a:rPr lang="en-US" sz="2400" b="1">
                  <a:solidFill>
                    <a:srgbClr val="FF0000"/>
                  </a:solidFill>
                </a:rPr>
                <a:t> tra unit</a:t>
              </a:r>
              <a:r>
                <a:rPr lang="it-IT" sz="2400" b="1">
                  <a:solidFill>
                    <a:srgbClr val="FF0000"/>
                  </a:solidFill>
                  <a:cs typeface="Times New Roman" pitchFamily="18" charset="0"/>
                </a:rPr>
                <a:t>à</a:t>
              </a:r>
              <a:r>
                <a:rPr lang="it-IT" sz="2400" b="1">
                  <a:solidFill>
                    <a:srgbClr val="FF0000"/>
                  </a:solidFill>
                </a:rPr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di misura!</a:t>
              </a:r>
              <a:endParaRPr lang="it-IT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9750" y="3539582"/>
            <a:ext cx="4968027" cy="1842043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1 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(1 m)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(10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cm)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10</a:t>
            </a:r>
            <a:r>
              <a:rPr lang="en-US" b="1" baseline="30000" dirty="0">
                <a:solidFill>
                  <a:srgbClr val="0000FF"/>
                </a:solidFill>
              </a:rPr>
              <a:t>4</a:t>
            </a:r>
            <a:r>
              <a:rPr lang="en-US" b="1" dirty="0">
                <a:solidFill>
                  <a:srgbClr val="0000FF"/>
                </a:solidFill>
              </a:rPr>
              <a:t> cm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10000 cm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1 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(1 m)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(10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cm)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10</a:t>
            </a:r>
            <a:r>
              <a:rPr lang="en-US" b="1" baseline="30000" dirty="0">
                <a:solidFill>
                  <a:srgbClr val="0000FF"/>
                </a:solidFill>
              </a:rPr>
              <a:t>6</a:t>
            </a:r>
            <a:r>
              <a:rPr lang="en-US" b="1" dirty="0">
                <a:solidFill>
                  <a:srgbClr val="0000FF"/>
                </a:solidFill>
              </a:rPr>
              <a:t> cm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1000000 cm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endParaRPr lang="it-IT" b="1" baseline="30000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en-US" sz="900" b="1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1 cm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(1 cm)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(10</a:t>
            </a:r>
            <a:r>
              <a:rPr lang="en-US" b="1" baseline="30000" dirty="0">
                <a:solidFill>
                  <a:srgbClr val="0000FF"/>
                </a:solidFill>
              </a:rPr>
              <a:t>-2</a:t>
            </a:r>
            <a:r>
              <a:rPr lang="en-US" b="1" dirty="0">
                <a:solidFill>
                  <a:srgbClr val="0000FF"/>
                </a:solidFill>
              </a:rPr>
              <a:t> m)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10</a:t>
            </a:r>
            <a:r>
              <a:rPr lang="en-US" b="1" baseline="30000" dirty="0">
                <a:solidFill>
                  <a:srgbClr val="0000FF"/>
                </a:solidFill>
              </a:rPr>
              <a:t>-4</a:t>
            </a:r>
            <a:r>
              <a:rPr lang="en-US" b="1" dirty="0">
                <a:solidFill>
                  <a:srgbClr val="0000FF"/>
                </a:solidFill>
              </a:rPr>
              <a:t> 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= 0.0001 m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1 cm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(1 cm)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(10</a:t>
            </a:r>
            <a:r>
              <a:rPr lang="en-US" b="1" baseline="30000" dirty="0">
                <a:solidFill>
                  <a:srgbClr val="0000FF"/>
                </a:solidFill>
              </a:rPr>
              <a:t>-2</a:t>
            </a:r>
            <a:r>
              <a:rPr lang="en-US" b="1" dirty="0">
                <a:solidFill>
                  <a:srgbClr val="0000FF"/>
                </a:solidFill>
              </a:rPr>
              <a:t> m)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10</a:t>
            </a:r>
            <a:r>
              <a:rPr lang="en-US" b="1" baseline="30000" dirty="0">
                <a:solidFill>
                  <a:srgbClr val="0000FF"/>
                </a:solidFill>
              </a:rPr>
              <a:t>-6</a:t>
            </a:r>
            <a:r>
              <a:rPr lang="en-US" b="1" dirty="0">
                <a:solidFill>
                  <a:srgbClr val="0000FF"/>
                </a:solidFill>
              </a:rPr>
              <a:t> 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 = 0.000001 m</a:t>
            </a:r>
            <a:r>
              <a:rPr lang="en-US" b="1" baseline="30000" dirty="0">
                <a:solidFill>
                  <a:srgbClr val="0000FF"/>
                </a:solidFill>
              </a:rPr>
              <a:t>3</a:t>
            </a:r>
          </a:p>
          <a:p>
            <a:pPr algn="l">
              <a:lnSpc>
                <a:spcPct val="90000"/>
              </a:lnSpc>
            </a:pPr>
            <a:endParaRPr lang="en-US" sz="900" b="1" dirty="0">
              <a:solidFill>
                <a:schemeClr val="accent2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9900"/>
                </a:solidFill>
              </a:rPr>
              <a:t>1 </a:t>
            </a:r>
            <a:r>
              <a:rPr lang="en-US" b="1" dirty="0" err="1">
                <a:solidFill>
                  <a:srgbClr val="009900"/>
                </a:solidFill>
              </a:rPr>
              <a:t>l</a:t>
            </a:r>
            <a:r>
              <a:rPr lang="en-US" b="1" dirty="0">
                <a:solidFill>
                  <a:srgbClr val="009900"/>
                </a:solidFill>
              </a:rPr>
              <a:t> = 1 dm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  <a:r>
              <a:rPr lang="en-US" b="1" dirty="0">
                <a:solidFill>
                  <a:srgbClr val="009900"/>
                </a:solidFill>
              </a:rPr>
              <a:t> = (1 dm)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  <a:r>
              <a:rPr lang="en-US" b="1" dirty="0">
                <a:solidFill>
                  <a:srgbClr val="009900"/>
                </a:solidFill>
              </a:rPr>
              <a:t> = (10</a:t>
            </a:r>
            <a:r>
              <a:rPr lang="en-US" b="1" baseline="30000" dirty="0">
                <a:solidFill>
                  <a:srgbClr val="009900"/>
                </a:solidFill>
              </a:rPr>
              <a:t>-1</a:t>
            </a:r>
            <a:r>
              <a:rPr lang="en-US" b="1" dirty="0">
                <a:solidFill>
                  <a:srgbClr val="009900"/>
                </a:solidFill>
              </a:rPr>
              <a:t> m)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  <a:r>
              <a:rPr lang="en-US" b="1" dirty="0">
                <a:solidFill>
                  <a:srgbClr val="009900"/>
                </a:solidFill>
              </a:rPr>
              <a:t> = 10</a:t>
            </a:r>
            <a:r>
              <a:rPr lang="en-US" b="1" baseline="30000" dirty="0">
                <a:solidFill>
                  <a:srgbClr val="009900"/>
                </a:solidFill>
              </a:rPr>
              <a:t>-3</a:t>
            </a:r>
            <a:r>
              <a:rPr lang="en-US" b="1" dirty="0">
                <a:solidFill>
                  <a:srgbClr val="009900"/>
                </a:solidFill>
              </a:rPr>
              <a:t> m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009900"/>
                </a:solidFill>
              </a:rPr>
              <a:t>                          = (10</a:t>
            </a:r>
            <a:r>
              <a:rPr lang="en-US" b="1" baseline="30000" dirty="0">
                <a:solidFill>
                  <a:srgbClr val="009900"/>
                </a:solidFill>
              </a:rPr>
              <a:t>1</a:t>
            </a:r>
            <a:r>
              <a:rPr lang="en-US" b="1" dirty="0">
                <a:solidFill>
                  <a:srgbClr val="009900"/>
                </a:solidFill>
              </a:rPr>
              <a:t> cm)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  <a:r>
              <a:rPr lang="en-US" b="1" dirty="0">
                <a:solidFill>
                  <a:srgbClr val="009900"/>
                </a:solidFill>
              </a:rPr>
              <a:t> = 10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  <a:r>
              <a:rPr lang="en-US" b="1" dirty="0">
                <a:solidFill>
                  <a:srgbClr val="009900"/>
                </a:solidFill>
              </a:rPr>
              <a:t> cm</a:t>
            </a:r>
            <a:r>
              <a:rPr lang="en-US" b="1" baseline="30000" dirty="0">
                <a:solidFill>
                  <a:srgbClr val="009900"/>
                </a:solidFill>
              </a:rPr>
              <a:t>3</a:t>
            </a:r>
            <a:endParaRPr lang="it-IT" b="1" dirty="0">
              <a:solidFill>
                <a:srgbClr val="009900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2913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>
                <a:solidFill>
                  <a:schemeClr val="tx1"/>
                </a:solidFill>
              </a:rPr>
              <a:t>Meglio un passaggio in più...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400800" y="1754981"/>
            <a:ext cx="2286000" cy="2124075"/>
            <a:chOff x="3936" y="1008"/>
            <a:chExt cx="1440" cy="1338"/>
          </a:xfrm>
        </p:grpSpPr>
        <p:sp>
          <p:nvSpPr>
            <p:cNvPr id="75783" name="Line 7"/>
            <p:cNvSpPr>
              <a:spLocks noChangeShapeType="1"/>
            </p:cNvSpPr>
            <p:nvPr/>
          </p:nvSpPr>
          <p:spPr bwMode="auto">
            <a:xfrm>
              <a:off x="4512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4368" y="134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3936" y="1536"/>
              <a:ext cx="4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1 m</a:t>
              </a:r>
            </a:p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100 cm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5786" name="AutoShape 10" descr="Griglia larga"/>
            <p:cNvSpPr>
              <a:spLocks noChangeArrowheads="1"/>
            </p:cNvSpPr>
            <p:nvPr/>
          </p:nvSpPr>
          <p:spPr bwMode="auto">
            <a:xfrm>
              <a:off x="4512" y="1152"/>
              <a:ext cx="864" cy="828"/>
            </a:xfrm>
            <a:prstGeom prst="cube">
              <a:avLst>
                <a:gd name="adj" fmla="val 25000"/>
              </a:avLst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V="1">
              <a:off x="4368" y="11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4608" y="2016"/>
              <a:ext cx="4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1 m</a:t>
              </a:r>
            </a:p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100 cm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3984" y="1008"/>
              <a:ext cx="4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1 m</a:t>
              </a:r>
            </a:p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100 cm</a:t>
              </a:r>
              <a:endParaRPr lang="it-IT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43712" y="2185987"/>
            <a:ext cx="5905500" cy="1190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rgbClr val="FF3300"/>
                </a:solidFill>
              </a:rPr>
              <a:t>1 m</a:t>
            </a:r>
            <a:r>
              <a:rPr lang="en-US" sz="1800" b="1" baseline="30000" dirty="0">
                <a:solidFill>
                  <a:srgbClr val="FF3300"/>
                </a:solidFill>
              </a:rPr>
              <a:t>2</a:t>
            </a:r>
            <a:r>
              <a:rPr lang="en-US" sz="1800" b="1" dirty="0">
                <a:solidFill>
                  <a:srgbClr val="FF3300"/>
                </a:solidFill>
              </a:rPr>
              <a:t>(m</a:t>
            </a:r>
            <a:r>
              <a:rPr lang="en-US" sz="1800" b="1" baseline="30000" dirty="0">
                <a:solidFill>
                  <a:srgbClr val="FF3300"/>
                </a:solidFill>
              </a:rPr>
              <a:t>3</a:t>
            </a:r>
            <a:r>
              <a:rPr lang="en-US" sz="1800" b="1" dirty="0">
                <a:solidFill>
                  <a:srgbClr val="FF3300"/>
                </a:solidFill>
              </a:rPr>
              <a:t>)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significa</a:t>
            </a:r>
            <a:r>
              <a:rPr lang="en-US" sz="1800" b="1" dirty="0">
                <a:solidFill>
                  <a:srgbClr val="0000FF"/>
                </a:solidFill>
              </a:rPr>
              <a:t> “</a:t>
            </a:r>
            <a:r>
              <a:rPr lang="en-US" sz="1800" b="1" dirty="0">
                <a:solidFill>
                  <a:srgbClr val="FF3300"/>
                </a:solidFill>
              </a:rPr>
              <a:t>un metro al </a:t>
            </a:r>
            <a:r>
              <a:rPr lang="en-US" sz="1800" b="1" dirty="0" err="1">
                <a:solidFill>
                  <a:srgbClr val="FF3300"/>
                </a:solidFill>
              </a:rPr>
              <a:t>quadrato(cubo</a:t>
            </a:r>
            <a:r>
              <a:rPr lang="en-US" sz="1800" b="1" dirty="0">
                <a:solidFill>
                  <a:srgbClr val="FF3300"/>
                </a:solidFill>
              </a:rPr>
              <a:t>)</a:t>
            </a:r>
            <a:r>
              <a:rPr lang="en-US" sz="1800" b="1" dirty="0">
                <a:solidFill>
                  <a:schemeClr val="accent2"/>
                </a:solidFill>
              </a:rPr>
              <a:t>”</a:t>
            </a:r>
          </a:p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e</a:t>
            </a:r>
            <a:r>
              <a:rPr lang="en-US" sz="1800" b="1" dirty="0">
                <a:solidFill>
                  <a:srgbClr val="0000FF"/>
                </a:solidFill>
              </a:rPr>
              <a:t> non “</a:t>
            </a:r>
            <a:r>
              <a:rPr lang="en-US" sz="1800" b="1" dirty="0" err="1">
                <a:solidFill>
                  <a:srgbClr val="0000FF"/>
                </a:solidFill>
              </a:rPr>
              <a:t>uno</a:t>
            </a:r>
            <a:r>
              <a:rPr lang="en-US" sz="1800" b="1" dirty="0">
                <a:solidFill>
                  <a:srgbClr val="0000FF"/>
                </a:solidFill>
              </a:rPr>
              <a:t> al </a:t>
            </a:r>
            <a:r>
              <a:rPr lang="en-US" sz="1800" b="1" dirty="0" err="1">
                <a:solidFill>
                  <a:srgbClr val="0000FF"/>
                </a:solidFill>
              </a:rPr>
              <a:t>quadrato(cubo</a:t>
            </a:r>
            <a:r>
              <a:rPr lang="en-US" sz="1800" b="1" dirty="0">
                <a:solidFill>
                  <a:srgbClr val="0000FF"/>
                </a:solidFill>
              </a:rPr>
              <a:t>)” </a:t>
            </a:r>
            <a:r>
              <a:rPr lang="en-US" sz="1800" b="1" dirty="0" err="1">
                <a:solidFill>
                  <a:srgbClr val="0000FF"/>
                </a:solidFill>
              </a:rPr>
              <a:t>metri</a:t>
            </a:r>
            <a:endParaRPr lang="en-US" sz="1800" b="1" dirty="0">
              <a:solidFill>
                <a:srgbClr val="0000FF"/>
              </a:solidFill>
            </a:endParaRPr>
          </a:p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è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una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misura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di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FF3300"/>
                </a:solidFill>
              </a:rPr>
              <a:t>area(volume</a:t>
            </a:r>
            <a:r>
              <a:rPr lang="en-US" sz="1800" b="1" dirty="0">
                <a:solidFill>
                  <a:srgbClr val="FF3300"/>
                </a:solidFill>
              </a:rPr>
              <a:t>)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</a:p>
          <a:p>
            <a:pPr algn="l"/>
            <a:r>
              <a:rPr lang="en-US" sz="1800" b="1" dirty="0" err="1">
                <a:solidFill>
                  <a:srgbClr val="0000FF"/>
                </a:solidFill>
              </a:rPr>
              <a:t>e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quindi</a:t>
            </a:r>
            <a:r>
              <a:rPr lang="en-US" sz="1800" b="1" dirty="0">
                <a:solidFill>
                  <a:srgbClr val="0000FF"/>
                </a:solidFill>
              </a:rPr>
              <a:t> ha </a:t>
            </a:r>
            <a:r>
              <a:rPr lang="en-US" sz="1800" b="1" dirty="0" err="1">
                <a:solidFill>
                  <a:srgbClr val="0000FF"/>
                </a:solidFill>
              </a:rPr>
              <a:t>sempre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dimensione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FF3300"/>
                </a:solidFill>
              </a:rPr>
              <a:t>L</a:t>
            </a:r>
            <a:r>
              <a:rPr lang="en-US" sz="1800" b="1" baseline="30000" dirty="0">
                <a:solidFill>
                  <a:srgbClr val="FF3300"/>
                </a:solidFill>
              </a:rPr>
              <a:t>2</a:t>
            </a:r>
            <a:r>
              <a:rPr lang="en-US" sz="1800" b="1" dirty="0">
                <a:solidFill>
                  <a:srgbClr val="FF3300"/>
                </a:solidFill>
              </a:rPr>
              <a:t>(L</a:t>
            </a:r>
            <a:r>
              <a:rPr lang="en-US" sz="1800" b="1" baseline="30000" dirty="0">
                <a:solidFill>
                  <a:srgbClr val="FF3300"/>
                </a:solidFill>
              </a:rPr>
              <a:t>3</a:t>
            </a:r>
            <a:r>
              <a:rPr lang="it-IT" sz="1800" b="1" dirty="0">
                <a:solidFill>
                  <a:srgbClr val="FF3300"/>
                </a:solidFill>
              </a:rPr>
              <a:t>)</a:t>
            </a:r>
            <a:endParaRPr lang="it-IT" sz="1800" b="1" baseline="30000" dirty="0">
              <a:solidFill>
                <a:srgbClr val="FF3300"/>
              </a:solidFill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643438" y="2781300"/>
            <a:ext cx="1242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>
                <a:solidFill>
                  <a:schemeClr val="tx1"/>
                </a:solidFill>
              </a:rPr>
              <a:t>… e quindi:</a:t>
            </a:r>
          </a:p>
        </p:txBody>
      </p:sp>
      <p:pic>
        <p:nvPicPr>
          <p:cNvPr id="75792" name="Picture 16" descr="BD069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787" y="4048125"/>
            <a:ext cx="1268413" cy="1333500"/>
          </a:xfrm>
          <a:prstGeom prst="rect">
            <a:avLst/>
          </a:prstGeom>
          <a:noFill/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632993" y="5381625"/>
            <a:ext cx="5046663" cy="1016000"/>
            <a:chOff x="2736" y="3408"/>
            <a:chExt cx="2688" cy="640"/>
          </a:xfrm>
        </p:grpSpPr>
        <p:sp>
          <p:nvSpPr>
            <p:cNvPr id="75793" name="Text Box 17"/>
            <p:cNvSpPr txBox="1">
              <a:spLocks noChangeArrowheads="1"/>
            </p:cNvSpPr>
            <p:nvPr/>
          </p:nvSpPr>
          <p:spPr bwMode="auto">
            <a:xfrm>
              <a:off x="2736" y="3504"/>
              <a:ext cx="2672" cy="54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Se 1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litro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d’acqua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ha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massa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1 kg,          </a:t>
              </a:r>
            </a:p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1   m</a:t>
              </a:r>
              <a:r>
                <a:rPr lang="en-US" sz="1600" b="1" baseline="30000" dirty="0">
                  <a:solidFill>
                    <a:schemeClr val="tx1"/>
                  </a:solidFill>
                  <a:latin typeface="Verdana" pitchFamily="34" charset="0"/>
                </a:rPr>
                <a:t>3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d’acqua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ha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massa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1000 kg!!!</a:t>
              </a:r>
            </a:p>
            <a:p>
              <a:pPr algn="l"/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1 cm</a:t>
              </a:r>
              <a:r>
                <a:rPr lang="en-US" sz="1600" b="1" baseline="30000" dirty="0">
                  <a:solidFill>
                    <a:schemeClr val="tx1"/>
                  </a:solidFill>
                  <a:latin typeface="Verdana" pitchFamily="34" charset="0"/>
                </a:rPr>
                <a:t>3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d’acqua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ha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massa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di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 1 </a:t>
              </a:r>
              <a:r>
                <a:rPr lang="en-US" sz="1600" b="1" dirty="0" err="1">
                  <a:solidFill>
                    <a:schemeClr val="tx1"/>
                  </a:solidFill>
                  <a:latin typeface="Verdana" pitchFamily="34" charset="0"/>
                </a:rPr>
                <a:t>g</a:t>
              </a:r>
              <a:r>
                <a:rPr lang="en-US" sz="1600" b="1" dirty="0">
                  <a:solidFill>
                    <a:schemeClr val="tx1"/>
                  </a:solidFill>
                  <a:latin typeface="Verdana" pitchFamily="34" charset="0"/>
                </a:rPr>
                <a:t>!!!</a:t>
              </a:r>
            </a:p>
          </p:txBody>
        </p:sp>
        <p:sp>
          <p:nvSpPr>
            <p:cNvPr id="75794" name="AutoShape 18"/>
            <p:cNvSpPr>
              <a:spLocks noChangeArrowheads="1"/>
            </p:cNvSpPr>
            <p:nvPr/>
          </p:nvSpPr>
          <p:spPr bwMode="auto">
            <a:xfrm>
              <a:off x="4992" y="3408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75798" name="AutoShape 22"/>
          <p:cNvSpPr>
            <a:spLocks noChangeArrowheads="1"/>
          </p:cNvSpPr>
          <p:nvPr/>
        </p:nvSpPr>
        <p:spPr bwMode="auto">
          <a:xfrm>
            <a:off x="539750" y="5532438"/>
            <a:ext cx="2952750" cy="865187"/>
          </a:xfrm>
          <a:prstGeom prst="homePlate">
            <a:avLst>
              <a:gd name="adj" fmla="val 85321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b="1" dirty="0">
                <a:solidFill>
                  <a:srgbClr val="0000FF"/>
                </a:solidFill>
              </a:rPr>
              <a:t>Strano ma vero:</a:t>
            </a:r>
          </a:p>
          <a:p>
            <a:r>
              <a:rPr lang="it-IT" b="1" dirty="0" err="1">
                <a:solidFill>
                  <a:srgbClr val="0000FF"/>
                </a:solidFill>
              </a:rPr>
              <a:t>Ricordatelo</a:t>
            </a:r>
            <a:r>
              <a:rPr lang="it-IT" b="1" dirty="0">
                <a:solidFill>
                  <a:srgbClr val="0000FF"/>
                </a:solidFill>
              </a:rPr>
              <a:t>!!!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Misure di superfici e volumi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 autoUpdateAnimBg="0"/>
      <p:bldP spid="75782" grpId="0" autoUpdateAnimBg="0"/>
      <p:bldP spid="75790" grpId="0" animBg="1" autoUpdateAnimBg="0"/>
      <p:bldP spid="75791" grpId="0" autoUpdateAnimBg="0"/>
      <p:bldP spid="75798" grpId="0" animBg="1"/>
      <p:bldP spid="2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2138065"/>
            <a:ext cx="66054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Sistemi </a:t>
            </a:r>
            <a:r>
              <a:rPr lang="it-IT" sz="2400" b="1" dirty="0">
                <a:solidFill>
                  <a:srgbClr val="FF0000"/>
                </a:solidFill>
              </a:rPr>
              <a:t>cartesiani</a:t>
            </a:r>
            <a:r>
              <a:rPr lang="it-IT" sz="2400" b="1" dirty="0">
                <a:solidFill>
                  <a:schemeClr val="tx1"/>
                </a:solidFill>
              </a:rPr>
              <a:t>: assi </a:t>
            </a:r>
            <a:r>
              <a:rPr lang="it-IT" sz="2400" b="1" dirty="0" err="1">
                <a:solidFill>
                  <a:schemeClr val="tx1"/>
                </a:solidFill>
              </a:rPr>
              <a:t>x</a:t>
            </a:r>
            <a:r>
              <a:rPr lang="it-IT" sz="2400" b="1" dirty="0">
                <a:solidFill>
                  <a:schemeClr val="tx1"/>
                </a:solidFill>
              </a:rPr>
              <a:t>,</a:t>
            </a:r>
            <a:r>
              <a:rPr lang="it-IT" sz="2400" b="1" dirty="0" err="1">
                <a:solidFill>
                  <a:schemeClr val="tx1"/>
                </a:solidFill>
              </a:rPr>
              <a:t>y</a:t>
            </a:r>
            <a:r>
              <a:rPr lang="it-IT" sz="2400" b="1" dirty="0">
                <a:solidFill>
                  <a:schemeClr val="tx1"/>
                </a:solidFill>
              </a:rPr>
              <a:t>,</a:t>
            </a:r>
            <a:r>
              <a:rPr lang="it-IT" sz="2400" b="1" dirty="0" err="1">
                <a:solidFill>
                  <a:schemeClr val="tx1"/>
                </a:solidFill>
              </a:rPr>
              <a:t>z</a:t>
            </a:r>
            <a:r>
              <a:rPr lang="it-IT" sz="2400" b="1" dirty="0">
                <a:solidFill>
                  <a:schemeClr val="tx1"/>
                </a:solidFill>
              </a:rPr>
              <a:t> tra loro </a:t>
            </a:r>
            <a:r>
              <a:rPr lang="it-IT" sz="2400" b="1" dirty="0">
                <a:solidFill>
                  <a:srgbClr val="FF0000"/>
                </a:solidFill>
              </a:rPr>
              <a:t>perpendicolari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33400" y="1553562"/>
            <a:ext cx="711546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b="1" dirty="0">
                <a:solidFill>
                  <a:schemeClr val="tx1"/>
                </a:solidFill>
              </a:rPr>
              <a:t>Criterio generale: </a:t>
            </a:r>
            <a:r>
              <a:rPr lang="it-IT" sz="2400" b="1" dirty="0">
                <a:solidFill>
                  <a:srgbClr val="FF0000"/>
                </a:solidFill>
              </a:rPr>
              <a:t>semplicità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(= minor complicazione possibile!)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8600" y="3202432"/>
            <a:ext cx="4117975" cy="1219200"/>
            <a:chOff x="144" y="1344"/>
            <a:chExt cx="2594" cy="768"/>
          </a:xfrm>
        </p:grpSpPr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384" y="134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 flipV="1">
              <a:off x="144" y="1872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 flipH="1">
              <a:off x="384" y="187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 flipH="1">
              <a:off x="1392" y="1392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 flipH="1" flipV="1">
              <a:off x="1392" y="1872"/>
              <a:ext cx="33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 flipH="1">
              <a:off x="1392" y="187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432" y="1392"/>
              <a:ext cx="7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1">
                  <a:solidFill>
                    <a:schemeClr val="tx1"/>
                  </a:solidFill>
                </a:rPr>
                <a:t>cartesiano</a:t>
              </a: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1728" y="1392"/>
              <a:ext cx="101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1" dirty="0">
                  <a:solidFill>
                    <a:schemeClr val="tx1"/>
                  </a:solidFill>
                </a:rPr>
                <a:t>non cartesiano </a:t>
              </a:r>
            </a:p>
            <a:p>
              <a:pPr algn="l"/>
              <a:r>
                <a:rPr lang="it-IT" sz="1800" b="1" dirty="0">
                  <a:solidFill>
                    <a:schemeClr val="tx1"/>
                  </a:solidFill>
                </a:rPr>
                <a:t>(inutile?...)</a:t>
              </a:r>
            </a:p>
          </p:txBody>
        </p:sp>
      </p:grp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724400" y="2884488"/>
            <a:ext cx="2329183" cy="3801041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automobile,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bicicletta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                              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peso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che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cade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scatola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cubica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fascio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raggi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X</a:t>
            </a:r>
          </a:p>
          <a:p>
            <a:pPr algn="l"/>
            <a:r>
              <a:rPr lang="en-US" sz="9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...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ruota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palla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giostra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Terra, Sole,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pianeti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onde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elettromagnetiche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atomi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cellule</a:t>
            </a:r>
          </a:p>
          <a:p>
            <a:pPr algn="l"/>
            <a:r>
              <a:rPr lang="en-US" sz="8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...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tubi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impianti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idraulici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condotti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elettrici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vasi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sanguigni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bottiglie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bombole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siringhe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fiale</a:t>
            </a:r>
            <a:r>
              <a:rPr lang="en-US" sz="16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flebo</a:t>
            </a:r>
            <a:endParaRPr lang="en-US" sz="1600" b="1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48463" y="2743200"/>
            <a:ext cx="1905000" cy="1311275"/>
            <a:chOff x="4224" y="1392"/>
            <a:chExt cx="1200" cy="826"/>
          </a:xfrm>
        </p:grpSpPr>
        <p:sp>
          <p:nvSpPr>
            <p:cNvPr id="79887" name="AutoShape 15"/>
            <p:cNvSpPr>
              <a:spLocks noChangeArrowheads="1"/>
            </p:cNvSpPr>
            <p:nvPr/>
          </p:nvSpPr>
          <p:spPr bwMode="auto">
            <a:xfrm>
              <a:off x="4992" y="1392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4224" y="1392"/>
              <a:ext cx="42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8000" b="1" dirty="0">
                  <a:latin typeface="Times New Roman" pitchFamily="18" charset="0"/>
                  <a:sym typeface="Symbol" pitchFamily="18" charset="2"/>
                </a:rPr>
                <a:t></a:t>
              </a:r>
              <a:endParaRPr lang="it-IT" sz="8000" b="1" dirty="0">
                <a:latin typeface="Times New Roman" pitchFamily="18" charset="0"/>
              </a:endParaRPr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auto">
            <a:xfrm>
              <a:off x="4512" y="1728"/>
              <a:ext cx="864" cy="43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 b="1" dirty="0" err="1">
                  <a:solidFill>
                    <a:srgbClr val="0000FF"/>
                  </a:solidFill>
                </a:rPr>
                <a:t>coord</a:t>
              </a:r>
              <a:r>
                <a:rPr lang="it-IT" sz="1600" b="1" dirty="0">
                  <a:solidFill>
                    <a:srgbClr val="0000FF"/>
                  </a:solidFill>
                </a:rPr>
                <a:t>.</a:t>
              </a:r>
            </a:p>
            <a:p>
              <a:r>
                <a:rPr lang="it-IT" sz="1800" b="1" dirty="0">
                  <a:solidFill>
                    <a:srgbClr val="0000FF"/>
                  </a:solidFill>
                </a:rPr>
                <a:t>cartesiane 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748463" y="3812032"/>
            <a:ext cx="1905000" cy="1555750"/>
            <a:chOff x="4176" y="2064"/>
            <a:chExt cx="1200" cy="980"/>
          </a:xfrm>
        </p:grpSpPr>
        <p:sp>
          <p:nvSpPr>
            <p:cNvPr id="79889" name="Text Box 17"/>
            <p:cNvSpPr txBox="1">
              <a:spLocks noChangeArrowheads="1"/>
            </p:cNvSpPr>
            <p:nvPr/>
          </p:nvSpPr>
          <p:spPr bwMode="auto">
            <a:xfrm>
              <a:off x="4176" y="2064"/>
              <a:ext cx="48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9600" b="1">
                  <a:latin typeface="Times New Roman" pitchFamily="18" charset="0"/>
                  <a:sym typeface="Symbol" pitchFamily="18" charset="2"/>
                </a:rPr>
                <a:t></a:t>
              </a:r>
              <a:endParaRPr lang="it-IT" sz="9600" b="1">
                <a:latin typeface="Times New Roman" pitchFamily="18" charset="0"/>
              </a:endParaRPr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auto">
            <a:xfrm>
              <a:off x="4512" y="2448"/>
              <a:ext cx="864" cy="43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 b="1" dirty="0" err="1">
                  <a:solidFill>
                    <a:srgbClr val="0000FF"/>
                  </a:solidFill>
                </a:rPr>
                <a:t>coord</a:t>
              </a:r>
              <a:r>
                <a:rPr lang="it-IT" sz="1600" b="1" dirty="0">
                  <a:solidFill>
                    <a:srgbClr val="0000FF"/>
                  </a:solidFill>
                </a:rPr>
                <a:t>.</a:t>
              </a:r>
            </a:p>
            <a:p>
              <a:r>
                <a:rPr lang="it-IT" sz="1800" b="1" dirty="0">
                  <a:solidFill>
                    <a:srgbClr val="0000FF"/>
                  </a:solidFill>
                </a:rPr>
                <a:t>sferiche 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705600" y="5129779"/>
            <a:ext cx="2130425" cy="1555750"/>
            <a:chOff x="4176" y="2928"/>
            <a:chExt cx="1342" cy="980"/>
          </a:xfrm>
        </p:grpSpPr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4176" y="2928"/>
              <a:ext cx="48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9600" b="1">
                  <a:latin typeface="Times New Roman" pitchFamily="18" charset="0"/>
                  <a:sym typeface="Symbol" pitchFamily="18" charset="2"/>
                </a:rPr>
                <a:t></a:t>
              </a:r>
              <a:endParaRPr lang="it-IT" sz="9600" b="1">
                <a:latin typeface="Times New Roman" pitchFamily="18" charset="0"/>
              </a:endParaRPr>
            </a:p>
          </p:txBody>
        </p:sp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4512" y="3264"/>
              <a:ext cx="1006" cy="453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 b="1" dirty="0" smtClean="0">
                  <a:solidFill>
                    <a:srgbClr val="0000FF"/>
                  </a:solidFill>
                </a:rPr>
                <a:t>Coord.</a:t>
              </a:r>
            </a:p>
            <a:p>
              <a:r>
                <a:rPr lang="it-IT" sz="1800" b="1" dirty="0" smtClean="0">
                  <a:solidFill>
                    <a:srgbClr val="0000FF"/>
                  </a:solidFill>
                </a:rPr>
                <a:t>cilindriche </a:t>
              </a:r>
              <a:endParaRPr lang="it-IT" sz="1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57200" y="4694010"/>
            <a:ext cx="4267200" cy="1938338"/>
            <a:chOff x="240" y="2496"/>
            <a:chExt cx="2688" cy="1221"/>
          </a:xfrm>
        </p:grpSpPr>
        <p:sp>
          <p:nvSpPr>
            <p:cNvPr id="79876" name="Text Box 4"/>
            <p:cNvSpPr txBox="1">
              <a:spLocks noChangeArrowheads="1"/>
            </p:cNvSpPr>
            <p:nvPr/>
          </p:nvSpPr>
          <p:spPr bwMode="auto">
            <a:xfrm>
              <a:off x="240" y="2496"/>
              <a:ext cx="1845" cy="1221"/>
            </a:xfrm>
            <a:prstGeom prst="rect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99FF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400" b="1" dirty="0">
                  <a:solidFill>
                    <a:srgbClr val="0000FF"/>
                  </a:solidFill>
                </a:rPr>
                <a:t>Quale sistema </a:t>
              </a:r>
            </a:p>
            <a:p>
              <a:pPr algn="l"/>
              <a:r>
                <a:rPr lang="it-IT" sz="2400" b="1" dirty="0">
                  <a:solidFill>
                    <a:srgbClr val="0000FF"/>
                  </a:solidFill>
                </a:rPr>
                <a:t>di riferimento usare? </a:t>
              </a:r>
            </a:p>
            <a:p>
              <a:pPr algn="l"/>
              <a:endParaRPr lang="it-IT" sz="1200" b="1" dirty="0"/>
            </a:p>
            <a:p>
              <a:pPr algn="l"/>
              <a:r>
                <a:rPr lang="it-IT" b="1" dirty="0">
                  <a:solidFill>
                    <a:schemeClr val="tx1"/>
                  </a:solidFill>
                </a:rPr>
                <a:t>Dipende dalle caratteristiche </a:t>
              </a:r>
            </a:p>
            <a:p>
              <a:pPr algn="l"/>
              <a:r>
                <a:rPr lang="it-IT" b="1" dirty="0">
                  <a:solidFill>
                    <a:srgbClr val="FF0000"/>
                  </a:solidFill>
                </a:rPr>
                <a:t>geometriche</a:t>
              </a:r>
              <a:r>
                <a:rPr lang="it-IT" b="1" dirty="0">
                  <a:solidFill>
                    <a:schemeClr val="tx1"/>
                  </a:solidFill>
                </a:rPr>
                <a:t> e di </a:t>
              </a:r>
              <a:r>
                <a:rPr lang="it-IT" b="1" dirty="0">
                  <a:solidFill>
                    <a:srgbClr val="FF0000"/>
                  </a:solidFill>
                </a:rPr>
                <a:t>simmetria</a:t>
              </a:r>
            </a:p>
            <a:p>
              <a:pPr algn="l"/>
              <a:r>
                <a:rPr lang="it-IT" b="1" dirty="0">
                  <a:solidFill>
                    <a:schemeClr val="tx1"/>
                  </a:solidFill>
                </a:rPr>
                <a:t>del problema</a:t>
              </a:r>
              <a:r>
                <a:rPr lang="it-IT" sz="24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79894" name="Line 22"/>
            <p:cNvSpPr>
              <a:spLocks noChangeShapeType="1"/>
            </p:cNvSpPr>
            <p:nvPr/>
          </p:nvSpPr>
          <p:spPr bwMode="auto">
            <a:xfrm>
              <a:off x="1872" y="3648"/>
              <a:ext cx="1056" cy="0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 di riferimento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 autoUpdateAnimBg="0"/>
      <p:bldP spid="79877" grpId="0" animBg="1" autoUpdateAnimBg="0"/>
      <p:bldP spid="79886" grpId="0" animBg="1" autoUpdateAnimBg="0"/>
      <p:bldP spid="2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85800" y="1817688"/>
            <a:ext cx="2895600" cy="3036888"/>
            <a:chOff x="432" y="720"/>
            <a:chExt cx="1824" cy="1913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528" y="72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00" name="Rectangle 4"/>
            <p:cNvSpPr>
              <a:spLocks noChangeArrowheads="1"/>
            </p:cNvSpPr>
            <p:nvPr/>
          </p:nvSpPr>
          <p:spPr bwMode="auto">
            <a:xfrm>
              <a:off x="2016" y="2064"/>
              <a:ext cx="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528" y="2352"/>
              <a:ext cx="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1488" y="1008"/>
              <a:ext cx="96" cy="96"/>
            </a:xfrm>
            <a:prstGeom prst="ellipse">
              <a:avLst/>
            </a:prstGeom>
            <a:solidFill>
              <a:srgbClr val="FF000C"/>
            </a:solidFill>
            <a:ln w="17463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1584" y="816"/>
              <a:ext cx="6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P(x</a:t>
              </a:r>
              <a:r>
                <a:rPr lang="it-IT" sz="2400" b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,y</a:t>
              </a:r>
              <a:r>
                <a:rPr lang="it-IT" sz="2400" b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432" y="1440"/>
              <a:ext cx="1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FF000C"/>
                  </a:solidFill>
                  <a:latin typeface="Times New Roman" pitchFamily="18" charset="0"/>
                </a:rPr>
                <a:t>y</a:t>
              </a:r>
              <a:r>
                <a:rPr lang="it-IT" sz="2400" b="1" baseline="-25000">
                  <a:solidFill>
                    <a:srgbClr val="FF000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flipV="1">
              <a:off x="720" y="1104"/>
              <a:ext cx="800" cy="1250"/>
            </a:xfrm>
            <a:prstGeom prst="line">
              <a:avLst/>
            </a:prstGeom>
            <a:noFill/>
            <a:ln w="58738">
              <a:solidFill>
                <a:srgbClr val="15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1152" y="1296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158000"/>
                  </a:solidFill>
                  <a:latin typeface="Times New Roman" pitchFamily="18" charset="0"/>
                </a:rPr>
                <a:t>r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07" name="Arc 11"/>
            <p:cNvSpPr>
              <a:spLocks/>
            </p:cNvSpPr>
            <p:nvPr/>
          </p:nvSpPr>
          <p:spPr bwMode="auto">
            <a:xfrm>
              <a:off x="816" y="2160"/>
              <a:ext cx="111" cy="2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7843"/>
                <a:gd name="T2" fmla="*/ 20678 w 21600"/>
                <a:gd name="T3" fmla="*/ 27843 h 27843"/>
                <a:gd name="T4" fmla="*/ 0 w 21600"/>
                <a:gd name="T5" fmla="*/ 21600 h 27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84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4"/>
                    <a:pt x="21289" y="25818"/>
                    <a:pt x="20678" y="27843"/>
                  </a:cubicBezTo>
                </a:path>
                <a:path w="21600" h="2784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4"/>
                    <a:pt x="21289" y="25818"/>
                    <a:pt x="20678" y="2784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0163">
              <a:solidFill>
                <a:srgbClr val="15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960" y="2064"/>
              <a:ext cx="1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158000"/>
                  </a:solidFill>
                  <a:latin typeface="Symbol" pitchFamily="18" charset="2"/>
                </a:rPr>
                <a:t>q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1008" y="2400"/>
              <a:ext cx="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FF000C"/>
                  </a:solidFill>
                  <a:latin typeface="Times New Roman" pitchFamily="18" charset="0"/>
                </a:rPr>
                <a:t>x</a:t>
              </a:r>
              <a:r>
                <a:rPr lang="it-IT" sz="2400" b="1" baseline="-25000">
                  <a:solidFill>
                    <a:srgbClr val="FF000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720" y="2352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 flipV="1">
              <a:off x="720" y="816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12" name="Line 16"/>
            <p:cNvSpPr>
              <a:spLocks noChangeShapeType="1"/>
            </p:cNvSpPr>
            <p:nvPr/>
          </p:nvSpPr>
          <p:spPr bwMode="auto">
            <a:xfrm>
              <a:off x="624" y="1056"/>
              <a:ext cx="0" cy="1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 flipH="1">
              <a:off x="720" y="2448"/>
              <a:ext cx="81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14" name="Line 18"/>
            <p:cNvSpPr>
              <a:spLocks noChangeShapeType="1"/>
            </p:cNvSpPr>
            <p:nvPr/>
          </p:nvSpPr>
          <p:spPr bwMode="auto">
            <a:xfrm flipH="1">
              <a:off x="672" y="1056"/>
              <a:ext cx="86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 flipH="1" flipV="1">
              <a:off x="1536" y="1056"/>
              <a:ext cx="0" cy="129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953001" y="1670844"/>
            <a:ext cx="3636963" cy="3646488"/>
            <a:chOff x="3120" y="720"/>
            <a:chExt cx="2291" cy="2297"/>
          </a:xfrm>
        </p:grpSpPr>
        <p:sp>
          <p:nvSpPr>
            <p:cNvPr id="80916" name="Rectangle 20"/>
            <p:cNvSpPr>
              <a:spLocks noChangeArrowheads="1"/>
            </p:cNvSpPr>
            <p:nvPr/>
          </p:nvSpPr>
          <p:spPr bwMode="auto">
            <a:xfrm>
              <a:off x="3504" y="72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17" name="Rectangle 21"/>
            <p:cNvSpPr>
              <a:spLocks noChangeArrowheads="1"/>
            </p:cNvSpPr>
            <p:nvPr/>
          </p:nvSpPr>
          <p:spPr bwMode="auto">
            <a:xfrm>
              <a:off x="4992" y="2064"/>
              <a:ext cx="1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3408" y="2208"/>
              <a:ext cx="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4464" y="1008"/>
              <a:ext cx="96" cy="96"/>
            </a:xfrm>
            <a:prstGeom prst="ellipse">
              <a:avLst/>
            </a:prstGeom>
            <a:solidFill>
              <a:srgbClr val="FF000C"/>
            </a:solidFill>
            <a:ln w="17463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4560" y="816"/>
              <a:ext cx="8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P(x</a:t>
              </a:r>
              <a:r>
                <a:rPr lang="it-IT" sz="2400" b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,y</a:t>
              </a:r>
              <a:r>
                <a:rPr lang="it-IT" sz="2400" b="1" baseline="-25000">
                  <a:solidFill>
                    <a:srgbClr val="000000"/>
                  </a:solidFill>
                  <a:latin typeface="Times New Roman" pitchFamily="18" charset="0"/>
                </a:rPr>
                <a:t>1 </a:t>
              </a:r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,z</a:t>
              </a:r>
              <a:r>
                <a:rPr lang="it-IT" sz="2400" b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4656" y="1536"/>
              <a:ext cx="1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FF000C"/>
                  </a:solidFill>
                  <a:latin typeface="Times New Roman" pitchFamily="18" charset="0"/>
                </a:rPr>
                <a:t>y</a:t>
              </a:r>
              <a:r>
                <a:rPr lang="it-IT" sz="2400" b="1" baseline="-25000">
                  <a:solidFill>
                    <a:srgbClr val="FF000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0922" name="Line 26"/>
            <p:cNvSpPr>
              <a:spLocks noChangeShapeType="1"/>
            </p:cNvSpPr>
            <p:nvPr/>
          </p:nvSpPr>
          <p:spPr bwMode="auto">
            <a:xfrm flipV="1">
              <a:off x="3696" y="1104"/>
              <a:ext cx="800" cy="1250"/>
            </a:xfrm>
            <a:prstGeom prst="line">
              <a:avLst/>
            </a:prstGeom>
            <a:noFill/>
            <a:ln w="58738">
              <a:solidFill>
                <a:srgbClr val="15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23" name="Rectangle 27"/>
            <p:cNvSpPr>
              <a:spLocks noChangeArrowheads="1"/>
            </p:cNvSpPr>
            <p:nvPr/>
          </p:nvSpPr>
          <p:spPr bwMode="auto">
            <a:xfrm>
              <a:off x="4128" y="1296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158000"/>
                  </a:solidFill>
                  <a:latin typeface="Times New Roman" pitchFamily="18" charset="0"/>
                </a:rPr>
                <a:t>r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24" name="Arc 28"/>
            <p:cNvSpPr>
              <a:spLocks/>
            </p:cNvSpPr>
            <p:nvPr/>
          </p:nvSpPr>
          <p:spPr bwMode="auto">
            <a:xfrm>
              <a:off x="3792" y="2160"/>
              <a:ext cx="111" cy="2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8002"/>
                <a:gd name="T2" fmla="*/ 14055 w 21600"/>
                <a:gd name="T3" fmla="*/ 38002 h 38002"/>
                <a:gd name="T4" fmla="*/ 0 w 21600"/>
                <a:gd name="T5" fmla="*/ 21600 h 38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00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906"/>
                    <a:pt x="18843" y="33898"/>
                    <a:pt x="14054" y="38001"/>
                  </a:cubicBezTo>
                </a:path>
                <a:path w="21600" h="3800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906"/>
                    <a:pt x="18843" y="33898"/>
                    <a:pt x="14054" y="3800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0163">
              <a:solidFill>
                <a:srgbClr val="15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auto">
            <a:xfrm>
              <a:off x="3936" y="2064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158000"/>
                  </a:solidFill>
                  <a:latin typeface="Symbol" pitchFamily="18" charset="2"/>
                  <a:sym typeface="Symbol" pitchFamily="18" charset="2"/>
                </a:rPr>
                <a:t>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26" name="Rectangle 30"/>
            <p:cNvSpPr>
              <a:spLocks noChangeArrowheads="1"/>
            </p:cNvSpPr>
            <p:nvPr/>
          </p:nvSpPr>
          <p:spPr bwMode="auto">
            <a:xfrm>
              <a:off x="3984" y="2784"/>
              <a:ext cx="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FF000C"/>
                  </a:solidFill>
                  <a:latin typeface="Times New Roman" pitchFamily="18" charset="0"/>
                </a:rPr>
                <a:t>x</a:t>
              </a:r>
              <a:r>
                <a:rPr lang="it-IT" sz="2400" b="1" baseline="-25000">
                  <a:solidFill>
                    <a:srgbClr val="FF000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>
              <a:off x="3696" y="2352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28" name="Line 32"/>
            <p:cNvSpPr>
              <a:spLocks noChangeShapeType="1"/>
            </p:cNvSpPr>
            <p:nvPr/>
          </p:nvSpPr>
          <p:spPr bwMode="auto">
            <a:xfrm flipV="1">
              <a:off x="3696" y="816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29" name="Line 33"/>
            <p:cNvSpPr>
              <a:spLocks noChangeShapeType="1"/>
            </p:cNvSpPr>
            <p:nvPr/>
          </p:nvSpPr>
          <p:spPr bwMode="auto">
            <a:xfrm>
              <a:off x="4608" y="1056"/>
              <a:ext cx="0" cy="17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 flipH="1">
              <a:off x="3216" y="2832"/>
              <a:ext cx="12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1" name="Line 35"/>
            <p:cNvSpPr>
              <a:spLocks noChangeShapeType="1"/>
            </p:cNvSpPr>
            <p:nvPr/>
          </p:nvSpPr>
          <p:spPr bwMode="auto">
            <a:xfrm flipH="1" flipV="1">
              <a:off x="3696" y="2352"/>
              <a:ext cx="816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2" name="Line 36"/>
            <p:cNvSpPr>
              <a:spLocks noChangeShapeType="1"/>
            </p:cNvSpPr>
            <p:nvPr/>
          </p:nvSpPr>
          <p:spPr bwMode="auto">
            <a:xfrm flipH="1" flipV="1">
              <a:off x="4512" y="1056"/>
              <a:ext cx="0" cy="17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3" name="Line 37"/>
            <p:cNvSpPr>
              <a:spLocks noChangeShapeType="1"/>
            </p:cNvSpPr>
            <p:nvPr/>
          </p:nvSpPr>
          <p:spPr bwMode="auto">
            <a:xfrm flipH="1">
              <a:off x="3120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4" name="Line 38"/>
            <p:cNvSpPr>
              <a:spLocks noChangeShapeType="1"/>
            </p:cNvSpPr>
            <p:nvPr/>
          </p:nvSpPr>
          <p:spPr bwMode="auto">
            <a:xfrm flipH="1">
              <a:off x="3264" y="2784"/>
              <a:ext cx="12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5" name="Arc 39"/>
            <p:cNvSpPr>
              <a:spLocks/>
            </p:cNvSpPr>
            <p:nvPr/>
          </p:nvSpPr>
          <p:spPr bwMode="auto">
            <a:xfrm>
              <a:off x="3547" y="2496"/>
              <a:ext cx="439" cy="96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44 w 43144"/>
                <a:gd name="T1" fmla="*/ 1548 h 21600"/>
                <a:gd name="T2" fmla="*/ 0 w 43144"/>
                <a:gd name="T3" fmla="*/ 0 h 21600"/>
                <a:gd name="T4" fmla="*/ 21600 w 4314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4" h="21600" fill="none" extrusionOk="0">
                  <a:moveTo>
                    <a:pt x="43144" y="1548"/>
                  </a:moveTo>
                  <a:cubicBezTo>
                    <a:pt x="42332" y="12847"/>
                    <a:pt x="32928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144" h="21600" stroke="0" extrusionOk="0">
                  <a:moveTo>
                    <a:pt x="43144" y="1548"/>
                  </a:moveTo>
                  <a:cubicBezTo>
                    <a:pt x="42332" y="12847"/>
                    <a:pt x="32928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30163">
              <a:solidFill>
                <a:srgbClr val="15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6" name="Rectangle 40"/>
            <p:cNvSpPr>
              <a:spLocks noChangeArrowheads="1"/>
            </p:cNvSpPr>
            <p:nvPr/>
          </p:nvSpPr>
          <p:spPr bwMode="auto">
            <a:xfrm>
              <a:off x="3504" y="2496"/>
              <a:ext cx="1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158000"/>
                  </a:solidFill>
                  <a:latin typeface="Symbol" pitchFamily="18" charset="2"/>
                </a:rPr>
                <a:t>q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937" name="Line 41"/>
            <p:cNvSpPr>
              <a:spLocks noChangeShapeType="1"/>
            </p:cNvSpPr>
            <p:nvPr/>
          </p:nvSpPr>
          <p:spPr bwMode="auto">
            <a:xfrm flipH="1">
              <a:off x="4464" y="2352"/>
              <a:ext cx="432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8" name="Line 42"/>
            <p:cNvSpPr>
              <a:spLocks noChangeShapeType="1"/>
            </p:cNvSpPr>
            <p:nvPr/>
          </p:nvSpPr>
          <p:spPr bwMode="auto">
            <a:xfrm flipH="1">
              <a:off x="4608" y="2352"/>
              <a:ext cx="48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0939" name="Rectangle 43"/>
            <p:cNvSpPr>
              <a:spLocks noChangeArrowheads="1"/>
            </p:cNvSpPr>
            <p:nvPr/>
          </p:nvSpPr>
          <p:spPr bwMode="auto">
            <a:xfrm>
              <a:off x="4896" y="2496"/>
              <a:ext cx="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FF000C"/>
                  </a:solidFill>
                  <a:latin typeface="Times New Roman" pitchFamily="18" charset="0"/>
                </a:rPr>
                <a:t>z</a:t>
              </a:r>
              <a:r>
                <a:rPr lang="it-IT" sz="2400" b="1" baseline="-25000">
                  <a:solidFill>
                    <a:srgbClr val="FF000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0940" name="Rectangle 44"/>
            <p:cNvSpPr>
              <a:spLocks noChangeArrowheads="1"/>
            </p:cNvSpPr>
            <p:nvPr/>
          </p:nvSpPr>
          <p:spPr bwMode="auto">
            <a:xfrm>
              <a:off x="3216" y="2448"/>
              <a:ext cx="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80941" name="Text Box 45"/>
          <p:cNvSpPr txBox="1">
            <a:spLocks noChangeArrowheads="1"/>
          </p:cNvSpPr>
          <p:nvPr/>
        </p:nvSpPr>
        <p:spPr bwMode="auto">
          <a:xfrm>
            <a:off x="838200" y="5323994"/>
            <a:ext cx="7467601" cy="10156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b="1" dirty="0">
                <a:solidFill>
                  <a:srgbClr val="0000FF"/>
                </a:solidFill>
              </a:rPr>
              <a:t>Ogni punto è univocamente determinato da:</a:t>
            </a:r>
          </a:p>
          <a:p>
            <a:pPr algn="l"/>
            <a:endParaRPr lang="it-IT" sz="600" b="1" dirty="0"/>
          </a:p>
          <a:p>
            <a:pPr algn="l"/>
            <a:r>
              <a:rPr lang="it-IT" b="1" dirty="0">
                <a:solidFill>
                  <a:srgbClr val="CC3399"/>
                </a:solidFill>
              </a:rPr>
              <a:t>in 2 dim </a:t>
            </a:r>
            <a:r>
              <a:rPr lang="it-IT" b="1" dirty="0">
                <a:solidFill>
                  <a:srgbClr val="CC3399"/>
                </a:solidFill>
                <a:sym typeface="Wingdings" pitchFamily="2" charset="2"/>
              </a:rPr>
              <a:t> 2 coordinate	</a:t>
            </a:r>
            <a:r>
              <a:rPr lang="it-IT" b="1" dirty="0" smtClean="0">
                <a:solidFill>
                  <a:srgbClr val="CC3399"/>
                </a:solidFill>
                <a:sym typeface="Wingdings" pitchFamily="2" charset="2"/>
              </a:rPr>
              <a:t>				in </a:t>
            </a:r>
            <a:r>
              <a:rPr lang="it-IT" b="1" dirty="0">
                <a:solidFill>
                  <a:srgbClr val="CC3399"/>
                </a:solidFill>
                <a:sym typeface="Wingdings" pitchFamily="2" charset="2"/>
              </a:rPr>
              <a:t>3 dim  3 coordinate</a:t>
            </a:r>
          </a:p>
          <a:p>
            <a:pPr algn="l"/>
            <a:r>
              <a:rPr lang="it-IT" b="1" dirty="0" err="1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it-IT" b="1" dirty="0" err="1">
                <a:solidFill>
                  <a:srgbClr val="CC3399"/>
                </a:solidFill>
                <a:sym typeface="Wingdings" pitchFamily="2" charset="2"/>
              </a:rPr>
              <a:t>x</a:t>
            </a:r>
            <a:r>
              <a:rPr lang="it-IT" b="1" dirty="0">
                <a:solidFill>
                  <a:srgbClr val="CC3399"/>
                </a:solidFill>
                <a:sym typeface="Wingdings" pitchFamily="2" charset="2"/>
              </a:rPr>
              <a:t>,</a:t>
            </a:r>
            <a:r>
              <a:rPr lang="it-IT" b="1" dirty="0" err="1">
                <a:solidFill>
                  <a:srgbClr val="CC3399"/>
                </a:solidFill>
                <a:sym typeface="Wingdings" pitchFamily="2" charset="2"/>
              </a:rPr>
              <a:t>y</a:t>
            </a:r>
            <a:r>
              <a:rPr lang="it-IT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b="1" dirty="0" smtClean="0">
                <a:sym typeface="Wingdings" pitchFamily="2" charset="2"/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o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it-IT" b="1" dirty="0" smtClean="0">
                <a:solidFill>
                  <a:schemeClr val="tx1"/>
                </a:solidFill>
                <a:sym typeface="Wingdings" pitchFamily="2" charset="2"/>
              </a:rPr>
              <a:t>P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it-IT" b="1" dirty="0">
                <a:solidFill>
                  <a:srgbClr val="CC3399"/>
                </a:solidFill>
                <a:sym typeface="Wingdings" pitchFamily="2" charset="2"/>
              </a:rPr>
              <a:t>r,</a:t>
            </a:r>
            <a:r>
              <a:rPr lang="it-IT" b="1" dirty="0">
                <a:solidFill>
                  <a:srgbClr val="CC3399"/>
                </a:solidFill>
                <a:sym typeface="Symbol" pitchFamily="18" charset="2"/>
              </a:rPr>
              <a:t></a:t>
            </a:r>
            <a:r>
              <a:rPr lang="it-IT" b="1" dirty="0">
                <a:solidFill>
                  <a:schemeClr val="tx1"/>
                </a:solidFill>
                <a:sym typeface="Symbol" pitchFamily="18" charset="2"/>
              </a:rPr>
              <a:t>)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it-IT" b="1" dirty="0" smtClean="0">
                <a:solidFill>
                  <a:schemeClr val="tx1"/>
                </a:solidFill>
                <a:sym typeface="Wingdings" pitchFamily="2" charset="2"/>
              </a:rPr>
              <a:t>				P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it-IT" b="1" dirty="0">
                <a:solidFill>
                  <a:srgbClr val="CC3399"/>
                </a:solidFill>
                <a:sym typeface="Wingdings" pitchFamily="2" charset="2"/>
              </a:rPr>
              <a:t>x,y,z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o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it-IT" b="1" dirty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it-IT" b="1" dirty="0">
                <a:solidFill>
                  <a:srgbClr val="CC3399"/>
                </a:solidFill>
                <a:sym typeface="Symbol" pitchFamily="18" charset="2"/>
              </a:rPr>
              <a:t>r,,</a:t>
            </a:r>
            <a:r>
              <a:rPr lang="it-IT" b="1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990600" y="141288"/>
            <a:ext cx="7772400" cy="12192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Sistemi di riferimento </a:t>
            </a:r>
            <a:b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2 e 3 dimensioni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Segnaposto numero diapositiva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1" grpId="0" animBg="1" autoUpdateAnimBg="0"/>
      <p:bldP spid="4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52985" y="4014821"/>
            <a:ext cx="4500563" cy="830263"/>
            <a:chOff x="96" y="2400"/>
            <a:chExt cx="2835" cy="5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>
              <a:off x="96" y="2544"/>
              <a:ext cx="384" cy="0"/>
            </a:xfrm>
            <a:prstGeom prst="line">
              <a:avLst/>
            </a:prstGeom>
            <a:grp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53" name="Text Box 21"/>
            <p:cNvSpPr txBox="1">
              <a:spLocks noChangeArrowheads="1"/>
            </p:cNvSpPr>
            <p:nvPr/>
          </p:nvSpPr>
          <p:spPr bwMode="auto">
            <a:xfrm>
              <a:off x="480" y="2400"/>
              <a:ext cx="2451" cy="5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 typeface="Symbol" pitchFamily="18" charset="2"/>
                <a:buNone/>
              </a:pPr>
              <a:r>
                <a:rPr lang="it-IT" sz="2400" b="1" dirty="0">
                  <a:solidFill>
                    <a:srgbClr val="009900"/>
                  </a:solidFill>
                  <a:sym typeface="Symbol" pitchFamily="18" charset="2"/>
                </a:rPr>
                <a:t> = arco/raggio = </a:t>
              </a:r>
            </a:p>
            <a:p>
              <a:pPr algn="l">
                <a:buFont typeface="Symbol" pitchFamily="18" charset="2"/>
                <a:buNone/>
              </a:pPr>
              <a:r>
                <a:rPr lang="it-IT" sz="2400" b="1" dirty="0">
                  <a:solidFill>
                    <a:srgbClr val="009900"/>
                  </a:solidFill>
                  <a:sym typeface="Symbol" pitchFamily="18" charset="2"/>
                </a:rPr>
                <a:t>misura dell’angolo in </a:t>
              </a:r>
              <a:r>
                <a:rPr lang="it-IT" sz="2400" b="1" dirty="0">
                  <a:solidFill>
                    <a:srgbClr val="FF0000"/>
                  </a:solidFill>
                  <a:sym typeface="Symbol" pitchFamily="18" charset="2"/>
                </a:rPr>
                <a:t>radianti</a:t>
              </a:r>
              <a:endParaRPr lang="it-IT" b="1" dirty="0">
                <a:solidFill>
                  <a:schemeClr val="hlink"/>
                </a:solidFill>
                <a:effectDag name="">
                  <a:cont type="tree" name="">
                    <a:effect ref="fillLine"/>
                    <a:outerShdw dist="38100" dir="13500000" algn="br">
                      <a:srgbClr val="DDDDFF"/>
                    </a:outerShdw>
                  </a:cont>
                  <a:cont type="tree" name="">
                    <a:effect ref="fillLine"/>
                    <a:outerShdw dist="38100" dir="2700000" algn="tl">
                      <a:srgbClr val="7A7A99"/>
                    </a:outerShdw>
                  </a:cont>
                  <a:effect ref="fillLine"/>
                </a:effectDag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60220" y="3187478"/>
            <a:ext cx="3648075" cy="830263"/>
            <a:chOff x="96" y="1872"/>
            <a:chExt cx="2298" cy="523"/>
          </a:xfrm>
        </p:grpSpPr>
        <p:sp>
          <p:nvSpPr>
            <p:cNvPr id="95251" name="Text Box 19"/>
            <p:cNvSpPr txBox="1">
              <a:spLocks noChangeArrowheads="1"/>
            </p:cNvSpPr>
            <p:nvPr/>
          </p:nvSpPr>
          <p:spPr bwMode="auto">
            <a:xfrm>
              <a:off x="480" y="1872"/>
              <a:ext cx="1914" cy="52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 dirty="0">
                  <a:solidFill>
                    <a:srgbClr val="0000FF"/>
                  </a:solidFill>
                </a:rPr>
                <a:t>Rapporto arco/</a:t>
              </a:r>
              <a:r>
                <a:rPr lang="it-IT" b="1" dirty="0" err="1">
                  <a:solidFill>
                    <a:srgbClr val="0000FF"/>
                  </a:solidFill>
                </a:rPr>
                <a:t>circonferenza</a:t>
              </a:r>
              <a:r>
                <a:rPr lang="it-IT" b="1" dirty="0" err="1">
                  <a:solidFill>
                    <a:schemeClr val="accent2"/>
                  </a:solidFill>
                </a:rPr>
                <a:t>=</a:t>
              </a:r>
              <a:r>
                <a:rPr lang="it-IT" sz="2400" b="1" dirty="0">
                  <a:solidFill>
                    <a:schemeClr val="tx1"/>
                  </a:solidFill>
                </a:rPr>
                <a:t> </a:t>
              </a:r>
            </a:p>
            <a:p>
              <a:pPr algn="l"/>
              <a:r>
                <a:rPr lang="it-IT" sz="2400" b="1" dirty="0">
                  <a:solidFill>
                    <a:srgbClr val="FF0000"/>
                  </a:solidFill>
                </a:rPr>
                <a:t>a/c</a:t>
              </a:r>
              <a:r>
                <a:rPr lang="it-IT" sz="2400" b="1" dirty="0">
                  <a:solidFill>
                    <a:schemeClr val="accent2"/>
                  </a:solidFill>
                </a:rPr>
                <a:t> </a:t>
              </a:r>
              <a:r>
                <a:rPr lang="it-IT" sz="2400" b="1" dirty="0">
                  <a:solidFill>
                    <a:srgbClr val="0000FF"/>
                  </a:solidFill>
                </a:rPr>
                <a:t>= </a:t>
              </a:r>
              <a:r>
                <a:rPr lang="it-IT" sz="2400" b="1" dirty="0">
                  <a:solidFill>
                    <a:srgbClr val="0000FF"/>
                  </a:solidFill>
                  <a:sym typeface="Symbol" pitchFamily="18" charset="2"/>
                </a:rPr>
                <a:t>r/2r </a:t>
              </a:r>
              <a:r>
                <a:rPr lang="it-IT" sz="2400" b="1" dirty="0">
                  <a:solidFill>
                    <a:srgbClr val="FF0000"/>
                  </a:solidFill>
                </a:rPr>
                <a:t>= </a:t>
              </a:r>
              <a:r>
                <a:rPr lang="it-IT" sz="2400" b="1" dirty="0">
                  <a:solidFill>
                    <a:srgbClr val="FF0000"/>
                  </a:solidFill>
                  <a:sym typeface="Symbol" pitchFamily="18" charset="2"/>
                </a:rPr>
                <a:t>/2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96" y="2016"/>
              <a:ext cx="384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0" y="1295400"/>
            <a:ext cx="5003800" cy="1751013"/>
            <a:chOff x="0" y="768"/>
            <a:chExt cx="3152" cy="1103"/>
          </a:xfrm>
        </p:grpSpPr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0" y="768"/>
              <a:ext cx="3152" cy="1076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669900"/>
                  </a:solidFill>
                </a:rPr>
                <a:t>Lunghezza di una circonferenza:</a:t>
              </a:r>
            </a:p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c </a:t>
              </a:r>
              <a:r>
                <a:rPr lang="it-IT" sz="2400" b="1" dirty="0" smtClean="0">
                  <a:solidFill>
                    <a:srgbClr val="0000FF"/>
                  </a:solidFill>
                </a:rPr>
                <a:t>=   </a:t>
              </a:r>
              <a:r>
                <a:rPr lang="it-IT" sz="2400" b="1" dirty="0">
                  <a:solidFill>
                    <a:srgbClr val="0000FF"/>
                  </a:solidFill>
                </a:rPr>
                <a:t>2</a:t>
              </a:r>
              <a:r>
                <a:rPr lang="it-IT" sz="2400" b="1" dirty="0" smtClean="0">
                  <a:solidFill>
                    <a:srgbClr val="0000FF"/>
                  </a:solidFill>
                  <a:sym typeface="Symbol" pitchFamily="18" charset="2"/>
                </a:rPr>
                <a:t>   </a:t>
              </a:r>
              <a:r>
                <a:rPr lang="it-IT" sz="2400" b="1" dirty="0">
                  <a:solidFill>
                    <a:srgbClr val="0000FF"/>
                  </a:solidFill>
                  <a:sym typeface="Symbol" pitchFamily="18" charset="2"/>
                </a:rPr>
                <a:t>r</a:t>
              </a:r>
            </a:p>
            <a:p>
              <a:pPr algn="ctr"/>
              <a:endParaRPr lang="it-IT" sz="900" b="1" dirty="0">
                <a:solidFill>
                  <a:srgbClr val="CC3399"/>
                </a:solidFill>
                <a:sym typeface="Symbol" pitchFamily="18" charset="2"/>
              </a:endParaRPr>
            </a:p>
            <a:p>
              <a:pPr algn="ctr"/>
              <a:r>
                <a:rPr lang="it-IT" sz="2400" b="1" dirty="0">
                  <a:solidFill>
                    <a:srgbClr val="669900"/>
                  </a:solidFill>
                  <a:sym typeface="Symbol" pitchFamily="18" charset="2"/>
                </a:rPr>
                <a:t>Lunghezza di un arco di </a:t>
              </a:r>
              <a:r>
                <a:rPr lang="it-IT" sz="2400" b="1" dirty="0" smtClean="0">
                  <a:solidFill>
                    <a:srgbClr val="669900"/>
                  </a:solidFill>
                  <a:sym typeface="Symbol" pitchFamily="18" charset="2"/>
                </a:rPr>
                <a:t>circonferenza:</a:t>
              </a:r>
            </a:p>
            <a:p>
              <a:pPr algn="ctr"/>
              <a:r>
                <a:rPr lang="it-IT" sz="2400" b="1" dirty="0" smtClean="0">
                  <a:solidFill>
                    <a:srgbClr val="0000FF"/>
                  </a:solidFill>
                  <a:sym typeface="Symbol" pitchFamily="18" charset="2"/>
                </a:rPr>
                <a:t>a =   </a:t>
              </a:r>
              <a:r>
                <a:rPr lang="it-IT" sz="2400" b="1" dirty="0">
                  <a:solidFill>
                    <a:srgbClr val="0000FF"/>
                  </a:solidFill>
                  <a:sym typeface="Symbol" pitchFamily="18" charset="2"/>
                </a:rPr>
                <a:t> </a:t>
              </a:r>
              <a:r>
                <a:rPr lang="it-IT" sz="2400" b="1" dirty="0" smtClean="0">
                  <a:solidFill>
                    <a:srgbClr val="0000FF"/>
                  </a:solidFill>
                  <a:sym typeface="Symbol" pitchFamily="18" charset="2"/>
                </a:rPr>
                <a:t>   r</a:t>
              </a:r>
              <a:endParaRPr lang="it-IT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95248" name="Oval 16"/>
            <p:cNvSpPr>
              <a:spLocks noChangeArrowheads="1"/>
            </p:cNvSpPr>
            <p:nvPr/>
          </p:nvSpPr>
          <p:spPr bwMode="auto">
            <a:xfrm>
              <a:off x="1492" y="985"/>
              <a:ext cx="336" cy="336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485" y="1535"/>
              <a:ext cx="336" cy="336"/>
            </a:xfrm>
            <a:prstGeom prst="ellips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866976" y="4845084"/>
            <a:ext cx="3417071" cy="4616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b="1" dirty="0">
                <a:solidFill>
                  <a:srgbClr val="CC3399"/>
                </a:solidFill>
              </a:rPr>
              <a:t>Quanto vale un radiante?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288925" y="5222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4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866976" y="5495409"/>
            <a:ext cx="3188981" cy="36933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dirty="0">
                <a:solidFill>
                  <a:schemeClr val="tx1"/>
                </a:solidFill>
              </a:rPr>
              <a:t>Angolo giro = 360° = 2</a:t>
            </a:r>
            <a:r>
              <a:rPr lang="it-IT" b="1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it-IT" b="1" dirty="0">
                <a:solidFill>
                  <a:schemeClr val="tx1"/>
                </a:solidFill>
              </a:rPr>
              <a:t> radianti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057275" y="5995992"/>
            <a:ext cx="3595688" cy="596901"/>
            <a:chOff x="290" y="3777"/>
            <a:chExt cx="2265" cy="376"/>
          </a:xfrm>
        </p:grpSpPr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290" y="3777"/>
              <a:ext cx="0" cy="24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59" name="Line 27"/>
            <p:cNvSpPr>
              <a:spLocks noChangeShapeType="1"/>
            </p:cNvSpPr>
            <p:nvPr/>
          </p:nvSpPr>
          <p:spPr bwMode="auto">
            <a:xfrm>
              <a:off x="290" y="4006"/>
              <a:ext cx="240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60" name="Text Box 28"/>
            <p:cNvSpPr txBox="1">
              <a:spLocks noChangeArrowheads="1"/>
            </p:cNvSpPr>
            <p:nvPr/>
          </p:nvSpPr>
          <p:spPr bwMode="auto">
            <a:xfrm>
              <a:off x="679" y="3862"/>
              <a:ext cx="1876" cy="29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400" b="1" dirty="0" err="1">
                  <a:solidFill>
                    <a:srgbClr val="FFFF00"/>
                  </a:solidFill>
                </a:rPr>
                <a:t>1</a:t>
              </a:r>
              <a:r>
                <a:rPr lang="it-IT" sz="2400" b="1" dirty="0">
                  <a:solidFill>
                    <a:srgbClr val="FFFF00"/>
                  </a:solidFill>
                </a:rPr>
                <a:t> </a:t>
              </a:r>
              <a:r>
                <a:rPr lang="it-IT" b="1" dirty="0" err="1">
                  <a:solidFill>
                    <a:srgbClr val="FFFF00"/>
                  </a:solidFill>
                </a:rPr>
                <a:t>rad</a:t>
              </a:r>
              <a:r>
                <a:rPr lang="it-IT" sz="2400" b="1" dirty="0">
                  <a:solidFill>
                    <a:srgbClr val="FFFF00"/>
                  </a:solidFill>
                </a:rPr>
                <a:t> : </a:t>
              </a:r>
              <a:r>
                <a:rPr lang="it-IT" sz="2400" b="1" dirty="0" err="1">
                  <a:solidFill>
                    <a:srgbClr val="FFFF00"/>
                  </a:solidFill>
                </a:rPr>
                <a:t>x°</a:t>
              </a:r>
              <a:r>
                <a:rPr lang="it-IT" sz="2400" b="1" dirty="0">
                  <a:solidFill>
                    <a:srgbClr val="FFFF00"/>
                  </a:solidFill>
                </a:rPr>
                <a:t> = 2</a:t>
              </a:r>
              <a:r>
                <a:rPr lang="it-IT" sz="2400" b="1" dirty="0">
                  <a:solidFill>
                    <a:srgbClr val="FFFF00"/>
                  </a:solidFill>
                  <a:latin typeface="Symbol" pitchFamily="18" charset="2"/>
                </a:rPr>
                <a:t>p</a:t>
              </a:r>
              <a:r>
                <a:rPr lang="it-IT" sz="2400" b="1" dirty="0">
                  <a:solidFill>
                    <a:srgbClr val="FFFF00"/>
                  </a:solidFill>
                </a:rPr>
                <a:t> </a:t>
              </a:r>
              <a:r>
                <a:rPr lang="it-IT" b="1" dirty="0" err="1">
                  <a:solidFill>
                    <a:srgbClr val="FFFF00"/>
                  </a:solidFill>
                </a:rPr>
                <a:t>rad</a:t>
              </a:r>
              <a:r>
                <a:rPr lang="it-IT" b="1" dirty="0">
                  <a:solidFill>
                    <a:srgbClr val="FFFF00"/>
                  </a:solidFill>
                </a:rPr>
                <a:t> </a:t>
              </a:r>
              <a:r>
                <a:rPr lang="it-IT" sz="2400" b="1" dirty="0">
                  <a:solidFill>
                    <a:srgbClr val="FFFF00"/>
                  </a:solidFill>
                </a:rPr>
                <a:t>: 360°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326459" y="5638805"/>
            <a:ext cx="2625725" cy="954088"/>
            <a:chOff x="3168" y="3312"/>
            <a:chExt cx="1654" cy="601"/>
          </a:xfrm>
        </p:grpSpPr>
        <p:sp>
          <p:nvSpPr>
            <p:cNvPr id="95261" name="Line 29"/>
            <p:cNvSpPr>
              <a:spLocks noChangeShapeType="1"/>
            </p:cNvSpPr>
            <p:nvPr/>
          </p:nvSpPr>
          <p:spPr bwMode="auto">
            <a:xfrm>
              <a:off x="3168" y="3792"/>
              <a:ext cx="33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3552" y="3312"/>
              <a:ext cx="1270" cy="60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800" b="1" dirty="0" err="1">
                  <a:solidFill>
                    <a:srgbClr val="FFFF00"/>
                  </a:solidFill>
                </a:rPr>
                <a:t>x°</a:t>
              </a:r>
              <a:r>
                <a:rPr lang="it-IT" sz="2800" b="1" dirty="0">
                  <a:solidFill>
                    <a:srgbClr val="FFFF00"/>
                  </a:solidFill>
                </a:rPr>
                <a:t> = 360°/2</a:t>
              </a:r>
              <a:r>
                <a:rPr lang="it-IT" sz="2800" b="1" dirty="0">
                  <a:solidFill>
                    <a:srgbClr val="FFFF00"/>
                  </a:solidFill>
                  <a:latin typeface="Symbol" pitchFamily="18" charset="2"/>
                </a:rPr>
                <a:t>p</a:t>
              </a:r>
              <a:endParaRPr lang="it-IT" sz="2800" b="1" dirty="0">
                <a:solidFill>
                  <a:srgbClr val="FFFF00"/>
                </a:solidFill>
              </a:endParaRPr>
            </a:p>
            <a:p>
              <a:pPr algn="l"/>
              <a:r>
                <a:rPr lang="it-IT" sz="2800" b="1" dirty="0">
                  <a:solidFill>
                    <a:srgbClr val="FFFF00"/>
                  </a:solidFill>
                </a:rPr>
                <a:t>    </a:t>
              </a:r>
              <a:r>
                <a:rPr lang="it-IT" sz="2400" b="1" dirty="0">
                  <a:solidFill>
                    <a:srgbClr val="FFFF00"/>
                  </a:solidFill>
                  <a:sym typeface="Symbol" pitchFamily="18" charset="2"/>
                </a:rPr>
                <a:t></a:t>
              </a:r>
              <a:r>
                <a:rPr lang="it-IT" sz="2400" b="1" dirty="0">
                  <a:solidFill>
                    <a:srgbClr val="FFFF00"/>
                  </a:solidFill>
                </a:rPr>
                <a:t> 57.296°</a:t>
              </a:r>
              <a:endParaRPr lang="it-IT" sz="2400" b="1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791200" y="1295400"/>
            <a:ext cx="3352800" cy="3276600"/>
            <a:chOff x="3264" y="816"/>
            <a:chExt cx="2304" cy="2160"/>
          </a:xfrm>
        </p:grpSpPr>
        <p:sp>
          <p:nvSpPr>
            <p:cNvPr id="95235" name="Line 3"/>
            <p:cNvSpPr>
              <a:spLocks noChangeShapeType="1"/>
            </p:cNvSpPr>
            <p:nvPr/>
          </p:nvSpPr>
          <p:spPr bwMode="auto">
            <a:xfrm>
              <a:off x="3264" y="2016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 flipV="1">
              <a:off x="4224" y="816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37" name="Oval 5"/>
            <p:cNvSpPr>
              <a:spLocks noChangeArrowheads="1"/>
            </p:cNvSpPr>
            <p:nvPr/>
          </p:nvSpPr>
          <p:spPr bwMode="auto">
            <a:xfrm>
              <a:off x="3456" y="1248"/>
              <a:ext cx="1584" cy="153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 flipV="1">
              <a:off x="4224" y="1584"/>
              <a:ext cx="672" cy="432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39" name="Line 7"/>
            <p:cNvSpPr>
              <a:spLocks noChangeShapeType="1"/>
            </p:cNvSpPr>
            <p:nvPr/>
          </p:nvSpPr>
          <p:spPr bwMode="auto">
            <a:xfrm flipV="1">
              <a:off x="4224" y="2016"/>
              <a:ext cx="816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40" name="Arc 8"/>
            <p:cNvSpPr>
              <a:spLocks/>
            </p:cNvSpPr>
            <p:nvPr/>
          </p:nvSpPr>
          <p:spPr bwMode="auto">
            <a:xfrm>
              <a:off x="4512" y="1824"/>
              <a:ext cx="92" cy="187"/>
            </a:xfrm>
            <a:custGeom>
              <a:avLst/>
              <a:gdLst>
                <a:gd name="G0" fmla="+- 218 0 0"/>
                <a:gd name="G1" fmla="+- 21600 0 0"/>
                <a:gd name="G2" fmla="+- 21600 0 0"/>
                <a:gd name="T0" fmla="*/ 0 w 21818"/>
                <a:gd name="T1" fmla="*/ 1 h 21600"/>
                <a:gd name="T2" fmla="*/ 21818 w 21818"/>
                <a:gd name="T3" fmla="*/ 21500 h 21600"/>
                <a:gd name="T4" fmla="*/ 218 w 218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18" h="21600" fill="none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</a:path>
                <a:path w="21818" h="21600" stroke="0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  <a:lnTo>
                    <a:pt x="218" y="21600"/>
                  </a:lnTo>
                  <a:close/>
                </a:path>
              </a:pathLst>
            </a:custGeom>
            <a:noFill/>
            <a:ln w="55563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4608" y="1776"/>
              <a:ext cx="14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CC3399"/>
                  </a:solidFill>
                  <a:latin typeface="Symbol" pitchFamily="18" charset="2"/>
                </a:rPr>
                <a:t>a</a:t>
              </a:r>
              <a:endParaRPr lang="it-IT" sz="1600" b="1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4599" y="1440"/>
              <a:ext cx="20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CC3399"/>
                  </a:solidFill>
                </a:rPr>
                <a:t>r</a:t>
              </a:r>
            </a:p>
          </p:txBody>
        </p:sp>
        <p:sp>
          <p:nvSpPr>
            <p:cNvPr id="95244" name="Arc 12"/>
            <p:cNvSpPr>
              <a:spLocks/>
            </p:cNvSpPr>
            <p:nvPr/>
          </p:nvSpPr>
          <p:spPr bwMode="auto">
            <a:xfrm>
              <a:off x="4896" y="1588"/>
              <a:ext cx="192" cy="434"/>
            </a:xfrm>
            <a:custGeom>
              <a:avLst/>
              <a:gdLst>
                <a:gd name="G0" fmla="+- 0 0 0"/>
                <a:gd name="G1" fmla="+- 21576 0 0"/>
                <a:gd name="G2" fmla="+- 21600 0 0"/>
                <a:gd name="T0" fmla="*/ 1028 w 21590"/>
                <a:gd name="T1" fmla="*/ 0 h 21576"/>
                <a:gd name="T2" fmla="*/ 21590 w 21590"/>
                <a:gd name="T3" fmla="*/ 20913 h 21576"/>
                <a:gd name="T4" fmla="*/ 0 w 21590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0" h="21576" fill="none" extrusionOk="0">
                  <a:moveTo>
                    <a:pt x="1027" y="0"/>
                  </a:moveTo>
                  <a:cubicBezTo>
                    <a:pt x="12289" y="537"/>
                    <a:pt x="21243" y="9644"/>
                    <a:pt x="21589" y="20913"/>
                  </a:cubicBezTo>
                </a:path>
                <a:path w="21590" h="21576" stroke="0" extrusionOk="0">
                  <a:moveTo>
                    <a:pt x="1027" y="0"/>
                  </a:moveTo>
                  <a:cubicBezTo>
                    <a:pt x="12289" y="537"/>
                    <a:pt x="21243" y="9644"/>
                    <a:pt x="21589" y="20913"/>
                  </a:cubicBezTo>
                  <a:lnTo>
                    <a:pt x="0" y="21576"/>
                  </a:lnTo>
                  <a:close/>
                </a:path>
              </a:pathLst>
            </a:cu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5245" name="Text Box 13"/>
            <p:cNvSpPr txBox="1">
              <a:spLocks noChangeArrowheads="1"/>
            </p:cNvSpPr>
            <p:nvPr/>
          </p:nvSpPr>
          <p:spPr bwMode="auto">
            <a:xfrm>
              <a:off x="5024" y="1584"/>
              <a:ext cx="23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CC3399"/>
                  </a:solidFill>
                </a:rPr>
                <a:t>a</a:t>
              </a: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4032" y="1824"/>
              <a:ext cx="384" cy="38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888" y="2064"/>
              <a:ext cx="2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 dirty="0">
                  <a:solidFill>
                    <a:srgbClr val="0000FF"/>
                  </a:solidFill>
                  <a:latin typeface="Symbol" pitchFamily="18" charset="2"/>
                </a:rPr>
                <a:t>2p</a:t>
              </a:r>
              <a:endParaRPr lang="it-IT" sz="16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3683" y="1344"/>
              <a:ext cx="21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 dirty="0" err="1">
                  <a:solidFill>
                    <a:srgbClr val="0000FF"/>
                  </a:solidFill>
                </a:rPr>
                <a:t>c</a:t>
              </a:r>
              <a:endParaRPr lang="it-IT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95263" name="Text Box 31"/>
            <p:cNvSpPr txBox="1">
              <a:spLocks noChangeArrowheads="1"/>
            </p:cNvSpPr>
            <p:nvPr/>
          </p:nvSpPr>
          <p:spPr bwMode="auto">
            <a:xfrm>
              <a:off x="4032" y="816"/>
              <a:ext cx="20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5264" name="Text Box 32"/>
            <p:cNvSpPr txBox="1">
              <a:spLocks noChangeArrowheads="1"/>
            </p:cNvSpPr>
            <p:nvPr/>
          </p:nvSpPr>
          <p:spPr bwMode="auto">
            <a:xfrm>
              <a:off x="5280" y="1968"/>
              <a:ext cx="2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762000" y="46038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Misura degli angoli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5" grpId="0" animBg="1" autoUpdateAnimBg="0"/>
      <p:bldP spid="95257" grpId="0" animBg="1" autoUpdateAnimBg="0"/>
      <p:bldP spid="3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98514" y="1909465"/>
            <a:ext cx="7772400" cy="461665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5050"/>
                </a:solidFill>
              </a:rPr>
              <a:t>Funzione</a:t>
            </a:r>
            <a:r>
              <a:rPr lang="en-US" sz="2400" b="1" dirty="0">
                <a:solidFill>
                  <a:schemeClr val="accent2"/>
                </a:solidFill>
              </a:rPr>
              <a:t> = </a:t>
            </a:r>
            <a:r>
              <a:rPr lang="en-US" sz="2400" b="1" dirty="0" err="1">
                <a:solidFill>
                  <a:srgbClr val="0000FF"/>
                </a:solidFill>
              </a:rPr>
              <a:t>relazione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univoca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tra</a:t>
            </a:r>
            <a:r>
              <a:rPr lang="en-US" sz="2400" b="1" dirty="0">
                <a:solidFill>
                  <a:srgbClr val="0000FF"/>
                </a:solidFill>
              </a:rPr>
              <a:t> due </a:t>
            </a:r>
            <a:r>
              <a:rPr lang="en-US" sz="2400" b="1" dirty="0" err="1">
                <a:solidFill>
                  <a:srgbClr val="0000FF"/>
                </a:solidFill>
              </a:rPr>
              <a:t>grandezze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variabili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473272" y="5368498"/>
            <a:ext cx="4277433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6699FF"/>
                </a:solidFill>
              </a:rPr>
              <a:t>Rappresentazione delle funzioni </a:t>
            </a:r>
          </a:p>
          <a:p>
            <a:r>
              <a:rPr lang="it-IT" sz="2400" b="1" dirty="0">
                <a:solidFill>
                  <a:srgbClr val="6699FF"/>
                </a:solidFill>
                <a:sym typeface="Wingdings" pitchFamily="2" charset="2"/>
              </a:rPr>
              <a:t> Sistemi di riferimento</a:t>
            </a:r>
            <a:endParaRPr lang="it-IT" sz="2400" b="1" dirty="0">
              <a:solidFill>
                <a:srgbClr val="6699FF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973407" y="2779931"/>
            <a:ext cx="1279091" cy="646331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FF66"/>
                </a:solidFill>
              </a:rPr>
              <a:t>y</a:t>
            </a:r>
            <a:r>
              <a:rPr lang="en-US" sz="3600" b="1" dirty="0">
                <a:solidFill>
                  <a:srgbClr val="FFFF66"/>
                </a:solidFill>
              </a:rPr>
              <a:t>=</a:t>
            </a:r>
            <a:r>
              <a:rPr lang="en-US" sz="3600" b="1" dirty="0" err="1">
                <a:solidFill>
                  <a:srgbClr val="FFFF66"/>
                </a:solidFill>
              </a:rPr>
              <a:t>f(x</a:t>
            </a:r>
            <a:r>
              <a:rPr lang="en-US" sz="3600" b="1" dirty="0">
                <a:solidFill>
                  <a:srgbClr val="FFFF66"/>
                </a:solidFill>
              </a:rPr>
              <a:t>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377622" y="3724364"/>
            <a:ext cx="6217305" cy="1200329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y=f(x) </a:t>
            </a:r>
            <a:r>
              <a:rPr lang="en-US" b="1">
                <a:solidFill>
                  <a:srgbClr val="CC0099"/>
                </a:solidFill>
                <a:sym typeface="Wingdings" pitchFamily="2" charset="2"/>
              </a:rPr>
              <a:t> la grandezza y dipende dalla grandezza x: come?</a:t>
            </a:r>
            <a:endParaRPr lang="en-US" b="1">
              <a:solidFill>
                <a:srgbClr val="CC0099"/>
              </a:solidFill>
            </a:endParaRPr>
          </a:p>
          <a:p>
            <a:endParaRPr lang="en-US" sz="1800" b="1">
              <a:solidFill>
                <a:srgbClr val="CC0099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Definire la funzione </a:t>
            </a:r>
            <a:r>
              <a:rPr lang="en-US" b="1">
                <a:solidFill>
                  <a:srgbClr val="00CC00"/>
                </a:solidFill>
              </a:rPr>
              <a:t>y=f(x)</a:t>
            </a:r>
            <a:r>
              <a:rPr lang="en-US" b="1">
                <a:solidFill>
                  <a:schemeClr val="tx2"/>
                </a:solidFill>
              </a:rPr>
              <a:t> significa stabilire </a:t>
            </a:r>
            <a:r>
              <a:rPr lang="en-US" b="1">
                <a:solidFill>
                  <a:srgbClr val="00CC00"/>
                </a:solidFill>
              </a:rPr>
              <a:t>come</a:t>
            </a:r>
            <a:r>
              <a:rPr lang="en-US" b="1">
                <a:solidFill>
                  <a:schemeClr val="tx2"/>
                </a:solidFill>
              </a:rPr>
              <a:t> varia la </a:t>
            </a:r>
          </a:p>
          <a:p>
            <a:r>
              <a:rPr lang="en-US" b="1">
                <a:solidFill>
                  <a:srgbClr val="00CC00"/>
                </a:solidFill>
              </a:rPr>
              <a:t>variabile dipendente y </a:t>
            </a:r>
            <a:r>
              <a:rPr lang="en-US" b="1">
                <a:solidFill>
                  <a:schemeClr val="tx2"/>
                </a:solidFill>
              </a:rPr>
              <a:t>al variare della </a:t>
            </a:r>
            <a:r>
              <a:rPr lang="en-US" b="1">
                <a:solidFill>
                  <a:srgbClr val="00CC00"/>
                </a:solidFill>
              </a:rPr>
              <a:t>variabile indipendente x</a:t>
            </a:r>
            <a:r>
              <a:rPr lang="en-US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8513" y="284884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Funzioni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 autoUpdateAnimBg="0"/>
      <p:bldP spid="78852" grpId="0" animBg="1" autoUpdateAnimBg="0"/>
      <p:bldP spid="78853" grpId="0" animBg="1" autoUpdateAnimBg="0"/>
      <p:bldP spid="78854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5500" y="1673696"/>
            <a:ext cx="7493000" cy="723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65482" y="284884"/>
            <a:ext cx="5816600" cy="711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3550" y="2413000"/>
            <a:ext cx="8216900" cy="101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50" y="2997205"/>
            <a:ext cx="8928100" cy="1181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0400" y="3937000"/>
            <a:ext cx="7823200" cy="101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60400" y="4676853"/>
            <a:ext cx="8382000" cy="10033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550" y="5383322"/>
            <a:ext cx="9182100" cy="1219200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219235" y="1575138"/>
            <a:ext cx="7183277" cy="120032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Una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relazione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dipendenza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u="sng" dirty="0" smtClean="0">
                <a:solidFill>
                  <a:srgbClr val="FF3300"/>
                </a:solidFill>
              </a:rPr>
              <a:t>è </a:t>
            </a:r>
            <a:r>
              <a:rPr lang="en-US" sz="2400" b="1" i="1" u="sng" dirty="0" err="1">
                <a:solidFill>
                  <a:srgbClr val="FF3300"/>
                </a:solidFill>
              </a:rPr>
              <a:t>una</a:t>
            </a:r>
            <a:r>
              <a:rPr lang="en-US" sz="2400" b="1" i="1" u="sng" dirty="0">
                <a:solidFill>
                  <a:srgbClr val="FF3300"/>
                </a:solidFill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</a:rPr>
              <a:t>funzione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rgbClr val="FF33CC"/>
                </a:solidFill>
              </a:rPr>
              <a:t>se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per </a:t>
            </a:r>
            <a:r>
              <a:rPr lang="en-US" sz="2400" b="1" i="1" dirty="0" err="1">
                <a:solidFill>
                  <a:srgbClr val="FF33CC"/>
                </a:solidFill>
              </a:rPr>
              <a:t>ogni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valore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della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variabile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indipendente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rgbClr val="FF33CC"/>
                </a:solidFill>
              </a:rPr>
              <a:t>x</a:t>
            </a:r>
          </a:p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esiste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rgbClr val="FF33CC"/>
                </a:solidFill>
              </a:rPr>
              <a:t>uno</a:t>
            </a:r>
            <a:r>
              <a:rPr lang="en-US" sz="2400" b="1" i="1" dirty="0">
                <a:solidFill>
                  <a:srgbClr val="FF33CC"/>
                </a:solidFill>
              </a:rPr>
              <a:t> e un solo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valore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della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variabile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dipendente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rgbClr val="FF33CC"/>
                </a:solidFill>
              </a:rPr>
              <a:t>y</a:t>
            </a:r>
            <a:endParaRPr lang="it-IT" sz="2400" b="1" i="1" dirty="0">
              <a:solidFill>
                <a:srgbClr val="FF33CC"/>
              </a:solidFill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886200" y="3739635"/>
            <a:ext cx="3379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</a:rPr>
              <a:t>x                                                 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it-IT" sz="18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727464" y="2775466"/>
            <a:ext cx="3360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</a:rPr>
              <a:t>y                                                 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</a:rPr>
              <a:t>y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it-IT" sz="18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57400" y="2895601"/>
            <a:ext cx="1828800" cy="1408113"/>
            <a:chOff x="1296" y="1584"/>
            <a:chExt cx="1152" cy="887"/>
          </a:xfrm>
        </p:grpSpPr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1296" y="2232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 flipV="1">
              <a:off x="1296" y="1584"/>
              <a:ext cx="1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auto">
            <a:xfrm>
              <a:off x="1296" y="1776"/>
              <a:ext cx="1077" cy="31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16"/>
                </a:cxn>
                <a:cxn ang="0">
                  <a:pos x="96" y="0"/>
                </a:cxn>
                <a:cxn ang="0">
                  <a:pos x="136" y="8"/>
                </a:cxn>
                <a:cxn ang="0">
                  <a:pos x="216" y="144"/>
                </a:cxn>
                <a:cxn ang="0">
                  <a:pos x="248" y="192"/>
                </a:cxn>
                <a:cxn ang="0">
                  <a:pos x="320" y="216"/>
                </a:cxn>
                <a:cxn ang="0">
                  <a:pos x="416" y="264"/>
                </a:cxn>
                <a:cxn ang="0">
                  <a:pos x="520" y="272"/>
                </a:cxn>
                <a:cxn ang="0">
                  <a:pos x="608" y="368"/>
                </a:cxn>
                <a:cxn ang="0">
                  <a:pos x="656" y="416"/>
                </a:cxn>
                <a:cxn ang="0">
                  <a:pos x="744" y="368"/>
                </a:cxn>
                <a:cxn ang="0">
                  <a:pos x="808" y="280"/>
                </a:cxn>
              </a:cxnLst>
              <a:rect l="0" t="0" r="r" b="b"/>
              <a:pathLst>
                <a:path w="808" h="416">
                  <a:moveTo>
                    <a:pt x="0" y="144"/>
                  </a:moveTo>
                  <a:cubicBezTo>
                    <a:pt x="6" y="121"/>
                    <a:pt x="23" y="32"/>
                    <a:pt x="48" y="16"/>
                  </a:cubicBezTo>
                  <a:cubicBezTo>
                    <a:pt x="62" y="7"/>
                    <a:pt x="96" y="0"/>
                    <a:pt x="96" y="0"/>
                  </a:cubicBezTo>
                  <a:cubicBezTo>
                    <a:pt x="109" y="3"/>
                    <a:pt x="123" y="3"/>
                    <a:pt x="136" y="8"/>
                  </a:cubicBezTo>
                  <a:cubicBezTo>
                    <a:pt x="199" y="32"/>
                    <a:pt x="186" y="99"/>
                    <a:pt x="216" y="144"/>
                  </a:cubicBezTo>
                  <a:cubicBezTo>
                    <a:pt x="227" y="160"/>
                    <a:pt x="237" y="176"/>
                    <a:pt x="248" y="192"/>
                  </a:cubicBezTo>
                  <a:cubicBezTo>
                    <a:pt x="248" y="192"/>
                    <a:pt x="308" y="212"/>
                    <a:pt x="320" y="216"/>
                  </a:cubicBezTo>
                  <a:cubicBezTo>
                    <a:pt x="338" y="222"/>
                    <a:pt x="399" y="261"/>
                    <a:pt x="416" y="264"/>
                  </a:cubicBezTo>
                  <a:cubicBezTo>
                    <a:pt x="450" y="270"/>
                    <a:pt x="485" y="269"/>
                    <a:pt x="520" y="272"/>
                  </a:cubicBezTo>
                  <a:cubicBezTo>
                    <a:pt x="573" y="290"/>
                    <a:pt x="577" y="322"/>
                    <a:pt x="608" y="368"/>
                  </a:cubicBezTo>
                  <a:cubicBezTo>
                    <a:pt x="621" y="387"/>
                    <a:pt x="656" y="416"/>
                    <a:pt x="656" y="416"/>
                  </a:cubicBezTo>
                  <a:cubicBezTo>
                    <a:pt x="707" y="406"/>
                    <a:pt x="704" y="394"/>
                    <a:pt x="744" y="368"/>
                  </a:cubicBezTo>
                  <a:cubicBezTo>
                    <a:pt x="765" y="337"/>
                    <a:pt x="782" y="306"/>
                    <a:pt x="808" y="28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1632" y="2238"/>
              <a:ext cx="2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>
                  <a:solidFill>
                    <a:srgbClr val="FF0066"/>
                  </a:solidFill>
                </a:rPr>
                <a:t>SI </a:t>
              </a:r>
              <a:endParaRPr lang="it-IT" b="1" i="1">
                <a:solidFill>
                  <a:srgbClr val="FF0066"/>
                </a:solidFill>
              </a:endParaRPr>
            </a:p>
          </p:txBody>
        </p:sp>
        <p:sp>
          <p:nvSpPr>
            <p:cNvPr id="81938" name="Line 18"/>
            <p:cNvSpPr>
              <a:spLocks noChangeShapeType="1"/>
            </p:cNvSpPr>
            <p:nvPr/>
          </p:nvSpPr>
          <p:spPr bwMode="auto">
            <a:xfrm>
              <a:off x="2128" y="2052"/>
              <a:ext cx="1" cy="1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9" name="Line 19"/>
            <p:cNvSpPr>
              <a:spLocks noChangeShapeType="1"/>
            </p:cNvSpPr>
            <p:nvPr/>
          </p:nvSpPr>
          <p:spPr bwMode="auto">
            <a:xfrm>
              <a:off x="1296" y="1944"/>
              <a:ext cx="384" cy="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1680" y="1944"/>
              <a:ext cx="1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41" name="Line 21"/>
            <p:cNvSpPr>
              <a:spLocks noChangeShapeType="1"/>
            </p:cNvSpPr>
            <p:nvPr/>
          </p:nvSpPr>
          <p:spPr bwMode="auto">
            <a:xfrm flipH="1">
              <a:off x="1296" y="2052"/>
              <a:ext cx="832" cy="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886200" y="4061740"/>
            <a:ext cx="4665663" cy="2579689"/>
            <a:chOff x="2662" y="2411"/>
            <a:chExt cx="2939" cy="1625"/>
          </a:xfrm>
        </p:grpSpPr>
        <p:sp>
          <p:nvSpPr>
            <p:cNvPr id="81923" name="Text Box 3"/>
            <p:cNvSpPr txBox="1">
              <a:spLocks noChangeArrowheads="1"/>
            </p:cNvSpPr>
            <p:nvPr/>
          </p:nvSpPr>
          <p:spPr bwMode="auto">
            <a:xfrm>
              <a:off x="2662" y="2737"/>
              <a:ext cx="2939" cy="1299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2"/>
              <a:r>
                <a:rPr lang="en-US" sz="1600" b="1" i="1" dirty="0" smtClean="0">
                  <a:solidFill>
                    <a:schemeClr val="tx1"/>
                  </a:solidFill>
                </a:rPr>
                <a:t>persona	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 smtClean="0">
                  <a:solidFill>
                    <a:schemeClr val="tx1"/>
                  </a:solidFill>
                </a:rPr>
                <a:t>data </a:t>
              </a:r>
              <a:r>
                <a:rPr lang="en-US" sz="1600" b="1" i="1" dirty="0" err="1" smtClean="0">
                  <a:solidFill>
                    <a:schemeClr val="tx1"/>
                  </a:solidFill>
                </a:rPr>
                <a:t>di</a:t>
              </a:r>
              <a:r>
                <a:rPr lang="en-US" sz="1600" b="1" i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i="1" dirty="0" err="1" smtClean="0">
                  <a:solidFill>
                    <a:schemeClr val="tx1"/>
                  </a:solidFill>
                </a:rPr>
                <a:t>nascita</a:t>
              </a:r>
              <a:r>
                <a:rPr lang="en-US" sz="1600" b="1" i="1" dirty="0" smtClean="0">
                  <a:solidFill>
                    <a:schemeClr val="tx1"/>
                  </a:solidFill>
                </a:rPr>
                <a:t>		SI</a:t>
              </a:r>
            </a:p>
            <a:p>
              <a:pPr lvl="2"/>
              <a:r>
                <a:rPr lang="en-US" sz="1600" b="1" i="1" dirty="0" smtClean="0">
                  <a:solidFill>
                    <a:schemeClr val="tx1"/>
                  </a:solidFill>
                </a:rPr>
                <a:t>      		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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				         NO</a:t>
              </a:r>
            </a:p>
            <a:p>
              <a:pPr lvl="2"/>
              <a:endParaRPr lang="en-US" sz="800" b="1" i="1" dirty="0" smtClean="0">
                <a:solidFill>
                  <a:schemeClr val="tx1"/>
                </a:solidFill>
                <a:sym typeface="Wingdings" pitchFamily="2" charset="2"/>
              </a:endParaRPr>
            </a:p>
            <a:p>
              <a:pPr lvl="2"/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persona 	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targa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auto	      NO</a:t>
              </a:r>
            </a:p>
            <a:p>
              <a:pPr lvl="2"/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                    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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		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	      SI</a:t>
              </a:r>
              <a:endParaRPr lang="en-US" sz="1600" b="1" i="1" dirty="0">
                <a:solidFill>
                  <a:schemeClr val="tx1"/>
                </a:solidFill>
                <a:sym typeface="Wingdings" pitchFamily="2" charset="2"/>
              </a:endParaRPr>
            </a:p>
            <a:p>
              <a:pPr algn="l"/>
              <a:endParaRPr lang="en-US" sz="800" b="1" i="1" dirty="0" smtClean="0">
                <a:solidFill>
                  <a:schemeClr val="tx1"/>
                </a:solidFill>
                <a:sym typeface="Wingdings" pitchFamily="2" charset="2"/>
              </a:endParaRPr>
            </a:p>
            <a:p>
              <a:pPr algn="l"/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          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x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=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n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	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y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 =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n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	     SI,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invertibile</a:t>
              </a:r>
              <a:endParaRPr lang="en-US" sz="1600" b="1" i="1" dirty="0" smtClean="0">
                <a:solidFill>
                  <a:schemeClr val="tx1"/>
                </a:solidFill>
                <a:sym typeface="Wingdings" pitchFamily="2" charset="2"/>
              </a:endParaRPr>
            </a:p>
            <a:p>
              <a:pPr algn="l"/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         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x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=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n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	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y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 = n</a:t>
              </a:r>
              <a:r>
                <a:rPr lang="en-US" sz="1600" b="1" i="1" baseline="30000" dirty="0">
                  <a:solidFill>
                    <a:schemeClr val="tx1"/>
                  </a:solidFill>
                  <a:sym typeface="Wingdings" pitchFamily="2" charset="2"/>
                </a:rPr>
                <a:t>2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	     SI, non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invertibile</a:t>
              </a:r>
              <a:endParaRPr lang="en-US" sz="1600" b="1" i="1" dirty="0" smtClean="0">
                <a:solidFill>
                  <a:schemeClr val="tx1"/>
                </a:solidFill>
                <a:sym typeface="Wingdings" pitchFamily="2" charset="2"/>
              </a:endParaRPr>
            </a:p>
            <a:p>
              <a:pPr algn="l"/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         </a:t>
              </a:r>
              <a:r>
                <a:rPr lang="en-US" sz="1600" b="1" i="1" dirty="0" err="1" smtClean="0">
                  <a:solidFill>
                    <a:schemeClr val="tx1"/>
                  </a:solidFill>
                  <a:sym typeface="Wingdings" pitchFamily="2" charset="2"/>
                </a:rPr>
                <a:t>x</a:t>
              </a:r>
              <a:r>
                <a:rPr lang="en-US" sz="1600" b="1" i="1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=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n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	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1600" b="1" i="1" dirty="0" err="1">
                  <a:solidFill>
                    <a:schemeClr val="tx1"/>
                  </a:solidFill>
                  <a:sym typeface="Wingdings" pitchFamily="2" charset="2"/>
                </a:rPr>
                <a:t>y</a:t>
              </a:r>
              <a:r>
                <a:rPr lang="en-US" sz="1600" b="1" i="1" dirty="0">
                  <a:solidFill>
                    <a:schemeClr val="tx1"/>
                  </a:solidFill>
                  <a:sym typeface="Wingdings" pitchFamily="2" charset="2"/>
                </a:rPr>
                <a:t> = </a:t>
              </a:r>
              <a:r>
                <a:rPr lang="en-US" sz="1600" b="1" i="1" dirty="0" err="1">
                  <a:solidFill>
                    <a:schemeClr val="tx1"/>
                  </a:solidFill>
                  <a:sym typeface="Symbol" pitchFamily="18" charset="2"/>
                </a:rPr>
                <a:t></a:t>
              </a:r>
              <a:r>
                <a:rPr lang="en-US" sz="900" b="1" i="1" dirty="0">
                  <a:solidFill>
                    <a:schemeClr val="tx1"/>
                  </a:solidFill>
                  <a:sym typeface="Symbol" pitchFamily="18" charset="2"/>
                </a:rPr>
                <a:t> </a:t>
              </a:r>
              <a:r>
                <a:rPr lang="en-US" sz="1600" b="1" i="1" dirty="0" err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n-US" sz="1600" b="1" i="1" dirty="0">
                  <a:solidFill>
                    <a:schemeClr val="tx1"/>
                  </a:solidFill>
                  <a:sym typeface="Symbol" pitchFamily="18" charset="2"/>
                </a:rPr>
                <a:t>		NO</a:t>
              </a:r>
              <a:endParaRPr lang="it-IT" sz="1600" b="1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81942" name="AutoShape 22"/>
            <p:cNvSpPr>
              <a:spLocks noChangeArrowheads="1"/>
            </p:cNvSpPr>
            <p:nvPr/>
          </p:nvSpPr>
          <p:spPr bwMode="auto">
            <a:xfrm>
              <a:off x="5169" y="2411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 i="1" dirty="0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448200" y="4610102"/>
            <a:ext cx="3318938" cy="20313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33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rgbClr val="CCFF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 dirty="0" err="1">
                <a:solidFill>
                  <a:schemeClr val="tx1"/>
                </a:solidFill>
              </a:rPr>
              <a:t>Una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funzione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u="sng" dirty="0" err="1">
                <a:solidFill>
                  <a:srgbClr val="FF3300"/>
                </a:solidFill>
              </a:rPr>
              <a:t>invertibile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rgbClr val="FF33CC"/>
                </a:solidFill>
              </a:rPr>
              <a:t>se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a</a:t>
            </a:r>
            <a:r>
              <a:rPr lang="en-US" b="1" i="1" dirty="0">
                <a:solidFill>
                  <a:srgbClr val="FF33CC"/>
                </a:solidFill>
              </a:rPr>
              <a:t> </a:t>
            </a:r>
            <a:r>
              <a:rPr lang="en-US" b="1" i="1" dirty="0" err="1">
                <a:solidFill>
                  <a:srgbClr val="FF33CC"/>
                </a:solidFill>
              </a:rPr>
              <a:t>ogni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valore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i="1" dirty="0" err="1">
                <a:solidFill>
                  <a:schemeClr val="tx1"/>
                </a:solidFill>
              </a:rPr>
              <a:t>della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var.dipendente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rgbClr val="FF33CC"/>
                </a:solidFill>
              </a:rPr>
              <a:t>y </a:t>
            </a:r>
          </a:p>
          <a:p>
            <a:pPr algn="l"/>
            <a:r>
              <a:rPr lang="en-US" b="1" i="1" dirty="0" err="1">
                <a:solidFill>
                  <a:schemeClr val="tx1"/>
                </a:solidFill>
              </a:rPr>
              <a:t>corrisponde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rgbClr val="FF33CC"/>
                </a:solidFill>
              </a:rPr>
              <a:t>uno</a:t>
            </a:r>
            <a:r>
              <a:rPr lang="en-US" b="1" i="1" dirty="0">
                <a:solidFill>
                  <a:srgbClr val="FF33CC"/>
                </a:solidFill>
              </a:rPr>
              <a:t> e un solo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valore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i="1" dirty="0" err="1">
                <a:solidFill>
                  <a:schemeClr val="tx1"/>
                </a:solidFill>
              </a:rPr>
              <a:t>della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var.indipendente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rgbClr val="FF33CC"/>
                </a:solidFill>
              </a:rPr>
              <a:t>x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In </a:t>
            </a:r>
            <a:r>
              <a:rPr lang="en-US" b="1" i="1" dirty="0" err="1">
                <a:solidFill>
                  <a:schemeClr val="tx1"/>
                </a:solidFill>
              </a:rPr>
              <a:t>pratica</a:t>
            </a:r>
            <a:r>
              <a:rPr lang="en-US" b="1" i="1" dirty="0">
                <a:solidFill>
                  <a:schemeClr val="tx1"/>
                </a:solidFill>
              </a:rPr>
              <a:t>, se e’ </a:t>
            </a:r>
            <a:r>
              <a:rPr lang="en-US" b="1" i="1" u="sng" dirty="0" err="1">
                <a:solidFill>
                  <a:srgbClr val="FF33CC"/>
                </a:solidFill>
              </a:rPr>
              <a:t>sempre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i="1" dirty="0" err="1">
                <a:solidFill>
                  <a:srgbClr val="FF33CC"/>
                </a:solidFill>
              </a:rPr>
              <a:t>crescente</a:t>
            </a:r>
            <a:r>
              <a:rPr lang="en-US" b="1" i="1" dirty="0">
                <a:solidFill>
                  <a:srgbClr val="FF33CC"/>
                </a:solidFill>
              </a:rPr>
              <a:t> o </a:t>
            </a:r>
            <a:r>
              <a:rPr lang="en-US" b="1" i="1" dirty="0" err="1">
                <a:solidFill>
                  <a:srgbClr val="FF33CC"/>
                </a:solidFill>
              </a:rPr>
              <a:t>decrescente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endParaRPr lang="it-IT" b="1" i="1" dirty="0">
              <a:solidFill>
                <a:schemeClr val="tx1"/>
              </a:solidFill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054600" y="2808289"/>
            <a:ext cx="1828800" cy="1589088"/>
            <a:chOff x="3184" y="1488"/>
            <a:chExt cx="1152" cy="1001"/>
          </a:xfrm>
        </p:grpSpPr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>
              <a:off x="3184" y="2244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28" name="Line 8"/>
            <p:cNvSpPr>
              <a:spLocks noChangeShapeType="1"/>
            </p:cNvSpPr>
            <p:nvPr/>
          </p:nvSpPr>
          <p:spPr bwMode="auto">
            <a:xfrm flipV="1">
              <a:off x="3184" y="1596"/>
              <a:ext cx="1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auto">
            <a:xfrm>
              <a:off x="3205" y="1794"/>
              <a:ext cx="480" cy="17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96" y="0"/>
                </a:cxn>
                <a:cxn ang="0">
                  <a:pos x="152" y="8"/>
                </a:cxn>
                <a:cxn ang="0">
                  <a:pos x="176" y="56"/>
                </a:cxn>
                <a:cxn ang="0">
                  <a:pos x="224" y="120"/>
                </a:cxn>
                <a:cxn ang="0">
                  <a:pos x="304" y="200"/>
                </a:cxn>
                <a:cxn ang="0">
                  <a:pos x="360" y="232"/>
                </a:cxn>
              </a:cxnLst>
              <a:rect l="0" t="0" r="r" b="b"/>
              <a:pathLst>
                <a:path w="360" h="232">
                  <a:moveTo>
                    <a:pt x="0" y="88"/>
                  </a:moveTo>
                  <a:cubicBezTo>
                    <a:pt x="16" y="65"/>
                    <a:pt x="22" y="31"/>
                    <a:pt x="48" y="16"/>
                  </a:cubicBezTo>
                  <a:cubicBezTo>
                    <a:pt x="63" y="8"/>
                    <a:pt x="96" y="0"/>
                    <a:pt x="96" y="0"/>
                  </a:cubicBezTo>
                  <a:cubicBezTo>
                    <a:pt x="115" y="3"/>
                    <a:pt x="135" y="0"/>
                    <a:pt x="152" y="8"/>
                  </a:cubicBezTo>
                  <a:cubicBezTo>
                    <a:pt x="167" y="15"/>
                    <a:pt x="170" y="44"/>
                    <a:pt x="176" y="56"/>
                  </a:cubicBezTo>
                  <a:cubicBezTo>
                    <a:pt x="190" y="84"/>
                    <a:pt x="198" y="103"/>
                    <a:pt x="224" y="120"/>
                  </a:cubicBezTo>
                  <a:cubicBezTo>
                    <a:pt x="238" y="141"/>
                    <a:pt x="282" y="189"/>
                    <a:pt x="304" y="200"/>
                  </a:cubicBezTo>
                  <a:cubicBezTo>
                    <a:pt x="325" y="211"/>
                    <a:pt x="342" y="214"/>
                    <a:pt x="360" y="2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3" name="Freeform 13"/>
            <p:cNvSpPr>
              <a:spLocks/>
            </p:cNvSpPr>
            <p:nvPr/>
          </p:nvSpPr>
          <p:spPr bwMode="auto">
            <a:xfrm>
              <a:off x="3920" y="1740"/>
              <a:ext cx="320" cy="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16"/>
                </a:cxn>
                <a:cxn ang="0">
                  <a:pos x="152" y="48"/>
                </a:cxn>
                <a:cxn ang="0">
                  <a:pos x="88" y="176"/>
                </a:cxn>
                <a:cxn ang="0">
                  <a:pos x="32" y="272"/>
                </a:cxn>
                <a:cxn ang="0">
                  <a:pos x="40" y="360"/>
                </a:cxn>
                <a:cxn ang="0">
                  <a:pos x="160" y="400"/>
                </a:cxn>
                <a:cxn ang="0">
                  <a:pos x="240" y="472"/>
                </a:cxn>
                <a:cxn ang="0">
                  <a:pos x="184" y="496"/>
                </a:cxn>
                <a:cxn ang="0">
                  <a:pos x="96" y="504"/>
                </a:cxn>
              </a:cxnLst>
              <a:rect l="0" t="0" r="r" b="b"/>
              <a:pathLst>
                <a:path w="240" h="504">
                  <a:moveTo>
                    <a:pt x="0" y="0"/>
                  </a:moveTo>
                  <a:cubicBezTo>
                    <a:pt x="12" y="1"/>
                    <a:pt x="79" y="2"/>
                    <a:pt x="104" y="16"/>
                  </a:cubicBezTo>
                  <a:cubicBezTo>
                    <a:pt x="121" y="25"/>
                    <a:pt x="152" y="48"/>
                    <a:pt x="152" y="48"/>
                  </a:cubicBezTo>
                  <a:cubicBezTo>
                    <a:pt x="201" y="121"/>
                    <a:pt x="151" y="155"/>
                    <a:pt x="88" y="176"/>
                  </a:cubicBezTo>
                  <a:cubicBezTo>
                    <a:pt x="66" y="209"/>
                    <a:pt x="44" y="235"/>
                    <a:pt x="32" y="272"/>
                  </a:cubicBezTo>
                  <a:cubicBezTo>
                    <a:pt x="35" y="301"/>
                    <a:pt x="32" y="332"/>
                    <a:pt x="40" y="360"/>
                  </a:cubicBezTo>
                  <a:cubicBezTo>
                    <a:pt x="52" y="401"/>
                    <a:pt x="140" y="398"/>
                    <a:pt x="160" y="400"/>
                  </a:cubicBezTo>
                  <a:cubicBezTo>
                    <a:pt x="206" y="412"/>
                    <a:pt x="225" y="427"/>
                    <a:pt x="240" y="472"/>
                  </a:cubicBezTo>
                  <a:cubicBezTo>
                    <a:pt x="215" y="489"/>
                    <a:pt x="216" y="492"/>
                    <a:pt x="184" y="496"/>
                  </a:cubicBezTo>
                  <a:cubicBezTo>
                    <a:pt x="155" y="500"/>
                    <a:pt x="96" y="504"/>
                    <a:pt x="96" y="5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>
              <a:off x="3824" y="1668"/>
              <a:ext cx="1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6" name="Line 16"/>
            <p:cNvSpPr>
              <a:spLocks noChangeShapeType="1"/>
            </p:cNvSpPr>
            <p:nvPr/>
          </p:nvSpPr>
          <p:spPr bwMode="auto">
            <a:xfrm>
              <a:off x="4080" y="1668"/>
              <a:ext cx="1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 i="1"/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3696" y="1488"/>
              <a:ext cx="4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>
                  <a:solidFill>
                    <a:srgbClr val="FF0066"/>
                  </a:solidFill>
                  <a:latin typeface="Times New Roman" pitchFamily="18" charset="0"/>
                </a:rPr>
                <a:t>?   ?</a:t>
              </a:r>
              <a:endParaRPr lang="it-IT" b="1" i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3408" y="2256"/>
              <a:ext cx="4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1">
                  <a:solidFill>
                    <a:srgbClr val="FF0066"/>
                  </a:solidFill>
                </a:rPr>
                <a:t>    NO</a:t>
              </a:r>
              <a:endParaRPr lang="it-IT" b="1" i="1">
                <a:solidFill>
                  <a:srgbClr val="FF0066"/>
                </a:solidFill>
              </a:endParaRPr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955675" y="3048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Funzioni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cosa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sono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6799263" y="6458864"/>
            <a:ext cx="2133600" cy="365125"/>
          </a:xfrm>
        </p:spPr>
        <p:txBody>
          <a:bodyPr/>
          <a:lstStyle/>
          <a:p>
            <a:fld id="{6BCA8C43-B222-7D47-A53F-69AEBBA48612}" type="slidenum">
              <a:rPr lang="it-IT" smtClean="0"/>
              <a:pPr/>
              <a:t>30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 autoUpdateAnimBg="0"/>
      <p:bldP spid="81929" grpId="0" autoUpdateAnimBg="0"/>
      <p:bldP spid="81930" grpId="0" autoUpdateAnimBg="0"/>
      <p:bldP spid="81943" grpId="0" animBg="1" autoUpdateAnimBg="0"/>
      <p:bldP spid="2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204680" y="1500133"/>
            <a:ext cx="6965917" cy="8309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990099"/>
                </a:solidFill>
              </a:rPr>
              <a:t>Problema</a:t>
            </a:r>
            <a:r>
              <a:rPr lang="en-US" sz="2400" b="1" dirty="0">
                <a:solidFill>
                  <a:srgbClr val="990099"/>
                </a:solidFill>
              </a:rPr>
              <a:t> </a:t>
            </a:r>
            <a:r>
              <a:rPr lang="en-US" sz="2400" b="1" dirty="0" err="1">
                <a:solidFill>
                  <a:srgbClr val="990099"/>
                </a:solidFill>
              </a:rPr>
              <a:t>pratico</a:t>
            </a:r>
            <a:r>
              <a:rPr lang="en-US" sz="2400" b="1" dirty="0">
                <a:solidFill>
                  <a:srgbClr val="990099"/>
                </a:solidFill>
              </a:rPr>
              <a:t>: 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</a:rPr>
              <a:t>interpretare</a:t>
            </a:r>
            <a:r>
              <a:rPr lang="en-US" sz="2400" b="1" dirty="0">
                <a:solidFill>
                  <a:srgbClr val="990099"/>
                </a:solidFill>
              </a:rPr>
              <a:t> </a:t>
            </a:r>
            <a:r>
              <a:rPr lang="en-US" sz="2400" b="1" dirty="0" err="1">
                <a:solidFill>
                  <a:srgbClr val="990099"/>
                </a:solidFill>
              </a:rPr>
              <a:t>e</a:t>
            </a:r>
            <a:r>
              <a:rPr lang="en-US" sz="2400" b="1" dirty="0">
                <a:solidFill>
                  <a:srgbClr val="990099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generalizzare</a:t>
            </a:r>
            <a:r>
              <a:rPr lang="en-US" sz="2400" b="1" dirty="0">
                <a:solidFill>
                  <a:srgbClr val="990099"/>
                </a:solidFill>
              </a:rPr>
              <a:t> un </a:t>
            </a:r>
            <a:r>
              <a:rPr lang="en-US" sz="2400" b="1" dirty="0" err="1">
                <a:solidFill>
                  <a:srgbClr val="990099"/>
                </a:solidFill>
              </a:rPr>
              <a:t>dato</a:t>
            </a:r>
            <a:r>
              <a:rPr lang="en-US" sz="2400" b="1" dirty="0">
                <a:solidFill>
                  <a:srgbClr val="990099"/>
                </a:solidFill>
              </a:rPr>
              <a:t> </a:t>
            </a:r>
            <a:r>
              <a:rPr lang="en-US" sz="2400" b="1" dirty="0" err="1">
                <a:solidFill>
                  <a:srgbClr val="990099"/>
                </a:solidFill>
              </a:rPr>
              <a:t>sperimentale</a:t>
            </a:r>
            <a:endParaRPr lang="it-IT" sz="2400" b="1" dirty="0">
              <a:solidFill>
                <a:srgbClr val="990099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204680" y="2700461"/>
            <a:ext cx="6965917" cy="27392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/>
            <a:r>
              <a:rPr lang="en-US" sz="2800" b="1" i="1" dirty="0" err="1">
                <a:solidFill>
                  <a:srgbClr val="0000FF"/>
                </a:solidFill>
              </a:rPr>
              <a:t>Metodo</a:t>
            </a:r>
            <a:r>
              <a:rPr lang="en-US" sz="2800" b="1" i="1" dirty="0">
                <a:solidFill>
                  <a:srgbClr val="0000FF"/>
                </a:solidFill>
              </a:rPr>
              <a:t>:</a:t>
            </a:r>
          </a:p>
          <a:p>
            <a:pPr marL="457200" indent="-457200" algn="l"/>
            <a:r>
              <a:rPr lang="en-US" sz="2400" b="1" i="1" dirty="0">
                <a:solidFill>
                  <a:schemeClr val="tx1"/>
                </a:solidFill>
              </a:rPr>
              <a:t>1)	</a:t>
            </a:r>
            <a:r>
              <a:rPr lang="en-US" sz="2400" b="1" i="1" dirty="0" err="1">
                <a:solidFill>
                  <a:schemeClr val="tx1"/>
                </a:solidFill>
              </a:rPr>
              <a:t>Effettuare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una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serie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rgbClr val="009900"/>
                </a:solidFill>
              </a:rPr>
              <a:t>misure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laboratorio</a:t>
            </a:r>
            <a:endParaRPr lang="en-US" sz="2400" b="1" i="1" dirty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400" b="1" i="1" dirty="0">
                <a:solidFill>
                  <a:schemeClr val="tx1"/>
                </a:solidFill>
              </a:rPr>
              <a:t>2)	</a:t>
            </a:r>
            <a:r>
              <a:rPr lang="en-US" sz="2400" b="1" i="1" dirty="0" err="1">
                <a:solidFill>
                  <a:schemeClr val="tx1"/>
                </a:solidFill>
              </a:rPr>
              <a:t>Disporle</a:t>
            </a:r>
            <a:r>
              <a:rPr lang="en-US" sz="2400" b="1" i="1" dirty="0">
                <a:solidFill>
                  <a:schemeClr val="tx1"/>
                </a:solidFill>
              </a:rPr>
              <a:t> in </a:t>
            </a:r>
            <a:r>
              <a:rPr lang="en-US" sz="2400" b="1" i="1" dirty="0" err="1">
                <a:solidFill>
                  <a:srgbClr val="009900"/>
                </a:solidFill>
              </a:rPr>
              <a:t>grafico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(</a:t>
            </a:r>
            <a:r>
              <a:rPr lang="en-US" b="1" i="1" dirty="0" err="1">
                <a:solidFill>
                  <a:schemeClr val="tx1"/>
                </a:solidFill>
              </a:rPr>
              <a:t>x</a:t>
            </a:r>
            <a:r>
              <a:rPr lang="en-US" b="1" i="1" dirty="0">
                <a:solidFill>
                  <a:schemeClr val="tx1"/>
                </a:solidFill>
              </a:rPr>
              <a:t>=</a:t>
            </a:r>
            <a:r>
              <a:rPr lang="en-US" b="1" i="1" dirty="0" err="1">
                <a:solidFill>
                  <a:schemeClr val="tx1"/>
                </a:solidFill>
              </a:rPr>
              <a:t>var.indip</a:t>
            </a:r>
            <a:r>
              <a:rPr lang="en-US" b="1" i="1" dirty="0">
                <a:solidFill>
                  <a:schemeClr val="tx1"/>
                </a:solidFill>
              </a:rPr>
              <a:t>., </a:t>
            </a:r>
            <a:r>
              <a:rPr lang="en-US" b="1" i="1" dirty="0" err="1">
                <a:solidFill>
                  <a:schemeClr val="tx1"/>
                </a:solidFill>
              </a:rPr>
              <a:t>y</a:t>
            </a:r>
            <a:r>
              <a:rPr lang="en-US" b="1" i="1" dirty="0">
                <a:solidFill>
                  <a:schemeClr val="tx1"/>
                </a:solidFill>
              </a:rPr>
              <a:t>=</a:t>
            </a:r>
            <a:r>
              <a:rPr lang="en-US" b="1" i="1" dirty="0" err="1">
                <a:solidFill>
                  <a:schemeClr val="tx1"/>
                </a:solidFill>
              </a:rPr>
              <a:t>var.dip</a:t>
            </a:r>
            <a:r>
              <a:rPr lang="en-US" b="1" i="1" dirty="0">
                <a:solidFill>
                  <a:schemeClr val="tx1"/>
                </a:solidFill>
              </a:rPr>
              <a:t>.) </a:t>
            </a:r>
          </a:p>
          <a:p>
            <a:pPr marL="457200" indent="-457200" algn="l"/>
            <a:r>
              <a:rPr lang="en-US" sz="2400" b="1" i="1" dirty="0">
                <a:solidFill>
                  <a:schemeClr val="tx1"/>
                </a:solidFill>
              </a:rPr>
              <a:t>3)	</a:t>
            </a:r>
            <a:r>
              <a:rPr lang="en-US" sz="2400" b="1" i="1" dirty="0" err="1">
                <a:solidFill>
                  <a:schemeClr val="tx1"/>
                </a:solidFill>
              </a:rPr>
              <a:t>Cercare</a:t>
            </a:r>
            <a:r>
              <a:rPr lang="en-US" sz="2400" b="1" i="1" dirty="0">
                <a:solidFill>
                  <a:schemeClr val="tx1"/>
                </a:solidFill>
              </a:rPr>
              <a:t> la </a:t>
            </a:r>
            <a:r>
              <a:rPr lang="en-US" sz="2400" b="1" i="1" dirty="0" err="1">
                <a:solidFill>
                  <a:srgbClr val="009900"/>
                </a:solidFill>
              </a:rPr>
              <a:t>funzione</a:t>
            </a:r>
            <a:r>
              <a:rPr lang="en-US" sz="2400" b="1" i="1" dirty="0">
                <a:solidFill>
                  <a:srgbClr val="009900"/>
                </a:solidFill>
              </a:rPr>
              <a:t> </a:t>
            </a:r>
          </a:p>
          <a:p>
            <a:pPr marL="457200" indent="-457200" algn="l"/>
            <a:r>
              <a:rPr lang="en-US" sz="2400" b="1" i="1" dirty="0">
                <a:solidFill>
                  <a:schemeClr val="tx1"/>
                </a:solidFill>
              </a:rPr>
              <a:t>	</a:t>
            </a:r>
            <a:r>
              <a:rPr lang="en-US" sz="2400" b="1" i="1" dirty="0" err="1">
                <a:solidFill>
                  <a:schemeClr val="tx1"/>
                </a:solidFill>
              </a:rPr>
              <a:t>che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meglio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descrive</a:t>
            </a:r>
            <a:r>
              <a:rPr lang="en-US" sz="2400" b="1" i="1" dirty="0">
                <a:solidFill>
                  <a:schemeClr val="tx1"/>
                </a:solidFill>
              </a:rPr>
              <a:t> la </a:t>
            </a:r>
            <a:r>
              <a:rPr lang="en-US" sz="2400" b="1" i="1" dirty="0" err="1">
                <a:solidFill>
                  <a:schemeClr val="tx1"/>
                </a:solidFill>
              </a:rPr>
              <a:t>relazione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x</a:t>
            </a:r>
            <a:endParaRPr lang="en-US" sz="2400" b="1" i="1" dirty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400" b="1" i="1" dirty="0">
                <a:solidFill>
                  <a:schemeClr val="tx1"/>
                </a:solidFill>
              </a:rPr>
              <a:t>4)	</a:t>
            </a:r>
            <a:r>
              <a:rPr lang="en-US" sz="2400" b="1" i="1" dirty="0" err="1">
                <a:solidFill>
                  <a:schemeClr val="tx1"/>
                </a:solidFill>
              </a:rPr>
              <a:t>Determinare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rgbClr val="009900"/>
                </a:solidFill>
              </a:rPr>
              <a:t>parametri</a:t>
            </a:r>
            <a:r>
              <a:rPr lang="en-US" sz="2400" b="1" i="1" dirty="0">
                <a:solidFill>
                  <a:srgbClr val="009900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</a:t>
            </a:r>
            <a:r>
              <a:rPr lang="en-US" sz="2400" b="1" i="1" dirty="0">
                <a:solidFill>
                  <a:schemeClr val="tx1"/>
                </a:solidFill>
              </a:rPr>
              <a:t> tale </a:t>
            </a:r>
            <a:r>
              <a:rPr lang="en-US" sz="2400" b="1" i="1" dirty="0" err="1">
                <a:solidFill>
                  <a:schemeClr val="tx1"/>
                </a:solidFill>
              </a:rPr>
              <a:t>funzione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</a:p>
          <a:p>
            <a:pPr marL="457200" indent="-457200" algn="l"/>
            <a:r>
              <a:rPr lang="en-US" sz="2400" b="1" i="1" dirty="0">
                <a:solidFill>
                  <a:schemeClr val="tx1"/>
                </a:solidFill>
              </a:rPr>
              <a:t>	</a:t>
            </a:r>
            <a:r>
              <a:rPr lang="en-US" sz="2400" b="1" i="1" dirty="0" err="1">
                <a:solidFill>
                  <a:schemeClr val="tx1"/>
                </a:solidFill>
              </a:rPr>
              <a:t>nella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particolare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situazione</a:t>
            </a:r>
            <a:r>
              <a:rPr lang="en-US" sz="2400" b="1" i="1" dirty="0">
                <a:solidFill>
                  <a:schemeClr val="tx1"/>
                </a:solidFill>
              </a:rPr>
              <a:t> in </a:t>
            </a:r>
            <a:r>
              <a:rPr lang="en-US" sz="2400" b="1" i="1" dirty="0" err="1">
                <a:solidFill>
                  <a:schemeClr val="tx1"/>
                </a:solidFill>
              </a:rPr>
              <a:t>esame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966519" y="5733365"/>
            <a:ext cx="5224788" cy="646331"/>
          </a:xfrm>
          <a:prstGeom prst="rect">
            <a:avLst/>
          </a:prstGeom>
          <a:solidFill>
            <a:srgbClr val="99FF99"/>
          </a:solidFill>
          <a:ln w="38100">
            <a:solidFill>
              <a:srgbClr val="99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</a:rPr>
              <a:t>Tutto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questo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normalmente</a:t>
            </a:r>
            <a:r>
              <a:rPr lang="en-US" b="1" dirty="0">
                <a:solidFill>
                  <a:srgbClr val="008000"/>
                </a:solidFill>
              </a:rPr>
              <a:t> lo </a:t>
            </a:r>
            <a:r>
              <a:rPr lang="en-US" b="1" dirty="0" err="1">
                <a:solidFill>
                  <a:srgbClr val="008000"/>
                </a:solidFill>
              </a:rPr>
              <a:t>fa</a:t>
            </a:r>
            <a:r>
              <a:rPr lang="en-US" b="1" dirty="0">
                <a:solidFill>
                  <a:srgbClr val="008000"/>
                </a:solidFill>
              </a:rPr>
              <a:t> un </a:t>
            </a:r>
            <a:r>
              <a:rPr lang="en-US" b="1" dirty="0">
                <a:solidFill>
                  <a:srgbClr val="FF0066"/>
                </a:solidFill>
              </a:rPr>
              <a:t>computer</a:t>
            </a:r>
            <a:r>
              <a:rPr lang="en-US" b="1" dirty="0">
                <a:solidFill>
                  <a:srgbClr val="008000"/>
                </a:solidFill>
              </a:rPr>
              <a:t>,</a:t>
            </a:r>
          </a:p>
          <a:p>
            <a:r>
              <a:rPr lang="en-US" b="1" dirty="0">
                <a:solidFill>
                  <a:srgbClr val="008000"/>
                </a:solidFill>
              </a:rPr>
              <a:t>ma </a:t>
            </a:r>
            <a:r>
              <a:rPr lang="en-US" b="1" dirty="0">
                <a:solidFill>
                  <a:srgbClr val="FF0066"/>
                </a:solidFill>
              </a:rPr>
              <a:t>solo se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correttamente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impostato</a:t>
            </a:r>
            <a:r>
              <a:rPr lang="en-US" b="1" dirty="0">
                <a:solidFill>
                  <a:srgbClr val="008000"/>
                </a:solidFill>
              </a:rPr>
              <a:t>.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 funzioni usare?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 autoUpdateAnimBg="0"/>
      <p:bldP spid="82948" grpId="0" animBg="1" autoUpdateAnimBg="0"/>
      <p:bldP spid="82949" grpId="0" animBg="1" autoUpdateAnimBg="0"/>
      <p:bldP spid="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5449" y="1495045"/>
            <a:ext cx="3536949" cy="2514601"/>
            <a:chOff x="268" y="720"/>
            <a:chExt cx="2372" cy="158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8" y="720"/>
              <a:ext cx="2372" cy="1584"/>
              <a:chOff x="288" y="3072"/>
              <a:chExt cx="2592" cy="2400"/>
            </a:xfrm>
          </p:grpSpPr>
          <p:sp>
            <p:nvSpPr>
              <p:cNvPr id="83973" name="Line 5"/>
              <p:cNvSpPr>
                <a:spLocks noChangeShapeType="1"/>
              </p:cNvSpPr>
              <p:nvPr/>
            </p:nvSpPr>
            <p:spPr bwMode="auto">
              <a:xfrm flipV="1">
                <a:off x="288" y="3216"/>
                <a:ext cx="0" cy="2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83974" name="Line 6"/>
              <p:cNvSpPr>
                <a:spLocks noChangeShapeType="1"/>
              </p:cNvSpPr>
              <p:nvPr/>
            </p:nvSpPr>
            <p:spPr bwMode="auto">
              <a:xfrm flipV="1">
                <a:off x="288" y="5472"/>
                <a:ext cx="25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83975" name="AutoShape 7"/>
              <p:cNvSpPr>
                <a:spLocks noChangeArrowheads="1"/>
              </p:cNvSpPr>
              <p:nvPr/>
            </p:nvSpPr>
            <p:spPr bwMode="auto">
              <a:xfrm>
                <a:off x="576" y="5232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76" name="AutoShape 8"/>
              <p:cNvSpPr>
                <a:spLocks noChangeArrowheads="1"/>
              </p:cNvSpPr>
              <p:nvPr/>
            </p:nvSpPr>
            <p:spPr bwMode="auto">
              <a:xfrm>
                <a:off x="816" y="4992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77" name="AutoShape 9"/>
              <p:cNvSpPr>
                <a:spLocks noChangeArrowheads="1"/>
              </p:cNvSpPr>
              <p:nvPr/>
            </p:nvSpPr>
            <p:spPr bwMode="auto">
              <a:xfrm>
                <a:off x="1008" y="4608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78" name="AutoShape 10"/>
              <p:cNvSpPr>
                <a:spLocks noChangeArrowheads="1"/>
              </p:cNvSpPr>
              <p:nvPr/>
            </p:nvSpPr>
            <p:spPr bwMode="auto">
              <a:xfrm>
                <a:off x="1248" y="4032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79" name="AutoShape 11"/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80" name="AutoShape 12"/>
              <p:cNvSpPr>
                <a:spLocks noChangeArrowheads="1"/>
              </p:cNvSpPr>
              <p:nvPr/>
            </p:nvSpPr>
            <p:spPr bwMode="auto">
              <a:xfrm>
                <a:off x="2016" y="3456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81" name="AutoShape 13"/>
              <p:cNvSpPr>
                <a:spLocks noChangeArrowheads="1"/>
              </p:cNvSpPr>
              <p:nvPr/>
            </p:nvSpPr>
            <p:spPr bwMode="auto">
              <a:xfrm>
                <a:off x="2496" y="3312"/>
                <a:ext cx="96" cy="96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b="1"/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auto">
              <a:xfrm>
                <a:off x="288" y="3312"/>
                <a:ext cx="2544" cy="2160"/>
              </a:xfrm>
              <a:custGeom>
                <a:avLst/>
                <a:gdLst/>
                <a:ahLst/>
                <a:cxnLst>
                  <a:cxn ang="0">
                    <a:pos x="0" y="2160"/>
                  </a:cxn>
                  <a:cxn ang="0">
                    <a:pos x="336" y="1968"/>
                  </a:cxn>
                  <a:cxn ang="0">
                    <a:pos x="576" y="1728"/>
                  </a:cxn>
                  <a:cxn ang="0">
                    <a:pos x="768" y="1344"/>
                  </a:cxn>
                  <a:cxn ang="0">
                    <a:pos x="1008" y="768"/>
                  </a:cxn>
                  <a:cxn ang="0">
                    <a:pos x="1344" y="384"/>
                  </a:cxn>
                  <a:cxn ang="0">
                    <a:pos x="1776" y="192"/>
                  </a:cxn>
                  <a:cxn ang="0">
                    <a:pos x="2256" y="48"/>
                  </a:cxn>
                  <a:cxn ang="0">
                    <a:pos x="2544" y="0"/>
                  </a:cxn>
                </a:cxnLst>
                <a:rect l="0" t="0" r="r" b="b"/>
                <a:pathLst>
                  <a:path w="2544" h="2160">
                    <a:moveTo>
                      <a:pt x="0" y="2160"/>
                    </a:moveTo>
                    <a:cubicBezTo>
                      <a:pt x="120" y="2100"/>
                      <a:pt x="240" y="2040"/>
                      <a:pt x="336" y="1968"/>
                    </a:cubicBezTo>
                    <a:cubicBezTo>
                      <a:pt x="432" y="1896"/>
                      <a:pt x="504" y="1832"/>
                      <a:pt x="576" y="1728"/>
                    </a:cubicBezTo>
                    <a:cubicBezTo>
                      <a:pt x="648" y="1624"/>
                      <a:pt x="696" y="1504"/>
                      <a:pt x="768" y="1344"/>
                    </a:cubicBezTo>
                    <a:cubicBezTo>
                      <a:pt x="840" y="1184"/>
                      <a:pt x="912" y="928"/>
                      <a:pt x="1008" y="768"/>
                    </a:cubicBezTo>
                    <a:cubicBezTo>
                      <a:pt x="1104" y="608"/>
                      <a:pt x="1216" y="480"/>
                      <a:pt x="1344" y="384"/>
                    </a:cubicBezTo>
                    <a:cubicBezTo>
                      <a:pt x="1472" y="288"/>
                      <a:pt x="1624" y="248"/>
                      <a:pt x="1776" y="192"/>
                    </a:cubicBezTo>
                    <a:cubicBezTo>
                      <a:pt x="1928" y="136"/>
                      <a:pt x="2128" y="80"/>
                      <a:pt x="2256" y="48"/>
                    </a:cubicBezTo>
                    <a:cubicBezTo>
                      <a:pt x="2384" y="16"/>
                      <a:pt x="2496" y="8"/>
                      <a:pt x="2544" y="0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83983" name="Line 15"/>
              <p:cNvSpPr>
                <a:spLocks noChangeShapeType="1"/>
              </p:cNvSpPr>
              <p:nvPr/>
            </p:nvSpPr>
            <p:spPr bwMode="auto">
              <a:xfrm flipV="1">
                <a:off x="288" y="3072"/>
                <a:ext cx="2208" cy="240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b="1"/>
              </a:p>
            </p:txBody>
          </p:sp>
        </p:grp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12" y="828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  <a:endParaRPr lang="it-IT" sz="18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3985" name="Text Box 17"/>
            <p:cNvSpPr txBox="1">
              <a:spLocks noChangeArrowheads="1"/>
            </p:cNvSpPr>
            <p:nvPr/>
          </p:nvSpPr>
          <p:spPr bwMode="auto">
            <a:xfrm>
              <a:off x="2298" y="2064"/>
              <a:ext cx="2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  <a:endParaRPr lang="it-IT" sz="18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 flipH="1" flipV="1">
              <a:off x="1584" y="1296"/>
              <a:ext cx="240" cy="38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1509" y="1586"/>
              <a:ext cx="8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8000"/>
                  </a:solidFill>
                </a:rPr>
                <a:t>NO</a:t>
              </a:r>
            </a:p>
            <a:p>
              <a:r>
                <a:rPr lang="en-US" sz="1800" b="1" dirty="0">
                  <a:solidFill>
                    <a:srgbClr val="008000"/>
                  </a:solidFill>
                </a:rPr>
                <a:t>(</a:t>
              </a:r>
              <a:r>
                <a:rPr lang="en-US" sz="1800" b="1" dirty="0" err="1">
                  <a:solidFill>
                    <a:srgbClr val="008000"/>
                  </a:solidFill>
                </a:rPr>
                <a:t>dipende</a:t>
              </a:r>
              <a:r>
                <a:rPr lang="en-US" sz="1800" b="1" dirty="0">
                  <a:solidFill>
                    <a:srgbClr val="008000"/>
                  </a:solidFill>
                </a:rPr>
                <a:t>…)</a:t>
              </a:r>
              <a:endParaRPr lang="it-IT" sz="18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4114800" y="1746505"/>
            <a:ext cx="4876800" cy="2308324"/>
          </a:xfrm>
          <a:prstGeom prst="rect">
            <a:avLst/>
          </a:prstGeom>
          <a:gradFill rotWithShape="0">
            <a:gsLst>
              <a:gs pos="10000">
                <a:srgbClr val="CCFF99"/>
              </a:gs>
              <a:gs pos="100000">
                <a:schemeClr val="hlink"/>
              </a:gs>
              <a:gs pos="55000">
                <a:srgbClr val="CCFF99"/>
              </a:gs>
              <a:gs pos="77000">
                <a:srgbClr val="CCFF99"/>
              </a:gs>
              <a:gs pos="88000">
                <a:srgbClr val="CCFF99"/>
              </a:gs>
              <a:gs pos="94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CC3399"/>
                </a:solidFill>
              </a:rPr>
              <a:t>Per </a:t>
            </a:r>
            <a:r>
              <a:rPr lang="en-US" b="1" dirty="0" err="1">
                <a:solidFill>
                  <a:srgbClr val="CC3399"/>
                </a:solidFill>
              </a:rPr>
              <a:t>determinare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una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funzione</a:t>
            </a:r>
            <a:r>
              <a:rPr lang="en-US" b="1" dirty="0">
                <a:solidFill>
                  <a:srgbClr val="CC3399"/>
                </a:solidFill>
              </a:rPr>
              <a:t> </a:t>
            </a:r>
          </a:p>
          <a:p>
            <a:pPr algn="r"/>
            <a:r>
              <a:rPr lang="en-US" b="1" dirty="0" err="1">
                <a:solidFill>
                  <a:srgbClr val="CC3399"/>
                </a:solidFill>
              </a:rPr>
              <a:t>e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i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suoi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parametri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bisogna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rispettare</a:t>
            </a:r>
            <a:r>
              <a:rPr lang="en-US" b="1" dirty="0">
                <a:solidFill>
                  <a:srgbClr val="CC3399"/>
                </a:solidFill>
              </a:rPr>
              <a:t> </a:t>
            </a:r>
          </a:p>
          <a:p>
            <a:pPr algn="r"/>
            <a:r>
              <a:rPr lang="en-US" b="1" dirty="0" err="1">
                <a:solidFill>
                  <a:srgbClr val="CC3399"/>
                </a:solidFill>
              </a:rPr>
              <a:t>i</a:t>
            </a:r>
            <a:r>
              <a:rPr lang="en-US" b="1" dirty="0">
                <a:solidFill>
                  <a:srgbClr val="CC3399"/>
                </a:solidFill>
              </a:rPr>
              <a:t> “</a:t>
            </a:r>
            <a:r>
              <a:rPr lang="en-US" b="1" dirty="0" err="1">
                <a:solidFill>
                  <a:srgbClr val="CC3399"/>
                </a:solidFill>
              </a:rPr>
              <a:t>vincoli</a:t>
            </a:r>
            <a:r>
              <a:rPr lang="en-US" b="1" dirty="0">
                <a:solidFill>
                  <a:srgbClr val="CC3399"/>
                </a:solidFill>
              </a:rPr>
              <a:t>” </a:t>
            </a:r>
            <a:r>
              <a:rPr lang="en-US" b="1" dirty="0" err="1">
                <a:solidFill>
                  <a:srgbClr val="CC3399"/>
                </a:solidFill>
              </a:rPr>
              <a:t>dei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dati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sperimentali</a:t>
            </a:r>
            <a:endParaRPr lang="en-US" b="1" dirty="0">
              <a:solidFill>
                <a:srgbClr val="0000FF"/>
              </a:solidFill>
            </a:endParaRPr>
          </a:p>
          <a:p>
            <a:pPr algn="r"/>
            <a:r>
              <a:rPr lang="en-US" sz="1800" b="1" dirty="0">
                <a:solidFill>
                  <a:srgbClr val="996600"/>
                </a:solidFill>
              </a:rPr>
              <a:t>(</a:t>
            </a:r>
            <a:r>
              <a:rPr lang="en-US" sz="1800" b="1" dirty="0" err="1">
                <a:solidFill>
                  <a:srgbClr val="996600"/>
                </a:solidFill>
              </a:rPr>
              <a:t>es</a:t>
            </a:r>
            <a:r>
              <a:rPr lang="en-US" sz="1800" b="1" dirty="0">
                <a:solidFill>
                  <a:srgbClr val="996600"/>
                </a:solidFill>
              </a:rPr>
              <a:t>. </a:t>
            </a:r>
            <a:r>
              <a:rPr lang="en-US" sz="1800" b="1" dirty="0" err="1">
                <a:solidFill>
                  <a:srgbClr val="996600"/>
                </a:solidFill>
              </a:rPr>
              <a:t>limiti</a:t>
            </a:r>
            <a:r>
              <a:rPr lang="en-US" sz="1800" b="1" dirty="0">
                <a:solidFill>
                  <a:srgbClr val="996600"/>
                </a:solidFill>
              </a:rPr>
              <a:t> a </a:t>
            </a:r>
            <a:r>
              <a:rPr lang="en-US" sz="1800" b="1" dirty="0" err="1">
                <a:solidFill>
                  <a:srgbClr val="996600"/>
                </a:solidFill>
              </a:rPr>
              <a:t>valori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grandi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o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piccoli</a:t>
            </a:r>
            <a:r>
              <a:rPr lang="en-US" sz="1800" b="1" dirty="0">
                <a:solidFill>
                  <a:srgbClr val="996600"/>
                </a:solidFill>
              </a:rPr>
              <a:t>,</a:t>
            </a:r>
          </a:p>
          <a:p>
            <a:pPr algn="r"/>
            <a:r>
              <a:rPr lang="en-US" sz="1800" b="1" dirty="0" err="1">
                <a:solidFill>
                  <a:srgbClr val="996600"/>
                </a:solidFill>
              </a:rPr>
              <a:t>punti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o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regioni</a:t>
            </a:r>
            <a:r>
              <a:rPr lang="en-US" sz="1800" b="1" dirty="0">
                <a:solidFill>
                  <a:srgbClr val="996600"/>
                </a:solidFill>
              </a:rPr>
              <a:t> “non </a:t>
            </a:r>
            <a:r>
              <a:rPr lang="en-US" sz="1800" b="1" dirty="0" err="1">
                <a:solidFill>
                  <a:srgbClr val="996600"/>
                </a:solidFill>
              </a:rPr>
              <a:t>fisiche</a:t>
            </a:r>
            <a:r>
              <a:rPr lang="en-US" sz="1800" b="1" dirty="0">
                <a:solidFill>
                  <a:srgbClr val="996600"/>
                </a:solidFill>
              </a:rPr>
              <a:t>”,</a:t>
            </a:r>
          </a:p>
          <a:p>
            <a:pPr algn="r"/>
            <a:r>
              <a:rPr lang="en-US" sz="1800" b="1" dirty="0" err="1">
                <a:solidFill>
                  <a:srgbClr val="996600"/>
                </a:solidFill>
              </a:rPr>
              <a:t>zeri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o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valori</a:t>
            </a:r>
            <a:r>
              <a:rPr lang="en-US" sz="1800" b="1" dirty="0">
                <a:solidFill>
                  <a:srgbClr val="996600"/>
                </a:solidFill>
              </a:rPr>
              <a:t> </a:t>
            </a:r>
            <a:r>
              <a:rPr lang="en-US" sz="1800" b="1" dirty="0" err="1">
                <a:solidFill>
                  <a:srgbClr val="996600"/>
                </a:solidFill>
              </a:rPr>
              <a:t>particolari</a:t>
            </a:r>
            <a:r>
              <a:rPr lang="en-US" sz="1800" b="1" dirty="0">
                <a:solidFill>
                  <a:srgbClr val="996600"/>
                </a:solidFill>
              </a:rPr>
              <a:t>)</a:t>
            </a:r>
          </a:p>
          <a:p>
            <a:pPr algn="r"/>
            <a:r>
              <a:rPr lang="en-US" b="1" dirty="0" err="1">
                <a:solidFill>
                  <a:srgbClr val="CC3399"/>
                </a:solidFill>
              </a:rPr>
              <a:t>dando</a:t>
            </a:r>
            <a:r>
              <a:rPr lang="en-US" b="1" dirty="0">
                <a:solidFill>
                  <a:srgbClr val="CC3399"/>
                </a:solidFill>
              </a:rPr>
              <a:t> come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input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C3399"/>
                </a:solidFill>
              </a:rPr>
              <a:t>al computer</a:t>
            </a:r>
          </a:p>
          <a:p>
            <a:pPr algn="r"/>
            <a:r>
              <a:rPr lang="en-US" b="1" dirty="0" err="1">
                <a:solidFill>
                  <a:srgbClr val="CC3399"/>
                </a:solidFill>
              </a:rPr>
              <a:t>tutte</a:t>
            </a:r>
            <a:r>
              <a:rPr lang="en-US" b="1" dirty="0">
                <a:solidFill>
                  <a:srgbClr val="CC3399"/>
                </a:solidFill>
              </a:rPr>
              <a:t> le </a:t>
            </a:r>
            <a:r>
              <a:rPr lang="en-US" b="1" dirty="0" err="1">
                <a:solidFill>
                  <a:srgbClr val="CC3399"/>
                </a:solidFill>
              </a:rPr>
              <a:t>informazioni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che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si</a:t>
            </a: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err="1">
                <a:solidFill>
                  <a:srgbClr val="CC3399"/>
                </a:solidFill>
              </a:rPr>
              <a:t>hanno</a:t>
            </a:r>
            <a:r>
              <a:rPr lang="en-US" b="1" dirty="0">
                <a:solidFill>
                  <a:srgbClr val="CC3399"/>
                </a:solidFill>
              </a:rPr>
              <a:t>.</a:t>
            </a:r>
            <a:endParaRPr lang="it-IT" b="1" dirty="0">
              <a:solidFill>
                <a:srgbClr val="CC3399"/>
              </a:solidFill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276937" y="4271665"/>
            <a:ext cx="591095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</a:rPr>
              <a:t>Attenzione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impostazioni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approssimazioni</a:t>
            </a:r>
            <a:r>
              <a:rPr lang="en-US" b="1" dirty="0">
                <a:solidFill>
                  <a:schemeClr val="tx1"/>
                </a:solidFill>
              </a:rPr>
              <a:t> diverse </a:t>
            </a:r>
            <a:r>
              <a:rPr lang="en-US" b="1" dirty="0" err="1">
                <a:solidFill>
                  <a:schemeClr val="tx1"/>
                </a:solidFill>
              </a:rPr>
              <a:t>portano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a </a:t>
            </a:r>
            <a:r>
              <a:rPr lang="en-US" b="1" dirty="0" err="1">
                <a:solidFill>
                  <a:srgbClr val="FF0066"/>
                </a:solidFill>
              </a:rPr>
              <a:t>funzioni</a:t>
            </a:r>
            <a:r>
              <a:rPr lang="en-US" b="1" dirty="0">
                <a:solidFill>
                  <a:srgbClr val="FF0066"/>
                </a:solidFill>
              </a:rPr>
              <a:t> diverse</a:t>
            </a:r>
            <a:r>
              <a:rPr lang="en-US" b="1" dirty="0">
                <a:solidFill>
                  <a:schemeClr val="tx1"/>
                </a:solidFill>
              </a:rPr>
              <a:t> per un’ </a:t>
            </a:r>
            <a:r>
              <a:rPr lang="en-US" b="1" dirty="0" err="1">
                <a:solidFill>
                  <a:srgbClr val="FF0066"/>
                </a:solidFill>
              </a:rPr>
              <a:t>unica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legge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fisica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Bisogna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quindi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tener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presenti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limiti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validita</a:t>
            </a:r>
            <a:r>
              <a:rPr lang="en-US" b="1" dirty="0">
                <a:solidFill>
                  <a:srgbClr val="0000FF"/>
                </a:solidFill>
              </a:rPr>
              <a:t>’ </a:t>
            </a:r>
            <a:r>
              <a:rPr lang="en-US" b="1" dirty="0">
                <a:solidFill>
                  <a:schemeClr val="tx1"/>
                </a:solidFill>
              </a:rPr>
              <a:t>del </a:t>
            </a:r>
            <a:r>
              <a:rPr lang="en-US" b="1" dirty="0" err="1">
                <a:solidFill>
                  <a:schemeClr val="tx1"/>
                </a:solidFill>
              </a:rPr>
              <a:t>procedimento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1866428" y="5476964"/>
            <a:ext cx="4970719" cy="120032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rgbClr val="0000FF"/>
                </a:solidFill>
              </a:rPr>
              <a:t>Principali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funzioni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uso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comune</a:t>
            </a:r>
            <a:r>
              <a:rPr lang="en-US" b="1" dirty="0">
                <a:solidFill>
                  <a:srgbClr val="0000FF"/>
                </a:solidFill>
              </a:rPr>
              <a:t> “in </a:t>
            </a:r>
            <a:r>
              <a:rPr lang="en-US" b="1" dirty="0" err="1">
                <a:solidFill>
                  <a:srgbClr val="0000FF"/>
                </a:solidFill>
              </a:rPr>
              <a:t>laboratorio</a:t>
            </a:r>
            <a:r>
              <a:rPr lang="en-US" b="1" dirty="0">
                <a:solidFill>
                  <a:srgbClr val="0000FF"/>
                </a:solidFill>
              </a:rPr>
              <a:t>”:</a:t>
            </a:r>
          </a:p>
          <a:p>
            <a:pPr algn="l">
              <a:lnSpc>
                <a:spcPct val="0"/>
              </a:lnSpc>
            </a:pPr>
            <a:endParaRPr lang="en-US" sz="800" b="1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polinomi</a:t>
            </a:r>
            <a:r>
              <a:rPr lang="en-US" b="1" dirty="0">
                <a:solidFill>
                  <a:srgbClr val="990099"/>
                </a:solidFill>
              </a:rPr>
              <a:t> 	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y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= a</a:t>
            </a:r>
            <a:r>
              <a:rPr lang="en-US" sz="1800" b="1" baseline="-25000" dirty="0">
                <a:solidFill>
                  <a:srgbClr val="990099"/>
                </a:solidFill>
                <a:sym typeface="Wingdings" pitchFamily="2" charset="2"/>
              </a:rPr>
              <a:t>n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x</a:t>
            </a:r>
            <a:r>
              <a:rPr lang="en-US" sz="1800" b="1" baseline="30000" dirty="0">
                <a:solidFill>
                  <a:srgbClr val="990099"/>
                </a:solidFill>
                <a:sym typeface="Wingdings" pitchFamily="2" charset="2"/>
              </a:rPr>
              <a:t>n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+a</a:t>
            </a:r>
            <a:r>
              <a:rPr lang="en-US" sz="1800" b="1" baseline="-25000" dirty="0">
                <a:solidFill>
                  <a:srgbClr val="990099"/>
                </a:solidFill>
                <a:sym typeface="Wingdings" pitchFamily="2" charset="2"/>
              </a:rPr>
              <a:t>n-1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x</a:t>
            </a:r>
            <a:r>
              <a:rPr lang="en-US" sz="1800" b="1" baseline="30000" dirty="0">
                <a:solidFill>
                  <a:srgbClr val="990099"/>
                </a:solidFill>
                <a:sym typeface="Wingdings" pitchFamily="2" charset="2"/>
              </a:rPr>
              <a:t>n-1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+…+a</a:t>
            </a:r>
            <a:r>
              <a:rPr lang="en-US" sz="1800" b="1" baseline="-25000" dirty="0">
                <a:solidFill>
                  <a:srgbClr val="990099"/>
                </a:solidFill>
                <a:sym typeface="Wingdings" pitchFamily="2" charset="2"/>
              </a:rPr>
              <a:t>2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x</a:t>
            </a:r>
            <a:r>
              <a:rPr lang="en-US" sz="1800" b="1" baseline="30000" dirty="0">
                <a:solidFill>
                  <a:srgbClr val="990099"/>
                </a:solidFill>
                <a:sym typeface="Wingdings" pitchFamily="2" charset="2"/>
              </a:rPr>
              <a:t>2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+a</a:t>
            </a:r>
            <a:r>
              <a:rPr lang="en-US" sz="1800" b="1" baseline="-25000" dirty="0">
                <a:solidFill>
                  <a:srgbClr val="990099"/>
                </a:solidFill>
                <a:sym typeface="Wingdings" pitchFamily="2" charset="2"/>
              </a:rPr>
              <a:t>1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x</a:t>
            </a:r>
            <a:r>
              <a:rPr lang="en-US" sz="1800" b="1" baseline="30000" dirty="0">
                <a:solidFill>
                  <a:srgbClr val="990099"/>
                </a:solidFill>
                <a:sym typeface="Wingdings" pitchFamily="2" charset="2"/>
              </a:rPr>
              <a:t>1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+a</a:t>
            </a:r>
            <a:r>
              <a:rPr lang="en-US" sz="1800" b="1" baseline="-25000" dirty="0">
                <a:solidFill>
                  <a:srgbClr val="990099"/>
                </a:solidFill>
                <a:sym typeface="Wingdings" pitchFamily="2" charset="2"/>
              </a:rPr>
              <a:t>0</a:t>
            </a:r>
            <a:endParaRPr lang="en-US" sz="1800" b="1" dirty="0">
              <a:solidFill>
                <a:srgbClr val="990099"/>
              </a:solidFill>
            </a:endParaRPr>
          </a:p>
          <a:p>
            <a:pPr algn="l">
              <a:buFontTx/>
              <a:buChar char="•"/>
            </a:pP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b="1" dirty="0" err="1">
                <a:solidFill>
                  <a:srgbClr val="990099"/>
                </a:solidFill>
              </a:rPr>
              <a:t>esponenziali</a:t>
            </a:r>
            <a:r>
              <a:rPr lang="en-US" b="1" dirty="0">
                <a:solidFill>
                  <a:srgbClr val="990099"/>
                </a:solidFill>
              </a:rPr>
              <a:t> </a:t>
            </a:r>
            <a:r>
              <a:rPr lang="en-US" sz="1800" b="1" dirty="0">
                <a:solidFill>
                  <a:srgbClr val="990099"/>
                </a:solidFill>
              </a:rPr>
              <a:t>	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y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= 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ae</a:t>
            </a:r>
            <a:r>
              <a:rPr lang="en-US" sz="1800" b="1" baseline="30000" dirty="0" err="1">
                <a:solidFill>
                  <a:srgbClr val="990099"/>
                </a:solidFill>
                <a:sym typeface="Wingdings" pitchFamily="2" charset="2"/>
              </a:rPr>
              <a:t>bx</a:t>
            </a:r>
            <a:endParaRPr lang="en-US" sz="1800" b="1" dirty="0">
              <a:solidFill>
                <a:srgbClr val="990099"/>
              </a:solidFill>
              <a:sym typeface="Wingdings" pitchFamily="2" charset="2"/>
            </a:endParaRPr>
          </a:p>
          <a:p>
            <a:pPr algn="l">
              <a:buFontTx/>
              <a:buChar char="•"/>
            </a:pPr>
            <a:r>
              <a:rPr lang="en-US" b="1" dirty="0">
                <a:solidFill>
                  <a:srgbClr val="990099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990099"/>
                </a:solidFill>
                <a:sym typeface="Wingdings" pitchFamily="2" charset="2"/>
              </a:rPr>
              <a:t>trigonometr</a:t>
            </a:r>
            <a:r>
              <a:rPr lang="en-US" b="1" dirty="0">
                <a:solidFill>
                  <a:srgbClr val="990099"/>
                </a:solidFill>
                <a:sym typeface="Wingdings" pitchFamily="2" charset="2"/>
              </a:rPr>
              <a:t>.	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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y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 = 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asin(bx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), </a:t>
            </a:r>
            <a:r>
              <a:rPr lang="en-US" sz="1800" b="1" dirty="0" err="1">
                <a:solidFill>
                  <a:srgbClr val="990099"/>
                </a:solidFill>
                <a:sym typeface="Wingdings" pitchFamily="2" charset="2"/>
              </a:rPr>
              <a:t>acos(bx</a:t>
            </a:r>
            <a:r>
              <a:rPr lang="en-US" sz="1800" b="1" dirty="0">
                <a:solidFill>
                  <a:srgbClr val="990099"/>
                </a:solidFill>
                <a:sym typeface="Wingdings" pitchFamily="2" charset="2"/>
              </a:rPr>
              <a:t>)</a:t>
            </a:r>
            <a:endParaRPr lang="it-IT" sz="1800" b="1" baseline="30000" dirty="0">
              <a:solidFill>
                <a:srgbClr val="990099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284202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funzioni “in laboratorio”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8" grpId="0" animBg="1" autoUpdateAnimBg="0"/>
      <p:bldP spid="83989" grpId="0" animBg="1" autoUpdateAnimBg="0"/>
      <p:bldP spid="83990" grpId="0" animBg="1" autoUpdateAnimBg="0"/>
      <p:bldP spid="2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355033" y="1295400"/>
            <a:ext cx="5951532" cy="369332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Vasta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classe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fenomeni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della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Fisica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della</a:t>
            </a:r>
            <a:r>
              <a:rPr lang="en-US" b="1" dirty="0">
                <a:solidFill>
                  <a:schemeClr val="tx1"/>
                </a:solidFill>
              </a:rPr>
              <a:t> vita </a:t>
            </a:r>
            <a:r>
              <a:rPr lang="en-US" b="1" dirty="0" err="1">
                <a:solidFill>
                  <a:schemeClr val="tx1"/>
                </a:solidFill>
              </a:rPr>
              <a:t>quotidiana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52600" y="1905000"/>
            <a:ext cx="4888728" cy="1015663"/>
          </a:xfrm>
          <a:prstGeom prst="rect">
            <a:avLst/>
          </a:prstGeom>
          <a:gradFill rotWithShape="0">
            <a:gsLst>
              <a:gs pos="0">
                <a:srgbClr val="66FF66">
                  <a:gamma/>
                  <a:tint val="42353"/>
                  <a:invGamma/>
                </a:srgbClr>
              </a:gs>
              <a:gs pos="100000">
                <a:srgbClr val="66FF66"/>
              </a:gs>
            </a:gsLst>
            <a:lin ang="0" scaled="1"/>
          </a:gra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8000"/>
                </a:solidFill>
              </a:rPr>
              <a:t>Tempo = variabile indipendente</a:t>
            </a:r>
          </a:p>
          <a:p>
            <a:pPr algn="l"/>
            <a:r>
              <a:rPr lang="en-US" sz="2800" b="1">
                <a:solidFill>
                  <a:srgbClr val="008000"/>
                </a:solidFill>
              </a:rPr>
              <a:t>	     parametro del moto</a:t>
            </a:r>
            <a:r>
              <a:rPr lang="en-US" sz="32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926931" y="3344613"/>
            <a:ext cx="4506362" cy="1692771"/>
          </a:xfrm>
          <a:prstGeom prst="rect">
            <a:avLst/>
          </a:prstGeom>
          <a:gradFill rotWithShape="0">
            <a:gsLst>
              <a:gs pos="0">
                <a:srgbClr val="FF9999"/>
              </a:gs>
              <a:gs pos="100000">
                <a:srgbClr val="FFFFFF"/>
              </a:gs>
            </a:gsLst>
            <a:lin ang="0" scaled="1"/>
          </a:gradFill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0"/>
              </a:lnSpc>
            </a:pPr>
            <a:endParaRPr lang="en-US" sz="3200" b="1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Moti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400" b="1" dirty="0" err="1">
                <a:solidFill>
                  <a:srgbClr val="CC0099"/>
                </a:solidFill>
              </a:rPr>
              <a:t>s</a:t>
            </a:r>
            <a:r>
              <a:rPr lang="en-US" sz="2400" b="1" dirty="0">
                <a:solidFill>
                  <a:schemeClr val="tx1"/>
                </a:solidFill>
              </a:rPr>
              <a:t>=</a:t>
            </a:r>
            <a:r>
              <a:rPr lang="en-US" sz="2400" b="1" dirty="0" err="1">
                <a:solidFill>
                  <a:schemeClr val="tx1"/>
                </a:solidFill>
              </a:rPr>
              <a:t>s(</a:t>
            </a:r>
            <a:r>
              <a:rPr lang="en-US" sz="2400" b="1" dirty="0" err="1">
                <a:solidFill>
                  <a:srgbClr val="CC0099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), </a:t>
            </a:r>
            <a:r>
              <a:rPr lang="en-US" sz="2400" b="1" dirty="0" err="1">
                <a:solidFill>
                  <a:srgbClr val="CC0099"/>
                </a:solidFill>
              </a:rPr>
              <a:t>v</a:t>
            </a:r>
            <a:r>
              <a:rPr lang="en-US" sz="2400" b="1" dirty="0">
                <a:solidFill>
                  <a:schemeClr val="tx1"/>
                </a:solidFill>
              </a:rPr>
              <a:t>=</a:t>
            </a:r>
            <a:r>
              <a:rPr lang="en-US" sz="2400" b="1" dirty="0" err="1">
                <a:solidFill>
                  <a:schemeClr val="tx1"/>
                </a:solidFill>
              </a:rPr>
              <a:t>v(</a:t>
            </a:r>
            <a:r>
              <a:rPr lang="en-US" sz="2400" b="1" dirty="0" err="1">
                <a:solidFill>
                  <a:srgbClr val="CC0099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), </a:t>
            </a:r>
            <a:r>
              <a:rPr lang="en-US" sz="2400" b="1" dirty="0">
                <a:solidFill>
                  <a:srgbClr val="CC0099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=</a:t>
            </a:r>
            <a:r>
              <a:rPr lang="en-US" sz="2400" b="1" dirty="0" err="1">
                <a:solidFill>
                  <a:schemeClr val="tx1"/>
                </a:solidFill>
              </a:rPr>
              <a:t>a(</a:t>
            </a:r>
            <a:r>
              <a:rPr lang="en-US" sz="2400" b="1" dirty="0" err="1">
                <a:solidFill>
                  <a:srgbClr val="CC0099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000" b="1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Oscillazioni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400" b="1" dirty="0" err="1">
                <a:solidFill>
                  <a:srgbClr val="CC0099"/>
                </a:solidFill>
              </a:rPr>
              <a:t>s</a:t>
            </a:r>
            <a:r>
              <a:rPr lang="en-US" sz="2400" b="1" dirty="0" err="1">
                <a:solidFill>
                  <a:schemeClr val="tx1"/>
                </a:solidFill>
              </a:rPr>
              <a:t>(t</a:t>
            </a:r>
            <a:r>
              <a:rPr lang="en-US" sz="2400" b="1" dirty="0">
                <a:solidFill>
                  <a:schemeClr val="tx1"/>
                </a:solidFill>
              </a:rPr>
              <a:t>) = A </a:t>
            </a:r>
            <a:r>
              <a:rPr lang="en-US" sz="2400" b="1" dirty="0" err="1">
                <a:solidFill>
                  <a:schemeClr val="tx1"/>
                </a:solidFill>
              </a:rPr>
              <a:t>sin(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</a:t>
            </a:r>
            <a:r>
              <a:rPr lang="en-US" sz="2400" b="1" dirty="0" err="1">
                <a:solidFill>
                  <a:srgbClr val="CC0099"/>
                </a:solidFill>
                <a:sym typeface="Symbol" pitchFamily="18" charset="2"/>
              </a:rPr>
              <a:t>t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algn="l"/>
            <a:endParaRPr lang="en-US" sz="1000" b="1" dirty="0">
              <a:solidFill>
                <a:schemeClr val="tx1"/>
              </a:solidFill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sym typeface="Symbol" pitchFamily="18" charset="2"/>
              </a:rPr>
              <a:t>Decadimenti</a:t>
            </a:r>
            <a:r>
              <a:rPr lang="en-US" sz="2800" b="1" dirty="0">
                <a:solidFill>
                  <a:srgbClr val="0000FF"/>
                </a:solidFill>
                <a:sym typeface="Symbol" pitchFamily="18" charset="2"/>
              </a:rPr>
              <a:t>: </a:t>
            </a:r>
            <a:r>
              <a:rPr lang="en-US" sz="2800" b="1" dirty="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sz="2400" b="1" dirty="0" err="1">
                <a:solidFill>
                  <a:srgbClr val="CC0099"/>
                </a:solidFill>
                <a:sym typeface="Symbol" pitchFamily="18" charset="2"/>
              </a:rPr>
              <a:t>n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(t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) = n</a:t>
            </a:r>
            <a:r>
              <a:rPr lang="en-US" sz="2400" b="1" baseline="-25000" dirty="0">
                <a:solidFill>
                  <a:schemeClr val="tx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sym typeface="Symbol" pitchFamily="18" charset="2"/>
              </a:rPr>
              <a:t>e</a:t>
            </a:r>
            <a:r>
              <a:rPr lang="en-US" sz="2400" b="1" baseline="30000" dirty="0" err="1">
                <a:solidFill>
                  <a:schemeClr val="tx1"/>
                </a:solidFill>
                <a:sym typeface="Symbol" pitchFamily="18" charset="2"/>
              </a:rPr>
              <a:t>-</a:t>
            </a:r>
            <a:r>
              <a:rPr lang="en-US" sz="2400" b="1" baseline="30000" dirty="0" err="1">
                <a:solidFill>
                  <a:srgbClr val="CC0099"/>
                </a:solidFill>
                <a:sym typeface="Symbol" pitchFamily="18" charset="2"/>
              </a:rPr>
              <a:t>t</a:t>
            </a:r>
            <a:endParaRPr lang="it-IT" sz="2400" b="1" baseline="30000" dirty="0">
              <a:solidFill>
                <a:srgbClr val="CC0099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32550" y="3695700"/>
            <a:ext cx="2559050" cy="990600"/>
            <a:chOff x="4052" y="2400"/>
            <a:chExt cx="1612" cy="624"/>
          </a:xfrm>
        </p:grpSpPr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>
              <a:off x="4052" y="2400"/>
              <a:ext cx="892" cy="240"/>
            </a:xfrm>
            <a:prstGeom prst="line">
              <a:avLst/>
            </a:prstGeom>
            <a:noFill/>
            <a:ln w="762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4800" y="2640"/>
              <a:ext cx="864" cy="384"/>
            </a:xfrm>
            <a:prstGeom prst="ellips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800" b="1" dirty="0">
                  <a:solidFill>
                    <a:srgbClr val="0000FF"/>
                  </a:solidFill>
                </a:rPr>
                <a:t>polinom</a:t>
              </a:r>
              <a:r>
                <a:rPr lang="it-IT" sz="1800" b="1" dirty="0">
                  <a:solidFill>
                    <a:srgbClr val="6699FF"/>
                  </a:solidFill>
                </a:rPr>
                <a:t>i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22105" y="5086597"/>
            <a:ext cx="2719389" cy="1317625"/>
            <a:chOff x="3456" y="3120"/>
            <a:chExt cx="1713" cy="830"/>
          </a:xfrm>
        </p:grpSpPr>
        <p:sp>
          <p:nvSpPr>
            <p:cNvPr id="84998" name="Line 6"/>
            <p:cNvSpPr>
              <a:spLocks noChangeShapeType="1"/>
            </p:cNvSpPr>
            <p:nvPr/>
          </p:nvSpPr>
          <p:spPr bwMode="auto">
            <a:xfrm>
              <a:off x="3456" y="3120"/>
              <a:ext cx="596" cy="446"/>
            </a:xfrm>
            <a:prstGeom prst="line">
              <a:avLst/>
            </a:prstGeom>
            <a:noFill/>
            <a:ln w="762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5002" name="Oval 10"/>
            <p:cNvSpPr>
              <a:spLocks noChangeArrowheads="1"/>
            </p:cNvSpPr>
            <p:nvPr/>
          </p:nvSpPr>
          <p:spPr bwMode="auto">
            <a:xfrm>
              <a:off x="3840" y="3566"/>
              <a:ext cx="1329" cy="384"/>
            </a:xfrm>
            <a:prstGeom prst="ellips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800" b="1" dirty="0" err="1">
                  <a:solidFill>
                    <a:srgbClr val="0000FF"/>
                  </a:solidFill>
                </a:rPr>
                <a:t>f.esponenziale</a:t>
              </a:r>
              <a:endParaRPr lang="it-IT" sz="1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172202" y="4419600"/>
            <a:ext cx="2819401" cy="1066800"/>
            <a:chOff x="3792" y="2784"/>
            <a:chExt cx="1776" cy="672"/>
          </a:xfrm>
        </p:grpSpPr>
        <p:sp>
          <p:nvSpPr>
            <p:cNvPr id="84999" name="Line 7"/>
            <p:cNvSpPr>
              <a:spLocks noChangeShapeType="1"/>
            </p:cNvSpPr>
            <p:nvPr/>
          </p:nvSpPr>
          <p:spPr bwMode="auto">
            <a:xfrm>
              <a:off x="3792" y="2784"/>
              <a:ext cx="624" cy="336"/>
            </a:xfrm>
            <a:prstGeom prst="line">
              <a:avLst/>
            </a:prstGeom>
            <a:noFill/>
            <a:ln w="76200">
              <a:solidFill>
                <a:srgbClr val="6699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>
              <a:off x="4176" y="3072"/>
              <a:ext cx="1392" cy="384"/>
            </a:xfrm>
            <a:prstGeom prst="ellips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800" b="1" dirty="0" err="1">
                  <a:solidFill>
                    <a:srgbClr val="0000FF"/>
                  </a:solidFill>
                </a:rPr>
                <a:t>f.trigonometriche</a:t>
              </a:r>
              <a:endParaRPr lang="it-IT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Funzioni dipendenti dal tempo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 autoUpdateAnimBg="0"/>
      <p:bldP spid="84996" grpId="0" animBg="1" autoUpdateAnimBg="0"/>
      <p:bldP spid="84997" grpId="0" animBg="1" autoUpdateAnimBg="0"/>
      <p:bldP spid="1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22375" y="1524675"/>
            <a:ext cx="6514474" cy="1231106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Retta</a:t>
            </a:r>
            <a:r>
              <a:rPr lang="en-US" sz="2800" b="1" dirty="0">
                <a:solidFill>
                  <a:srgbClr val="FF0066"/>
                </a:solidFill>
              </a:rPr>
              <a:t> 		   </a:t>
            </a:r>
            <a:r>
              <a:rPr lang="en-US" sz="2800" b="1" dirty="0" smtClean="0">
                <a:solidFill>
                  <a:srgbClr val="FF0066"/>
                </a:solidFill>
              </a:rPr>
              <a:t> 		</a:t>
            </a:r>
            <a:r>
              <a:rPr lang="en-US" sz="2800" b="1" dirty="0" smtClean="0">
                <a:solidFill>
                  <a:srgbClr val="CC0099"/>
                </a:solidFill>
              </a:rPr>
              <a:t>1</a:t>
            </a:r>
            <a:r>
              <a:rPr lang="en-US" sz="2800" b="1" baseline="30000" dirty="0" smtClean="0">
                <a:solidFill>
                  <a:srgbClr val="CC0099"/>
                </a:solidFill>
              </a:rPr>
              <a:t>o</a:t>
            </a:r>
            <a:r>
              <a:rPr lang="en-US" sz="2800" b="1" dirty="0" smtClean="0">
                <a:solidFill>
                  <a:srgbClr val="CC0099"/>
                </a:solidFill>
              </a:rPr>
              <a:t> </a:t>
            </a:r>
            <a:r>
              <a:rPr lang="en-US" sz="2800" b="1" dirty="0" err="1">
                <a:solidFill>
                  <a:srgbClr val="CC0099"/>
                </a:solidFill>
              </a:rPr>
              <a:t>grado</a:t>
            </a:r>
            <a:r>
              <a:rPr lang="en-US" sz="2800" b="1" dirty="0">
                <a:solidFill>
                  <a:srgbClr val="FF0066"/>
                </a:solidFill>
              </a:rPr>
              <a:t>		</a:t>
            </a:r>
            <a:r>
              <a:rPr lang="en-US" sz="2800" b="1" dirty="0" smtClean="0">
                <a:solidFill>
                  <a:srgbClr val="FF0066"/>
                </a:solidFill>
              </a:rPr>
              <a:t> 		</a:t>
            </a:r>
            <a:r>
              <a:rPr lang="en-US" sz="2800" b="1" dirty="0" err="1" smtClean="0">
                <a:solidFill>
                  <a:srgbClr val="FF0066"/>
                </a:solidFill>
              </a:rPr>
              <a:t>Iperbole</a:t>
            </a:r>
            <a:endParaRPr lang="en-US" sz="2800" b="1" dirty="0">
              <a:solidFill>
                <a:srgbClr val="FF0066"/>
              </a:solidFill>
            </a:endParaRPr>
          </a:p>
          <a:p>
            <a:r>
              <a:rPr lang="en-US" sz="2800" b="1" dirty="0" err="1">
                <a:solidFill>
                  <a:srgbClr val="0000FF"/>
                </a:solidFill>
                <a:sym typeface="Wingdings" pitchFamily="2" charset="2"/>
              </a:rPr>
              <a:t>proporz.diretta</a:t>
            </a:r>
            <a:r>
              <a:rPr lang="en-US" sz="2800" b="1" dirty="0">
                <a:solidFill>
                  <a:srgbClr val="0000FF"/>
                </a:solidFill>
                <a:sym typeface="Wingdings" pitchFamily="2" charset="2"/>
              </a:rPr>
              <a:t>	                 </a:t>
            </a:r>
            <a:r>
              <a:rPr lang="en-US" sz="2800" b="1" dirty="0" err="1">
                <a:solidFill>
                  <a:srgbClr val="0000FF"/>
                </a:solidFill>
                <a:sym typeface="Wingdings" pitchFamily="2" charset="2"/>
              </a:rPr>
              <a:t>proporz.inversa</a:t>
            </a:r>
            <a:endParaRPr lang="en-US" sz="2800" b="1" dirty="0">
              <a:solidFill>
                <a:srgbClr val="0000FF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y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raddoppia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                al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raddoppiare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di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x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		</a:t>
            </a:r>
            <a:r>
              <a:rPr lang="en-US" b="1" dirty="0" err="1" smtClean="0">
                <a:solidFill>
                  <a:schemeClr val="tx1"/>
                </a:solidFill>
                <a:sym typeface="Wingdings" pitchFamily="2" charset="2"/>
              </a:rPr>
              <a:t>y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si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dimezza</a:t>
            </a:r>
            <a:endParaRPr lang="en-US" b="1" dirty="0">
              <a:solidFill>
                <a:schemeClr val="tx1"/>
              </a:solidFill>
              <a:sym typeface="Wingdings" pitchFamily="2" charset="2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88975" y="3048000"/>
            <a:ext cx="3509963" cy="1752600"/>
            <a:chOff x="290" y="1632"/>
            <a:chExt cx="2211" cy="1104"/>
          </a:xfrm>
        </p:grpSpPr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 flipV="1">
              <a:off x="626" y="1680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290" y="249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434" y="163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1826" y="244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 flipV="1">
              <a:off x="338" y="1920"/>
              <a:ext cx="1248" cy="72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1586" y="1632"/>
              <a:ext cx="9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33CC33"/>
                  </a:solidFill>
                </a:rPr>
                <a:t>y = K•x</a:t>
              </a:r>
            </a:p>
            <a:p>
              <a:pPr algn="l"/>
              <a:r>
                <a:rPr lang="it-IT" b="1">
                  <a:solidFill>
                    <a:srgbClr val="33CC33"/>
                  </a:solidFill>
                </a:rPr>
                <a:t>y/x = K = cost</a:t>
              </a:r>
            </a:p>
          </p:txBody>
        </p: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770" y="24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>
              <a:off x="914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 flipV="1">
              <a:off x="626" y="24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37" name="Line 21"/>
            <p:cNvSpPr>
              <a:spLocks noChangeShapeType="1"/>
            </p:cNvSpPr>
            <p:nvPr/>
          </p:nvSpPr>
          <p:spPr bwMode="auto">
            <a:xfrm flipV="1">
              <a:off x="626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053012" y="2957513"/>
            <a:ext cx="2895600" cy="1752600"/>
            <a:chOff x="3266" y="1632"/>
            <a:chExt cx="1824" cy="1104"/>
          </a:xfrm>
        </p:grpSpPr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 flipV="1">
              <a:off x="3602" y="1680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 flipV="1">
              <a:off x="3266" y="2496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410" y="163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4802" y="244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4082" y="1632"/>
              <a:ext cx="9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33CC33"/>
                  </a:solidFill>
                </a:rPr>
                <a:t>y = K/x</a:t>
              </a:r>
            </a:p>
            <a:p>
              <a:pPr algn="l"/>
              <a:r>
                <a:rPr lang="it-IT" b="1">
                  <a:solidFill>
                    <a:srgbClr val="33CC33"/>
                  </a:solidFill>
                </a:rPr>
                <a:t>y•x = K = cost</a:t>
              </a:r>
            </a:p>
          </p:txBody>
        </p:sp>
        <p:sp>
          <p:nvSpPr>
            <p:cNvPr id="86031" name="Arc 15"/>
            <p:cNvSpPr>
              <a:spLocks/>
            </p:cNvSpPr>
            <p:nvPr/>
          </p:nvSpPr>
          <p:spPr bwMode="auto">
            <a:xfrm>
              <a:off x="3746" y="1720"/>
              <a:ext cx="838" cy="698"/>
            </a:xfrm>
            <a:custGeom>
              <a:avLst/>
              <a:gdLst>
                <a:gd name="G0" fmla="+- 21600 0 0"/>
                <a:gd name="G1" fmla="+- 1887 0 0"/>
                <a:gd name="G2" fmla="+- 21600 0 0"/>
                <a:gd name="T0" fmla="*/ 23498 w 23498"/>
                <a:gd name="T1" fmla="*/ 23403 h 23487"/>
                <a:gd name="T2" fmla="*/ 83 w 23498"/>
                <a:gd name="T3" fmla="*/ 0 h 23487"/>
                <a:gd name="T4" fmla="*/ 21600 w 23498"/>
                <a:gd name="T5" fmla="*/ 1887 h 2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98" h="23487" fill="none" extrusionOk="0">
                  <a:moveTo>
                    <a:pt x="23498" y="23403"/>
                  </a:moveTo>
                  <a:cubicBezTo>
                    <a:pt x="22866" y="23459"/>
                    <a:pt x="22233" y="23486"/>
                    <a:pt x="21600" y="23487"/>
                  </a:cubicBezTo>
                  <a:cubicBezTo>
                    <a:pt x="9670" y="23487"/>
                    <a:pt x="0" y="13816"/>
                    <a:pt x="0" y="1887"/>
                  </a:cubicBezTo>
                  <a:cubicBezTo>
                    <a:pt x="-1" y="1257"/>
                    <a:pt x="27" y="627"/>
                    <a:pt x="82" y="-1"/>
                  </a:cubicBezTo>
                </a:path>
                <a:path w="23498" h="23487" stroke="0" extrusionOk="0">
                  <a:moveTo>
                    <a:pt x="23498" y="23403"/>
                  </a:moveTo>
                  <a:cubicBezTo>
                    <a:pt x="22866" y="23459"/>
                    <a:pt x="22233" y="23486"/>
                    <a:pt x="21600" y="23487"/>
                  </a:cubicBezTo>
                  <a:cubicBezTo>
                    <a:pt x="9670" y="23487"/>
                    <a:pt x="0" y="13816"/>
                    <a:pt x="0" y="1887"/>
                  </a:cubicBezTo>
                  <a:cubicBezTo>
                    <a:pt x="-1" y="1257"/>
                    <a:pt x="27" y="627"/>
                    <a:pt x="82" y="-1"/>
                  </a:cubicBezTo>
                  <a:lnTo>
                    <a:pt x="21600" y="1887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>
              <a:off x="3746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>
              <a:off x="3890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38" name="Line 22"/>
            <p:cNvSpPr>
              <a:spLocks noChangeShapeType="1"/>
            </p:cNvSpPr>
            <p:nvPr/>
          </p:nvSpPr>
          <p:spPr bwMode="auto">
            <a:xfrm flipV="1">
              <a:off x="3602" y="21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6039" name="Line 23"/>
            <p:cNvSpPr>
              <a:spLocks noChangeShapeType="1"/>
            </p:cNvSpPr>
            <p:nvPr/>
          </p:nvSpPr>
          <p:spPr bwMode="auto">
            <a:xfrm flipV="1">
              <a:off x="3602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156785" y="4583112"/>
            <a:ext cx="5254626" cy="2138363"/>
            <a:chOff x="960" y="2744"/>
            <a:chExt cx="3310" cy="1347"/>
          </a:xfrm>
        </p:grpSpPr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>
              <a:off x="960" y="2928"/>
              <a:ext cx="3105" cy="1163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CC0099"/>
                  </a:solidFill>
                  <a:latin typeface="Arial Unicode MS" pitchFamily="34" charset="-128"/>
                </a:rPr>
                <a:t>                   </a:t>
              </a:r>
              <a:r>
                <a:rPr lang="en-US" sz="2400" b="1" dirty="0" smtClean="0">
                  <a:solidFill>
                    <a:srgbClr val="CC0099"/>
                  </a:solidFill>
                  <a:latin typeface="Arial Unicode MS" pitchFamily="34" charset="-128"/>
                </a:rPr>
                <a:t> In </a:t>
              </a:r>
              <a:r>
                <a:rPr lang="en-US" sz="2400" b="1" dirty="0" err="1">
                  <a:solidFill>
                    <a:srgbClr val="CC0099"/>
                  </a:solidFill>
                  <a:latin typeface="Arial Unicode MS" pitchFamily="34" charset="-128"/>
                </a:rPr>
                <a:t>Fisica</a:t>
              </a:r>
              <a:r>
                <a:rPr lang="en-US" sz="2400" b="1" dirty="0" smtClean="0">
                  <a:solidFill>
                    <a:srgbClr val="CC0099"/>
                  </a:solidFill>
                  <a:latin typeface="Arial Unicode MS" pitchFamily="34" charset="-128"/>
                </a:rPr>
                <a:t>:</a:t>
              </a:r>
            </a:p>
            <a:p>
              <a:pPr algn="l"/>
              <a:endParaRPr lang="en-US" b="1" dirty="0" smtClean="0">
                <a:solidFill>
                  <a:srgbClr val="CC0099"/>
                </a:solidFill>
                <a:latin typeface="Arial Unicode MS" pitchFamily="34" charset="-128"/>
              </a:endParaRPr>
            </a:p>
            <a:p>
              <a:pPr algn="l"/>
              <a:r>
                <a:rPr lang="en-US" b="1" dirty="0" err="1">
                  <a:solidFill>
                    <a:srgbClr val="CC0099"/>
                  </a:solidFill>
                  <a:latin typeface="Arial Unicode MS" pitchFamily="34" charset="-128"/>
                </a:rPr>
                <a:t>s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 = 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</a:rPr>
                <a:t>v•</a:t>
              </a:r>
              <a:r>
                <a:rPr lang="en-US" b="1" dirty="0" err="1">
                  <a:solidFill>
                    <a:srgbClr val="CC0099"/>
                  </a:solidFill>
                  <a:latin typeface="Arial Unicode MS" pitchFamily="34" charset="-128"/>
                </a:rPr>
                <a:t>t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</a:rPr>
                <a:t>	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		        	PV=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</a:rPr>
                <a:t>k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 	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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  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Wingdings" pitchFamily="2" charset="2"/>
                </a:rPr>
                <a:t>P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=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k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/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Wingdings" pitchFamily="2" charset="2"/>
                </a:rPr>
                <a:t>V</a:t>
              </a:r>
              <a:endParaRPr lang="en-US" b="1" dirty="0">
                <a:solidFill>
                  <a:srgbClr val="CC0099"/>
                </a:solidFill>
                <a:latin typeface="Arial Unicode MS" pitchFamily="34" charset="-128"/>
              </a:endParaRPr>
            </a:p>
            <a:p>
              <a:pPr algn="l">
                <a:buFont typeface="Wingdings" pitchFamily="2" charset="2"/>
                <a:buNone/>
              </a:pPr>
              <a:r>
                <a:rPr lang="it-IT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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= 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</a:rPr>
                <a:t>c•</a:t>
              </a:r>
              <a:r>
                <a:rPr lang="en-US" b="1" dirty="0" err="1">
                  <a:solidFill>
                    <a:srgbClr val="CC0099"/>
                  </a:solidFill>
                  <a:latin typeface="Arial Unicode MS" pitchFamily="34" charset="-128"/>
                </a:rPr>
                <a:t>T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		      	</a:t>
              </a:r>
              <a:r>
                <a:rPr lang="en-US" b="1" dirty="0" smtClean="0">
                  <a:solidFill>
                    <a:srgbClr val="008000"/>
                  </a:solidFill>
                  <a:latin typeface="Arial Unicode MS" pitchFamily="34" charset="-128"/>
                </a:rPr>
                <a:t>		</a:t>
              </a:r>
              <a:r>
                <a:rPr lang="it-IT" b="1" dirty="0" smtClean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</a:t>
              </a:r>
              <a:r>
                <a:rPr lang="en-US" b="1" dirty="0" smtClean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= 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</a:rPr>
                <a:t>c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 	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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Wingdings" pitchFamily="2" charset="2"/>
                </a:rPr>
                <a:t>  </a:t>
              </a:r>
              <a:r>
                <a:rPr lang="it-IT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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= 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</a:rPr>
                <a:t>c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/</a:t>
              </a:r>
              <a:r>
                <a:rPr lang="it-IT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</a:t>
              </a:r>
              <a:endParaRPr lang="en-US" b="1" dirty="0">
                <a:solidFill>
                  <a:srgbClr val="CC0099"/>
                </a:solidFill>
                <a:latin typeface="Arial Unicode MS" pitchFamily="34" charset="-128"/>
                <a:sym typeface="Symbol" pitchFamily="18" charset="2"/>
              </a:endParaRPr>
            </a:p>
            <a:p>
              <a:pPr algn="l">
                <a:buFont typeface="Wingdings" pitchFamily="2" charset="2"/>
                <a:buNone/>
              </a:pP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F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= 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m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</a:rPr>
                <a:t>•</a:t>
              </a:r>
              <a:r>
                <a:rPr lang="en-US" b="1" dirty="0" err="1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a</a:t>
              </a:r>
              <a:endParaRPr lang="en-US" b="1" dirty="0">
                <a:solidFill>
                  <a:srgbClr val="CC0099"/>
                </a:solidFill>
                <a:latin typeface="Arial Unicode MS" pitchFamily="34" charset="-128"/>
                <a:sym typeface="Symbol" pitchFamily="18" charset="2"/>
              </a:endParaRPr>
            </a:p>
            <a:p>
              <a:pPr algn="l">
                <a:buFont typeface="Wingdings" pitchFamily="2" charset="2"/>
                <a:buNone/>
              </a:pP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V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= R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•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</a:rPr>
                <a:t>I</a:t>
              </a:r>
              <a:endParaRPr lang="it-IT" sz="1800" b="1" baseline="30000" dirty="0">
                <a:solidFill>
                  <a:schemeClr val="tx1"/>
                </a:solidFill>
                <a:latin typeface="Franklin Gothic Demi Cond" pitchFamily="34" charset="0"/>
              </a:endParaRPr>
            </a:p>
          </p:txBody>
        </p:sp>
        <p:sp>
          <p:nvSpPr>
            <p:cNvPr id="86041" name="AutoShape 25"/>
            <p:cNvSpPr>
              <a:spLocks noChangeArrowheads="1"/>
            </p:cNvSpPr>
            <p:nvPr/>
          </p:nvSpPr>
          <p:spPr bwMode="auto">
            <a:xfrm>
              <a:off x="3838" y="2744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 dirty="0">
                  <a:solidFill>
                    <a:srgbClr val="008080"/>
                  </a:solidFill>
                </a:rPr>
                <a:t>Es.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993775" y="3048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Proporzionalità diretta e inversa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 autoUpdateAnimBg="0"/>
      <p:bldP spid="3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481496" y="1371600"/>
            <a:ext cx="6408379" cy="1231106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Parabola           </a:t>
            </a:r>
            <a:r>
              <a:rPr lang="en-US" sz="2800" b="1" dirty="0">
                <a:solidFill>
                  <a:srgbClr val="CC0099"/>
                </a:solidFill>
              </a:rPr>
              <a:t>2</a:t>
            </a:r>
            <a:r>
              <a:rPr lang="en-US" sz="2800" b="1" baseline="30000" dirty="0">
                <a:solidFill>
                  <a:srgbClr val="CC0099"/>
                </a:solidFill>
              </a:rPr>
              <a:t>o</a:t>
            </a:r>
            <a:r>
              <a:rPr lang="en-US" sz="2800" b="1" dirty="0">
                <a:solidFill>
                  <a:srgbClr val="CC0099"/>
                </a:solidFill>
              </a:rPr>
              <a:t> </a:t>
            </a:r>
            <a:r>
              <a:rPr lang="en-US" sz="2800" b="1" dirty="0" err="1">
                <a:solidFill>
                  <a:srgbClr val="CC0099"/>
                </a:solidFill>
              </a:rPr>
              <a:t>grado</a:t>
            </a:r>
            <a:r>
              <a:rPr lang="en-US" sz="2800" b="1" dirty="0">
                <a:solidFill>
                  <a:srgbClr val="CC0099"/>
                </a:solidFill>
              </a:rPr>
              <a:t>     </a:t>
            </a:r>
            <a:r>
              <a:rPr lang="en-US" sz="2800" b="1" dirty="0" err="1">
                <a:solidFill>
                  <a:srgbClr val="FF0066"/>
                </a:solidFill>
              </a:rPr>
              <a:t>Iperbole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quadr</a:t>
            </a:r>
            <a:r>
              <a:rPr lang="en-US" sz="2800" b="1" dirty="0">
                <a:solidFill>
                  <a:srgbClr val="FF0066"/>
                </a:solidFill>
              </a:rPr>
              <a:t>.</a:t>
            </a:r>
          </a:p>
          <a:p>
            <a:r>
              <a:rPr lang="en-US" sz="2800" b="1" dirty="0" err="1">
                <a:solidFill>
                  <a:srgbClr val="0000FF"/>
                </a:solidFill>
                <a:sym typeface="Wingdings" pitchFamily="2" charset="2"/>
              </a:rPr>
              <a:t>proporz.diretta</a:t>
            </a:r>
            <a:r>
              <a:rPr lang="en-US" sz="2800" b="1" dirty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2800" b="1" dirty="0">
                <a:solidFill>
                  <a:schemeClr val="accent2"/>
                </a:solidFill>
                <a:sym typeface="Wingdings" pitchFamily="2" charset="2"/>
              </a:rPr>
              <a:t>                 </a:t>
            </a:r>
            <a:r>
              <a:rPr lang="en-US" sz="2800" b="1" dirty="0" err="1">
                <a:solidFill>
                  <a:srgbClr val="0000FF"/>
                </a:solidFill>
                <a:sym typeface="Wingdings" pitchFamily="2" charset="2"/>
              </a:rPr>
              <a:t>proporz.inversa</a:t>
            </a:r>
            <a:endParaRPr lang="en-US" sz="2800" b="1" dirty="0">
              <a:solidFill>
                <a:srgbClr val="0000FF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y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quadruplica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  <a:sym typeface="Wingdings" pitchFamily="2" charset="2"/>
              </a:rPr>
              <a:t>     al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raddoppiare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di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x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y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si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riduce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a un quarto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174875" y="4741862"/>
            <a:ext cx="5181600" cy="1614488"/>
            <a:chOff x="1178" y="2976"/>
            <a:chExt cx="3264" cy="1017"/>
          </a:xfrm>
        </p:grpSpPr>
        <p:sp>
          <p:nvSpPr>
            <p:cNvPr id="87063" name="Text Box 23"/>
            <p:cNvSpPr txBox="1">
              <a:spLocks noChangeArrowheads="1"/>
            </p:cNvSpPr>
            <p:nvPr/>
          </p:nvSpPr>
          <p:spPr bwMode="auto">
            <a:xfrm>
              <a:off x="1178" y="3072"/>
              <a:ext cx="2936" cy="921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</a:rPr>
                <a:t>                         </a:t>
              </a:r>
              <a:r>
                <a:rPr lang="en-US" sz="2400" b="1" dirty="0">
                  <a:solidFill>
                    <a:srgbClr val="CC0099"/>
                  </a:solidFill>
                  <a:latin typeface="Arial Unicode MS" pitchFamily="34" charset="-128"/>
                </a:rPr>
                <a:t>In </a:t>
              </a:r>
              <a:r>
                <a:rPr lang="en-US" sz="2400" b="1" dirty="0" err="1">
                  <a:solidFill>
                    <a:srgbClr val="CC0099"/>
                  </a:solidFill>
                  <a:latin typeface="Arial Unicode MS" pitchFamily="34" charset="-128"/>
                </a:rPr>
                <a:t>Fisica</a:t>
              </a:r>
              <a:r>
                <a:rPr lang="en-US" sz="2400" b="1" dirty="0" smtClean="0">
                  <a:solidFill>
                    <a:srgbClr val="CC0099"/>
                  </a:solidFill>
                  <a:latin typeface="Arial Unicode MS" pitchFamily="34" charset="-128"/>
                </a:rPr>
                <a:t>:</a:t>
              </a:r>
            </a:p>
            <a:p>
              <a:pPr algn="l"/>
              <a:endParaRPr lang="en-US" sz="2400" b="1" dirty="0" smtClean="0">
                <a:solidFill>
                  <a:srgbClr val="CC0099"/>
                </a:solidFill>
                <a:latin typeface="Arial Unicode MS" pitchFamily="34" charset="-128"/>
              </a:endParaRPr>
            </a:p>
            <a:p>
              <a:pPr algn="l">
                <a:buFont typeface="Wingdings" pitchFamily="2" charset="2"/>
                <a:buNone/>
              </a:pPr>
              <a:r>
                <a:rPr lang="en-US" b="1" dirty="0" err="1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s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= ½ a 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t</a:t>
              </a:r>
              <a:r>
                <a:rPr lang="en-US" b="1" baseline="30000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2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                        </a:t>
              </a:r>
              <a:r>
                <a:rPr lang="en-US" b="1" dirty="0" err="1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F</a:t>
              </a:r>
              <a:r>
                <a:rPr lang="en-US" b="1" baseline="-25000" dirty="0" err="1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g</a:t>
              </a:r>
              <a:r>
                <a:rPr lang="en-US" b="1" baseline="-25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= - G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•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m</a:t>
              </a:r>
              <a:r>
                <a:rPr lang="en-US" b="1" baseline="-25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1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m</a:t>
              </a:r>
              <a:r>
                <a:rPr lang="en-US" b="1" baseline="-25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2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/ 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r</a:t>
              </a:r>
              <a:r>
                <a:rPr lang="en-US" b="1" baseline="30000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2</a:t>
              </a:r>
              <a:endParaRPr lang="en-US" b="1" dirty="0">
                <a:solidFill>
                  <a:srgbClr val="CC0099"/>
                </a:solidFill>
                <a:latin typeface="Arial Unicode MS" pitchFamily="34" charset="-128"/>
                <a:sym typeface="Symbol" pitchFamily="18" charset="2"/>
              </a:endParaRPr>
            </a:p>
            <a:p>
              <a:pPr algn="l">
                <a:buFont typeface="Wingdings" pitchFamily="2" charset="2"/>
                <a:buNone/>
              </a:pPr>
              <a:endParaRPr lang="en-US" sz="500" b="1" dirty="0">
                <a:solidFill>
                  <a:srgbClr val="CC0099"/>
                </a:solidFill>
                <a:latin typeface="Arial Unicode MS" pitchFamily="34" charset="-128"/>
                <a:sym typeface="Symbol" pitchFamily="18" charset="2"/>
              </a:endParaRPr>
            </a:p>
            <a:p>
              <a:pPr algn="l">
                <a:buFont typeface="Wingdings" pitchFamily="2" charset="2"/>
                <a:buNone/>
              </a:pP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T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= ½ </a:t>
              </a:r>
              <a:r>
                <a:rPr lang="en-US" b="1" dirty="0" err="1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m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v</a:t>
              </a:r>
              <a:r>
                <a:rPr lang="en-US" b="1" baseline="30000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2</a:t>
              </a:r>
              <a:r>
                <a:rPr lang="en-US" b="1" baseline="30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                                  </a:t>
              </a:r>
              <a:r>
                <a:rPr lang="en-US" sz="1600" b="1" baseline="30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F</a:t>
              </a:r>
              <a:r>
                <a:rPr lang="en-US" b="1" baseline="-25000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e</a:t>
              </a:r>
              <a:r>
                <a:rPr lang="en-US" b="1" baseline="-25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=   K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</a:rPr>
                <a:t>•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1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2 </a:t>
              </a:r>
              <a:r>
                <a:rPr lang="en-US" b="1" dirty="0">
                  <a:solidFill>
                    <a:srgbClr val="008000"/>
                  </a:solidFill>
                  <a:latin typeface="Arial Unicode MS" pitchFamily="34" charset="-128"/>
                  <a:sym typeface="Symbol" pitchFamily="18" charset="2"/>
                </a:rPr>
                <a:t>/ </a:t>
              </a:r>
              <a:r>
                <a:rPr lang="en-US" b="1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r</a:t>
              </a:r>
              <a:r>
                <a:rPr lang="en-US" b="1" baseline="30000" dirty="0">
                  <a:solidFill>
                    <a:srgbClr val="CC0099"/>
                  </a:solidFill>
                  <a:latin typeface="Arial Unicode MS" pitchFamily="34" charset="-128"/>
                  <a:sym typeface="Symbol" pitchFamily="18" charset="2"/>
                </a:rPr>
                <a:t>2</a:t>
              </a:r>
              <a:endParaRPr lang="it-IT" b="1" dirty="0">
                <a:solidFill>
                  <a:srgbClr val="008000"/>
                </a:solidFill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87064" name="AutoShape 24"/>
            <p:cNvSpPr>
              <a:spLocks noChangeArrowheads="1"/>
            </p:cNvSpPr>
            <p:nvPr/>
          </p:nvSpPr>
          <p:spPr bwMode="auto">
            <a:xfrm>
              <a:off x="4010" y="2976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955675" y="2895600"/>
            <a:ext cx="3205163" cy="1752600"/>
            <a:chOff x="316" y="1776"/>
            <a:chExt cx="2019" cy="1104"/>
          </a:xfrm>
        </p:grpSpPr>
        <p:sp>
          <p:nvSpPr>
            <p:cNvPr id="87044" name="Line 4"/>
            <p:cNvSpPr>
              <a:spLocks noChangeShapeType="1"/>
            </p:cNvSpPr>
            <p:nvPr/>
          </p:nvSpPr>
          <p:spPr bwMode="auto">
            <a:xfrm flipV="1">
              <a:off x="652" y="1824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 flipV="1">
              <a:off x="316" y="2640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460" y="17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1852" y="259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1370" y="1776"/>
              <a:ext cx="9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33CC33"/>
                  </a:solidFill>
                </a:rPr>
                <a:t>y = K•x</a:t>
              </a:r>
              <a:r>
                <a:rPr lang="it-IT" b="1" baseline="30000">
                  <a:solidFill>
                    <a:srgbClr val="33CC33"/>
                  </a:solidFill>
                </a:rPr>
                <a:t>2</a:t>
              </a:r>
            </a:p>
            <a:p>
              <a:pPr algn="l"/>
              <a:r>
                <a:rPr lang="it-IT" b="1">
                  <a:solidFill>
                    <a:srgbClr val="33CC33"/>
                  </a:solidFill>
                </a:rPr>
                <a:t>y/x</a:t>
              </a:r>
              <a:r>
                <a:rPr lang="it-IT" b="1" baseline="30000">
                  <a:solidFill>
                    <a:srgbClr val="33CC33"/>
                  </a:solidFill>
                </a:rPr>
                <a:t>2</a:t>
              </a:r>
              <a:r>
                <a:rPr lang="it-IT" b="1">
                  <a:solidFill>
                    <a:srgbClr val="33CC33"/>
                  </a:solidFill>
                </a:rPr>
                <a:t> = K = cost</a:t>
              </a:r>
            </a:p>
          </p:txBody>
        </p:sp>
        <p:sp>
          <p:nvSpPr>
            <p:cNvPr id="87055" name="Line 15"/>
            <p:cNvSpPr>
              <a:spLocks noChangeShapeType="1"/>
            </p:cNvSpPr>
            <p:nvPr/>
          </p:nvSpPr>
          <p:spPr bwMode="auto">
            <a:xfrm>
              <a:off x="842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>
              <a:off x="1034" y="20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 flipV="1">
              <a:off x="650" y="2496"/>
              <a:ext cx="1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 flipV="1">
              <a:off x="650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65" name="Arc 25"/>
            <p:cNvSpPr>
              <a:spLocks/>
            </p:cNvSpPr>
            <p:nvPr/>
          </p:nvSpPr>
          <p:spPr bwMode="auto">
            <a:xfrm>
              <a:off x="602" y="1872"/>
              <a:ext cx="432" cy="736"/>
            </a:xfrm>
            <a:custGeom>
              <a:avLst/>
              <a:gdLst>
                <a:gd name="G0" fmla="+- 0 0 0"/>
                <a:gd name="G1" fmla="+- 1673 0 0"/>
                <a:gd name="G2" fmla="+- 21600 0 0"/>
                <a:gd name="T0" fmla="*/ 21535 w 21600"/>
                <a:gd name="T1" fmla="*/ 0 h 23070"/>
                <a:gd name="T2" fmla="*/ 2958 w 21600"/>
                <a:gd name="T3" fmla="*/ 23070 h 23070"/>
                <a:gd name="T4" fmla="*/ 0 w 21600"/>
                <a:gd name="T5" fmla="*/ 1673 h 2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070" fill="none" extrusionOk="0">
                  <a:moveTo>
                    <a:pt x="21535" y="-1"/>
                  </a:moveTo>
                  <a:cubicBezTo>
                    <a:pt x="21578" y="556"/>
                    <a:pt x="21600" y="1114"/>
                    <a:pt x="21600" y="1673"/>
                  </a:cubicBezTo>
                  <a:cubicBezTo>
                    <a:pt x="21600" y="12459"/>
                    <a:pt x="13642" y="21592"/>
                    <a:pt x="2957" y="23069"/>
                  </a:cubicBezTo>
                </a:path>
                <a:path w="21600" h="23070" stroke="0" extrusionOk="0">
                  <a:moveTo>
                    <a:pt x="21535" y="-1"/>
                  </a:moveTo>
                  <a:cubicBezTo>
                    <a:pt x="21578" y="556"/>
                    <a:pt x="21600" y="1114"/>
                    <a:pt x="21600" y="1673"/>
                  </a:cubicBezTo>
                  <a:cubicBezTo>
                    <a:pt x="21600" y="12459"/>
                    <a:pt x="13642" y="21592"/>
                    <a:pt x="2957" y="23069"/>
                  </a:cubicBezTo>
                  <a:lnTo>
                    <a:pt x="0" y="1673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994275" y="2895600"/>
            <a:ext cx="2917825" cy="1752600"/>
            <a:chOff x="3146" y="1776"/>
            <a:chExt cx="1838" cy="1104"/>
          </a:xfrm>
        </p:grpSpPr>
        <p:sp>
          <p:nvSpPr>
            <p:cNvPr id="87048" name="Line 8"/>
            <p:cNvSpPr>
              <a:spLocks noChangeShapeType="1"/>
            </p:cNvSpPr>
            <p:nvPr/>
          </p:nvSpPr>
          <p:spPr bwMode="auto">
            <a:xfrm flipV="1">
              <a:off x="3480" y="1824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49" name="Line 9"/>
            <p:cNvSpPr>
              <a:spLocks noChangeShapeType="1"/>
            </p:cNvSpPr>
            <p:nvPr/>
          </p:nvSpPr>
          <p:spPr bwMode="auto">
            <a:xfrm flipV="1">
              <a:off x="3146" y="2640"/>
              <a:ext cx="18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290" y="177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4682" y="2592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4010" y="1776"/>
              <a:ext cx="97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33CC33"/>
                  </a:solidFill>
                </a:rPr>
                <a:t>y = K/x</a:t>
              </a:r>
              <a:r>
                <a:rPr lang="it-IT" b="1" baseline="30000">
                  <a:solidFill>
                    <a:srgbClr val="33CC33"/>
                  </a:solidFill>
                </a:rPr>
                <a:t>2</a:t>
              </a:r>
              <a:endParaRPr lang="it-IT" b="1">
                <a:solidFill>
                  <a:srgbClr val="33CC33"/>
                </a:solidFill>
              </a:endParaRPr>
            </a:p>
            <a:p>
              <a:pPr algn="l"/>
              <a:r>
                <a:rPr lang="it-IT" b="1">
                  <a:solidFill>
                    <a:srgbClr val="33CC33"/>
                  </a:solidFill>
                </a:rPr>
                <a:t>y•x</a:t>
              </a:r>
              <a:r>
                <a:rPr lang="it-IT" b="1" baseline="30000">
                  <a:solidFill>
                    <a:srgbClr val="33CC33"/>
                  </a:solidFill>
                </a:rPr>
                <a:t>2</a:t>
              </a:r>
              <a:r>
                <a:rPr lang="it-IT" b="1">
                  <a:solidFill>
                    <a:srgbClr val="33CC33"/>
                  </a:solidFill>
                </a:rPr>
                <a:t> = K = cost</a:t>
              </a:r>
            </a:p>
          </p:txBody>
        </p:sp>
        <p:sp>
          <p:nvSpPr>
            <p:cNvPr id="87054" name="Arc 14"/>
            <p:cNvSpPr>
              <a:spLocks/>
            </p:cNvSpPr>
            <p:nvPr/>
          </p:nvSpPr>
          <p:spPr bwMode="auto">
            <a:xfrm>
              <a:off x="3627" y="1920"/>
              <a:ext cx="240" cy="644"/>
            </a:xfrm>
            <a:custGeom>
              <a:avLst/>
              <a:gdLst>
                <a:gd name="G0" fmla="+- 21600 0 0"/>
                <a:gd name="G1" fmla="+- 79 0 0"/>
                <a:gd name="G2" fmla="+- 21600 0 0"/>
                <a:gd name="T0" fmla="*/ 20759 w 21600"/>
                <a:gd name="T1" fmla="*/ 21663 h 21663"/>
                <a:gd name="T2" fmla="*/ 0 w 21600"/>
                <a:gd name="T3" fmla="*/ 0 h 21663"/>
                <a:gd name="T4" fmla="*/ 21600 w 21600"/>
                <a:gd name="T5" fmla="*/ 79 h 2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63" fill="none" extrusionOk="0">
                  <a:moveTo>
                    <a:pt x="20759" y="21662"/>
                  </a:moveTo>
                  <a:cubicBezTo>
                    <a:pt x="9165" y="21210"/>
                    <a:pt x="0" y="11681"/>
                    <a:pt x="0" y="79"/>
                  </a:cubicBezTo>
                  <a:cubicBezTo>
                    <a:pt x="-1" y="52"/>
                    <a:pt x="0" y="26"/>
                    <a:pt x="0" y="0"/>
                  </a:cubicBezTo>
                </a:path>
                <a:path w="21600" h="21663" stroke="0" extrusionOk="0">
                  <a:moveTo>
                    <a:pt x="20759" y="21662"/>
                  </a:moveTo>
                  <a:cubicBezTo>
                    <a:pt x="9165" y="21210"/>
                    <a:pt x="0" y="11681"/>
                    <a:pt x="0" y="79"/>
                  </a:cubicBezTo>
                  <a:cubicBezTo>
                    <a:pt x="-1" y="52"/>
                    <a:pt x="0" y="26"/>
                    <a:pt x="0" y="0"/>
                  </a:cubicBezTo>
                  <a:lnTo>
                    <a:pt x="21600" y="79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>
              <a:off x="3626" y="196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>
              <a:off x="3770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 flipV="1">
              <a:off x="3482" y="24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 flipV="1">
              <a:off x="3482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>
              <a:off x="3818" y="2544"/>
              <a:ext cx="81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Proporzionalità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quadratica</a:t>
            </a:r>
            <a:endParaRPr kumimoji="0" lang="it-IT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 autoUpdateAnimBg="0"/>
      <p:bldP spid="3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67200" y="1299369"/>
            <a:ext cx="4684713" cy="4084638"/>
            <a:chOff x="2617" y="528"/>
            <a:chExt cx="2951" cy="2573"/>
          </a:xfrm>
        </p:grpSpPr>
        <p:sp>
          <p:nvSpPr>
            <p:cNvPr id="91139" name="Line 3"/>
            <p:cNvSpPr>
              <a:spLocks noChangeShapeType="1"/>
            </p:cNvSpPr>
            <p:nvPr/>
          </p:nvSpPr>
          <p:spPr bwMode="auto">
            <a:xfrm>
              <a:off x="2976" y="2592"/>
              <a:ext cx="2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0" name="Line 4"/>
            <p:cNvSpPr>
              <a:spLocks noChangeShapeType="1"/>
            </p:cNvSpPr>
            <p:nvPr/>
          </p:nvSpPr>
          <p:spPr bwMode="auto">
            <a:xfrm flipV="1">
              <a:off x="4032" y="672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1" name="Line 5"/>
            <p:cNvSpPr>
              <a:spLocks noChangeShapeType="1"/>
            </p:cNvSpPr>
            <p:nvPr/>
          </p:nvSpPr>
          <p:spPr bwMode="auto">
            <a:xfrm flipV="1">
              <a:off x="4224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 flipV="1">
              <a:off x="4416" y="912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2976" y="2496"/>
              <a:ext cx="2400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4656" y="230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1">
                  <a:solidFill>
                    <a:srgbClr val="33CC33"/>
                  </a:solidFill>
                  <a:latin typeface="Arial Unicode MS" pitchFamily="34" charset="-128"/>
                </a:rPr>
                <a:t>y = 1</a:t>
              </a:r>
              <a:r>
                <a:rPr lang="it-IT" sz="1800" b="1" baseline="30000">
                  <a:solidFill>
                    <a:srgbClr val="33CC33"/>
                  </a:solidFill>
                  <a:latin typeface="Arial Unicode MS" pitchFamily="34" charset="-128"/>
                </a:rPr>
                <a:t>x</a:t>
              </a:r>
              <a:r>
                <a:rPr lang="it-IT" sz="1800" b="1">
                  <a:solidFill>
                    <a:srgbClr val="33CC33"/>
                  </a:solidFill>
                  <a:latin typeface="Arial Unicode MS" pitchFamily="34" charset="-128"/>
                </a:rPr>
                <a:t> = 1</a:t>
              </a:r>
            </a:p>
          </p:txBody>
        </p:sp>
        <p:sp>
          <p:nvSpPr>
            <p:cNvPr id="91145" name="Text Box 9"/>
            <p:cNvSpPr txBox="1">
              <a:spLocks noChangeArrowheads="1"/>
            </p:cNvSpPr>
            <p:nvPr/>
          </p:nvSpPr>
          <p:spPr bwMode="auto">
            <a:xfrm>
              <a:off x="3936" y="2112"/>
              <a:ext cx="1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b="1" dirty="0">
                  <a:solidFill>
                    <a:srgbClr val="CC3399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4032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>
              <a:off x="4032" y="9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2617" y="2544"/>
              <a:ext cx="29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sz="1800" b="1">
                  <a:solidFill>
                    <a:srgbClr val="33CC33"/>
                  </a:solidFill>
                  <a:latin typeface="Arial Unicode MS" pitchFamily="34" charset="-128"/>
                </a:rPr>
                <a:t>                      </a:t>
              </a:r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-2  -1   0  1</a:t>
              </a:r>
              <a:r>
                <a:rPr lang="it-IT" sz="1800" b="1" baseline="30000">
                  <a:solidFill>
                    <a:srgbClr val="CC3399"/>
                  </a:solidFill>
                  <a:latin typeface="Arial Unicode MS" pitchFamily="34" charset="-128"/>
                </a:rPr>
                <a:t>    </a:t>
              </a:r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2                       x</a:t>
              </a: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3653" y="624"/>
              <a:ext cx="399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sz="1800" b="1">
                  <a:solidFill>
                    <a:srgbClr val="33CC33"/>
                  </a:solidFill>
                  <a:latin typeface="Arial Unicode MS" pitchFamily="34" charset="-128"/>
                </a:rPr>
                <a:t> </a:t>
              </a:r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y</a:t>
              </a: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100</a:t>
              </a: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10</a:t>
              </a: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4128" y="1776"/>
              <a:ext cx="1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b="1">
                  <a:solidFill>
                    <a:srgbClr val="CC3399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4320" y="528"/>
              <a:ext cx="1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b="1">
                  <a:solidFill>
                    <a:srgbClr val="CC3399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4032" y="672"/>
              <a:ext cx="432" cy="1824"/>
            </a:xfrm>
            <a:custGeom>
              <a:avLst/>
              <a:gdLst/>
              <a:ahLst/>
              <a:cxnLst>
                <a:cxn ang="0">
                  <a:pos x="0" y="1584"/>
                </a:cxn>
                <a:cxn ang="0">
                  <a:pos x="144" y="1296"/>
                </a:cxn>
                <a:cxn ang="0">
                  <a:pos x="336" y="0"/>
                </a:cxn>
              </a:cxnLst>
              <a:rect l="0" t="0" r="r" b="b"/>
              <a:pathLst>
                <a:path w="336" h="1584">
                  <a:moveTo>
                    <a:pt x="0" y="1584"/>
                  </a:moveTo>
                  <a:cubicBezTo>
                    <a:pt x="44" y="1572"/>
                    <a:pt x="88" y="1560"/>
                    <a:pt x="144" y="1296"/>
                  </a:cubicBezTo>
                  <a:cubicBezTo>
                    <a:pt x="200" y="1032"/>
                    <a:pt x="304" y="216"/>
                    <a:pt x="336" y="0"/>
                  </a:cubicBezTo>
                </a:path>
              </a:pathLst>
            </a:custGeom>
            <a:noFill/>
            <a:ln w="38100" cmpd="sng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 flipH="1">
              <a:off x="2976" y="2496"/>
              <a:ext cx="1056" cy="48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1154" name="Text Box 18"/>
            <p:cNvSpPr txBox="1">
              <a:spLocks noChangeArrowheads="1"/>
            </p:cNvSpPr>
            <p:nvPr/>
          </p:nvSpPr>
          <p:spPr bwMode="auto">
            <a:xfrm>
              <a:off x="4272" y="1776"/>
              <a:ext cx="5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y = 10</a:t>
              </a:r>
              <a:r>
                <a:rPr lang="it-IT" sz="1800" b="1" baseline="30000">
                  <a:solidFill>
                    <a:srgbClr val="CC3399"/>
                  </a:solidFill>
                  <a:latin typeface="Arial Unicode MS" pitchFamily="34" charset="-128"/>
                </a:rPr>
                <a:t>x</a:t>
              </a:r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1611207" y="1585803"/>
            <a:ext cx="1454244" cy="646331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3600" b="1" dirty="0" err="1">
                <a:solidFill>
                  <a:srgbClr val="CC3399"/>
                </a:solidFill>
              </a:rPr>
              <a:t>y</a:t>
            </a:r>
            <a:r>
              <a:rPr lang="it-IT" sz="3600" b="1" dirty="0">
                <a:solidFill>
                  <a:srgbClr val="CC3399"/>
                </a:solidFill>
              </a:rPr>
              <a:t> = 10</a:t>
            </a:r>
            <a:r>
              <a:rPr lang="it-IT" sz="3600" b="1" baseline="30000" dirty="0">
                <a:solidFill>
                  <a:srgbClr val="CC3399"/>
                </a:solidFill>
              </a:rPr>
              <a:t>x</a:t>
            </a:r>
            <a:endParaRPr lang="it-IT" sz="3600" b="1" dirty="0">
              <a:solidFill>
                <a:srgbClr val="CC3399"/>
              </a:solidFill>
            </a:endParaRP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59410" y="2480608"/>
            <a:ext cx="3954929" cy="193899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definita per ogni valore di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endParaRPr lang="it-IT" sz="2400" b="1" dirty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sempre positiva</a:t>
            </a: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=1 per x=0</a:t>
            </a: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sale “velocissima”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&gt;</a:t>
            </a:r>
            <a:r>
              <a:rPr lang="it-IT" sz="2400" b="1" dirty="0" err="1">
                <a:solidFill>
                  <a:srgbClr val="0000FF"/>
                </a:solidFill>
              </a:rPr>
              <a:t>0</a:t>
            </a:r>
            <a:endParaRPr lang="it-IT" sz="2400" b="1" dirty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scende “lentissima”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&lt;</a:t>
            </a:r>
            <a:r>
              <a:rPr lang="it-IT" sz="2400" b="1" dirty="0" err="1">
                <a:solidFill>
                  <a:srgbClr val="0000FF"/>
                </a:solidFill>
              </a:rPr>
              <a:t>0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59410" y="4560986"/>
            <a:ext cx="4224233" cy="646331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dirty="0">
                <a:solidFill>
                  <a:schemeClr val="tx1"/>
                </a:solidFill>
              </a:rPr>
              <a:t>Utile in tanti processi in cui </a:t>
            </a:r>
            <a:r>
              <a:rPr lang="it-IT" b="1" dirty="0" err="1">
                <a:solidFill>
                  <a:schemeClr val="tx1"/>
                </a:solidFill>
              </a:rPr>
              <a:t>s</a:t>
            </a:r>
            <a:r>
              <a:rPr lang="en-US" b="1" dirty="0" err="1">
                <a:solidFill>
                  <a:schemeClr val="tx1"/>
                </a:solidFill>
              </a:rPr>
              <a:t>ono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coinvolte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t-IT" b="1" dirty="0">
                <a:solidFill>
                  <a:srgbClr val="008000"/>
                </a:solidFill>
              </a:rPr>
              <a:t>grandezze positive fortemente variabili</a:t>
            </a:r>
            <a:r>
              <a:rPr lang="it-IT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359410" y="5751195"/>
            <a:ext cx="935990" cy="0"/>
          </a:xfrm>
          <a:prstGeom prst="line">
            <a:avLst/>
          </a:prstGeom>
          <a:noFill/>
          <a:ln w="76200">
            <a:solidFill>
              <a:srgbClr val="CC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1796628" y="5207317"/>
            <a:ext cx="6218968" cy="1149033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b="1" dirty="0">
                <a:solidFill>
                  <a:srgbClr val="FF0000"/>
                </a:solidFill>
              </a:rPr>
              <a:t>Rappresentazione semilogaritmica</a:t>
            </a:r>
            <a:r>
              <a:rPr lang="it-IT" b="1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it-IT" sz="1800" b="1" dirty="0">
                <a:solidFill>
                  <a:srgbClr val="0033CC"/>
                </a:solidFill>
              </a:rPr>
              <a:t>un intervallo =</a:t>
            </a:r>
            <a:r>
              <a:rPr lang="it-IT" sz="1800" b="1" dirty="0">
                <a:solidFill>
                  <a:schemeClr val="tx1"/>
                </a:solidFill>
              </a:rPr>
              <a:t> 			</a:t>
            </a:r>
            <a:r>
              <a:rPr lang="en-US" sz="1800" b="1" dirty="0">
                <a:solidFill>
                  <a:schemeClr val="tx1"/>
                </a:solidFill>
              </a:rPr>
              <a:t>       </a:t>
            </a:r>
            <a:r>
              <a:rPr lang="en-US" sz="1800" b="1" dirty="0" smtClean="0">
                <a:solidFill>
                  <a:schemeClr val="tx1"/>
                </a:solidFill>
              </a:rPr>
              <a:t>              </a:t>
            </a:r>
            <a:r>
              <a:rPr lang="it-IT" sz="1600" b="1" dirty="0" smtClean="0">
                <a:solidFill>
                  <a:schemeClr val="tx1"/>
                </a:solidFill>
              </a:rPr>
              <a:t>es</a:t>
            </a:r>
            <a:r>
              <a:rPr lang="it-IT" sz="1600" b="1" dirty="0">
                <a:solidFill>
                  <a:schemeClr val="tx1"/>
                </a:solidFill>
              </a:rPr>
              <a:t>. 0-1 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 10</a:t>
            </a:r>
            <a:r>
              <a:rPr lang="it-IT" sz="1600" b="1" baseline="30000" dirty="0">
                <a:solidFill>
                  <a:schemeClr val="tx1"/>
                </a:solidFill>
                <a:sym typeface="Wingdings" pitchFamily="2" charset="2"/>
              </a:rPr>
              <a:t>0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-10</a:t>
            </a:r>
            <a:r>
              <a:rPr lang="it-IT" sz="1600" b="1" baseline="30000" dirty="0">
                <a:solidFill>
                  <a:schemeClr val="tx1"/>
                </a:solidFill>
                <a:sym typeface="Wingdings" pitchFamily="2" charset="2"/>
              </a:rPr>
              <a:t>1 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= 1-10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it-IT" sz="1800" b="1" dirty="0">
                <a:solidFill>
                  <a:srgbClr val="0033CC"/>
                </a:solidFill>
              </a:rPr>
              <a:t>un ordine di grandezza </a:t>
            </a:r>
            <a:r>
              <a:rPr lang="it-IT" sz="1600" b="1" dirty="0">
                <a:solidFill>
                  <a:srgbClr val="0033CC"/>
                </a:solidFill>
              </a:rPr>
              <a:t>(potenza di 10)</a:t>
            </a:r>
            <a:r>
              <a:rPr lang="it-IT" sz="1600" b="1" dirty="0">
                <a:solidFill>
                  <a:schemeClr val="tx1"/>
                </a:solidFill>
              </a:rPr>
              <a:t>	    1-2 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 10</a:t>
            </a:r>
            <a:r>
              <a:rPr lang="it-IT" sz="1600" b="1" baseline="30000" dirty="0">
                <a:solidFill>
                  <a:schemeClr val="tx1"/>
                </a:solidFill>
                <a:sym typeface="Wingdings" pitchFamily="2" charset="2"/>
              </a:rPr>
              <a:t>1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-10</a:t>
            </a:r>
            <a:r>
              <a:rPr lang="it-IT" sz="1600" b="1" baseline="30000" dirty="0">
                <a:solidFill>
                  <a:schemeClr val="tx1"/>
                </a:solidFill>
                <a:sym typeface="Wingdings" pitchFamily="2" charset="2"/>
              </a:rPr>
              <a:t>2 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= 10-100</a:t>
            </a:r>
          </a:p>
          <a:p>
            <a:pPr algn="l">
              <a:lnSpc>
                <a:spcPct val="90000"/>
              </a:lnSpc>
            </a:pPr>
            <a:r>
              <a:rPr lang="it-IT" sz="1400" b="1" dirty="0">
                <a:solidFill>
                  <a:schemeClr val="tx1"/>
                </a:solidFill>
                <a:sym typeface="Wingdings" pitchFamily="2" charset="2"/>
              </a:rPr>
              <a:t>                                                              </a:t>
            </a:r>
            <a:r>
              <a:rPr lang="it-IT" sz="1400" b="1" dirty="0" smtClean="0">
                <a:solidFill>
                  <a:schemeClr val="tx1"/>
                </a:solidFill>
                <a:sym typeface="Wingdings" pitchFamily="2" charset="2"/>
              </a:rPr>
              <a:t>                                 </a:t>
            </a:r>
            <a:r>
              <a:rPr lang="it-IT" sz="9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1600" b="1" dirty="0">
                <a:solidFill>
                  <a:schemeClr val="tx1"/>
                </a:solidFill>
              </a:rPr>
              <a:t>2-3 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 10</a:t>
            </a:r>
            <a:r>
              <a:rPr lang="it-IT" sz="1600" b="1" baseline="30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-10</a:t>
            </a:r>
            <a:r>
              <a:rPr lang="it-IT" sz="1600" b="1" baseline="30000" dirty="0">
                <a:solidFill>
                  <a:schemeClr val="tx1"/>
                </a:solidFill>
                <a:sym typeface="Wingdings" pitchFamily="2" charset="2"/>
              </a:rPr>
              <a:t>3 </a:t>
            </a:r>
            <a:r>
              <a:rPr lang="it-IT" sz="1600" b="1" dirty="0">
                <a:solidFill>
                  <a:schemeClr val="tx1"/>
                </a:solidFill>
                <a:sym typeface="Wingdings" pitchFamily="2" charset="2"/>
              </a:rPr>
              <a:t>= 100-1000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Funzione esponenziale</a:t>
            </a:r>
            <a:endParaRPr kumimoji="0" lang="en-US" sz="3600" b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5" grpId="0" animBg="1" autoUpdateAnimBg="0"/>
      <p:bldP spid="91156" grpId="0" animBg="1" autoUpdateAnimBg="0"/>
      <p:bldP spid="91157" grpId="0" animBg="1" autoUpdateAnimBg="0"/>
      <p:bldP spid="91158" grpId="0" animBg="1"/>
      <p:bldP spid="91159" grpId="0" animBg="1" autoUpdateAnimBg="0"/>
      <p:bldP spid="2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1371600" y="1470985"/>
            <a:ext cx="1954381" cy="646331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3600" b="1" dirty="0" err="1">
                <a:solidFill>
                  <a:srgbClr val="CC3399"/>
                </a:solidFill>
              </a:rPr>
              <a:t>y</a:t>
            </a:r>
            <a:r>
              <a:rPr lang="it-IT" sz="3600" b="1" dirty="0">
                <a:solidFill>
                  <a:srgbClr val="CC3399"/>
                </a:solidFill>
              </a:rPr>
              <a:t> = log</a:t>
            </a:r>
            <a:r>
              <a:rPr lang="it-IT" sz="3600" b="1" baseline="-25000" dirty="0">
                <a:solidFill>
                  <a:srgbClr val="CC3399"/>
                </a:solidFill>
              </a:rPr>
              <a:t>10</a:t>
            </a:r>
            <a:r>
              <a:rPr lang="it-IT" sz="3600" b="1" dirty="0">
                <a:solidFill>
                  <a:srgbClr val="CC3399"/>
                </a:solidFill>
              </a:rPr>
              <a:t>x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647333" y="2339876"/>
            <a:ext cx="4108817" cy="230832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definita solo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&gt;</a:t>
            </a:r>
            <a:r>
              <a:rPr lang="it-IT" sz="2400" b="1" dirty="0" err="1">
                <a:solidFill>
                  <a:srgbClr val="0000FF"/>
                </a:solidFill>
              </a:rPr>
              <a:t>0</a:t>
            </a:r>
            <a:endParaRPr lang="it-IT" sz="2400" b="1" dirty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&gt;</a:t>
            </a:r>
            <a:r>
              <a:rPr lang="it-IT" sz="2400" b="1" dirty="0" err="1">
                <a:solidFill>
                  <a:srgbClr val="0000FF"/>
                </a:solidFill>
              </a:rPr>
              <a:t>0</a:t>
            </a:r>
            <a:r>
              <a:rPr lang="it-IT" sz="2400" b="1" dirty="0">
                <a:solidFill>
                  <a:srgbClr val="0000FF"/>
                </a:solidFill>
              </a:rPr>
              <a:t>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&gt;</a:t>
            </a:r>
            <a:r>
              <a:rPr lang="it-IT" sz="2400" b="1" dirty="0" err="1">
                <a:solidFill>
                  <a:srgbClr val="0000FF"/>
                </a:solidFill>
              </a:rPr>
              <a:t>1</a:t>
            </a:r>
            <a:endParaRPr lang="it-IT" sz="2400" b="1" dirty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=0 per x=1</a:t>
            </a: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&lt;</a:t>
            </a:r>
            <a:r>
              <a:rPr lang="it-IT" sz="2400" b="1" dirty="0" err="1">
                <a:solidFill>
                  <a:srgbClr val="0000FF"/>
                </a:solidFill>
              </a:rPr>
              <a:t>0</a:t>
            </a:r>
            <a:r>
              <a:rPr lang="it-IT" sz="2400" b="1" dirty="0">
                <a:solidFill>
                  <a:srgbClr val="0000FF"/>
                </a:solidFill>
              </a:rPr>
              <a:t>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&lt;</a:t>
            </a:r>
            <a:r>
              <a:rPr lang="it-IT" sz="2400" b="1" dirty="0" err="1">
                <a:solidFill>
                  <a:srgbClr val="0000FF"/>
                </a:solidFill>
              </a:rPr>
              <a:t>1</a:t>
            </a:r>
            <a:endParaRPr lang="it-IT" sz="2400" b="1" dirty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sale “lentissima”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&gt;</a:t>
            </a:r>
            <a:r>
              <a:rPr lang="it-IT" sz="2400" b="1" dirty="0" err="1">
                <a:solidFill>
                  <a:srgbClr val="0000FF"/>
                </a:solidFill>
              </a:rPr>
              <a:t>1</a:t>
            </a:r>
            <a:endParaRPr lang="it-IT" sz="2400" b="1" dirty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 scende “velocissima” per </a:t>
            </a:r>
            <a:r>
              <a:rPr lang="it-IT" sz="2400" b="1" dirty="0" err="1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&lt;</a:t>
            </a:r>
            <a:r>
              <a:rPr lang="it-IT" sz="2400" b="1" dirty="0" err="1">
                <a:solidFill>
                  <a:srgbClr val="0000FF"/>
                </a:solidFill>
              </a:rPr>
              <a:t>1</a:t>
            </a:r>
            <a:endParaRPr lang="it-IT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864100" y="1394785"/>
            <a:ext cx="3686175" cy="3581400"/>
            <a:chOff x="3264" y="624"/>
            <a:chExt cx="2322" cy="2256"/>
          </a:xfrm>
        </p:grpSpPr>
        <p:sp>
          <p:nvSpPr>
            <p:cNvPr id="93187" name="Line 3"/>
            <p:cNvSpPr>
              <a:spLocks noChangeShapeType="1"/>
            </p:cNvSpPr>
            <p:nvPr/>
          </p:nvSpPr>
          <p:spPr bwMode="auto">
            <a:xfrm>
              <a:off x="3264" y="2016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88" name="Line 4"/>
            <p:cNvSpPr>
              <a:spLocks noChangeShapeType="1"/>
            </p:cNvSpPr>
            <p:nvPr/>
          </p:nvSpPr>
          <p:spPr bwMode="auto">
            <a:xfrm flipV="1">
              <a:off x="3840" y="672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89" name="Line 5"/>
            <p:cNvSpPr>
              <a:spLocks noChangeShapeType="1"/>
            </p:cNvSpPr>
            <p:nvPr/>
          </p:nvSpPr>
          <p:spPr bwMode="auto">
            <a:xfrm flipV="1">
              <a:off x="4224" y="18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>
              <a:off x="3840" y="163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>
              <a:off x="3840" y="18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92" name="Text Box 8"/>
            <p:cNvSpPr txBox="1">
              <a:spLocks noChangeArrowheads="1"/>
            </p:cNvSpPr>
            <p:nvPr/>
          </p:nvSpPr>
          <p:spPr bwMode="auto">
            <a:xfrm>
              <a:off x="3840" y="1776"/>
              <a:ext cx="17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it-IT" sz="1800" b="1" dirty="0">
                  <a:solidFill>
                    <a:srgbClr val="CC3399"/>
                  </a:solidFill>
                  <a:latin typeface="Arial Unicode MS" pitchFamily="34" charset="-128"/>
                </a:rPr>
                <a:t>                                      </a:t>
              </a:r>
              <a:r>
                <a:rPr lang="it-IT" sz="1800" b="1" dirty="0" err="1">
                  <a:solidFill>
                    <a:srgbClr val="CC3399"/>
                  </a:solidFill>
                  <a:latin typeface="Arial Unicode MS" pitchFamily="34" charset="-128"/>
                </a:rPr>
                <a:t>x</a:t>
              </a:r>
              <a:endParaRPr lang="it-IT" sz="1800" b="1" dirty="0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l"/>
              <a:r>
                <a:rPr lang="it-IT" sz="1800" b="1" dirty="0">
                  <a:solidFill>
                    <a:srgbClr val="CC3399"/>
                  </a:solidFill>
                  <a:latin typeface="Arial Unicode MS" pitchFamily="34" charset="-128"/>
                </a:rPr>
                <a:t> </a:t>
              </a:r>
              <a:r>
                <a:rPr lang="it-IT" sz="1800" b="1" dirty="0" err="1">
                  <a:solidFill>
                    <a:srgbClr val="CC3399"/>
                  </a:solidFill>
                  <a:latin typeface="Arial Unicode MS" pitchFamily="34" charset="-128"/>
                </a:rPr>
                <a:t>1</a:t>
              </a:r>
              <a:r>
                <a:rPr lang="it-IT" sz="1800" b="1" dirty="0">
                  <a:solidFill>
                    <a:srgbClr val="CC3399"/>
                  </a:solidFill>
                  <a:latin typeface="Arial Unicode MS" pitchFamily="34" charset="-128"/>
                </a:rPr>
                <a:t>    10                   100</a:t>
              </a: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>
              <a:off x="3574" y="624"/>
              <a:ext cx="28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it-IT" sz="1800" b="1">
                  <a:solidFill>
                    <a:srgbClr val="33CC33"/>
                  </a:solidFill>
                  <a:latin typeface="Arial Unicode MS" pitchFamily="34" charset="-128"/>
                </a:rPr>
                <a:t> </a:t>
              </a:r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y</a:t>
              </a: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endParaRPr lang="it-IT" sz="1800" b="1">
                <a:solidFill>
                  <a:srgbClr val="CC3399"/>
                </a:solidFill>
                <a:latin typeface="Arial Unicode MS" pitchFamily="34" charset="-128"/>
              </a:endParaRP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2</a:t>
              </a: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1</a:t>
              </a: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0</a:t>
              </a: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-1</a:t>
              </a:r>
            </a:p>
            <a:p>
              <a:pPr algn="r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-2</a:t>
              </a:r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840" y="1632"/>
              <a:ext cx="1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b="1">
                  <a:solidFill>
                    <a:srgbClr val="CC3399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3195" name="Freeform 11"/>
            <p:cNvSpPr>
              <a:spLocks/>
            </p:cNvSpPr>
            <p:nvPr/>
          </p:nvSpPr>
          <p:spPr bwMode="auto">
            <a:xfrm rot="16107979" flipV="1">
              <a:off x="4557" y="959"/>
              <a:ext cx="387" cy="1633"/>
            </a:xfrm>
            <a:custGeom>
              <a:avLst/>
              <a:gdLst/>
              <a:ahLst/>
              <a:cxnLst>
                <a:cxn ang="0">
                  <a:pos x="0" y="1584"/>
                </a:cxn>
                <a:cxn ang="0">
                  <a:pos x="144" y="1296"/>
                </a:cxn>
                <a:cxn ang="0">
                  <a:pos x="336" y="0"/>
                </a:cxn>
              </a:cxnLst>
              <a:rect l="0" t="0" r="r" b="b"/>
              <a:pathLst>
                <a:path w="336" h="1584">
                  <a:moveTo>
                    <a:pt x="0" y="1584"/>
                  </a:moveTo>
                  <a:cubicBezTo>
                    <a:pt x="44" y="1572"/>
                    <a:pt x="88" y="1560"/>
                    <a:pt x="144" y="1296"/>
                  </a:cubicBezTo>
                  <a:cubicBezTo>
                    <a:pt x="200" y="1032"/>
                    <a:pt x="304" y="216"/>
                    <a:pt x="336" y="0"/>
                  </a:cubicBezTo>
                </a:path>
              </a:pathLst>
            </a:custGeom>
            <a:noFill/>
            <a:ln w="38100" cmpd="sng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 flipH="1">
              <a:off x="3888" y="2016"/>
              <a:ext cx="48" cy="864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4848" y="1344"/>
              <a:ext cx="7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y = log</a:t>
              </a:r>
              <a:r>
                <a:rPr lang="it-IT" sz="1800" b="1" baseline="-25000">
                  <a:solidFill>
                    <a:srgbClr val="CC3399"/>
                  </a:solidFill>
                  <a:latin typeface="Arial Unicode MS" pitchFamily="34" charset="-128"/>
                </a:rPr>
                <a:t>10</a:t>
              </a:r>
              <a:r>
                <a:rPr lang="it-IT" sz="1800" b="1">
                  <a:solidFill>
                    <a:srgbClr val="CC3399"/>
                  </a:solidFill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flipV="1">
              <a:off x="5232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5136" y="1248"/>
              <a:ext cx="1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b="1">
                  <a:solidFill>
                    <a:srgbClr val="CC3399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auto">
            <a:xfrm>
              <a:off x="4128" y="1440"/>
              <a:ext cx="1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4800" b="1">
                  <a:solidFill>
                    <a:srgbClr val="CC3399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927778" y="4971355"/>
            <a:ext cx="3252075" cy="1384995"/>
          </a:xfrm>
          <a:prstGeom prst="rect">
            <a:avLst/>
          </a:prstGeom>
          <a:gradFill rotWithShape="0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Funzione inversa 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(“specchiata” lungo la retta </a:t>
            </a:r>
            <a:r>
              <a:rPr lang="it-IT" b="1" dirty="0" err="1">
                <a:solidFill>
                  <a:schemeClr val="tx1"/>
                </a:solidFill>
              </a:rPr>
              <a:t>y=x</a:t>
            </a:r>
            <a:r>
              <a:rPr lang="it-IT" b="1" dirty="0">
                <a:solidFill>
                  <a:schemeClr val="tx1"/>
                </a:solidFill>
              </a:rPr>
              <a:t>) 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dell’esponenziale:</a:t>
            </a:r>
          </a:p>
          <a:p>
            <a:pPr algn="l"/>
            <a:r>
              <a:rPr lang="it-IT" sz="2400" b="1" dirty="0">
                <a:solidFill>
                  <a:schemeClr val="accent2"/>
                </a:solidFill>
              </a:rPr>
              <a:t>y = log x </a:t>
            </a:r>
            <a:r>
              <a:rPr lang="it-IT" sz="2400" b="1" dirty="0">
                <a:solidFill>
                  <a:schemeClr val="accent2"/>
                </a:solidFill>
                <a:sym typeface="Wingdings" pitchFamily="2" charset="2"/>
              </a:rPr>
              <a:t> 10</a:t>
            </a:r>
            <a:r>
              <a:rPr lang="it-IT" sz="2400" b="1" baseline="30000" dirty="0">
                <a:solidFill>
                  <a:schemeClr val="accent2"/>
                </a:solidFill>
                <a:sym typeface="Wingdings" pitchFamily="2" charset="2"/>
              </a:rPr>
              <a:t>y</a:t>
            </a:r>
            <a:r>
              <a:rPr lang="it-IT" sz="2400" b="1" dirty="0">
                <a:solidFill>
                  <a:schemeClr val="accent2"/>
                </a:solidFill>
                <a:sym typeface="Wingdings" pitchFamily="2" charset="2"/>
              </a:rPr>
              <a:t> = x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240834" y="4061849"/>
            <a:ext cx="2667000" cy="2362200"/>
            <a:chOff x="192" y="2690"/>
            <a:chExt cx="1410" cy="1294"/>
          </a:xfrm>
        </p:grpSpPr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864" y="283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240" y="3456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686" y="2736"/>
              <a:ext cx="15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3207" name="Text Box 23"/>
            <p:cNvSpPr txBox="1">
              <a:spLocks noChangeArrowheads="1"/>
            </p:cNvSpPr>
            <p:nvPr/>
          </p:nvSpPr>
          <p:spPr bwMode="auto">
            <a:xfrm>
              <a:off x="1263" y="3408"/>
              <a:ext cx="16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3208" name="Arc 24"/>
            <p:cNvSpPr>
              <a:spLocks/>
            </p:cNvSpPr>
            <p:nvPr/>
          </p:nvSpPr>
          <p:spPr bwMode="auto">
            <a:xfrm rot="5220005">
              <a:off x="1162" y="3014"/>
              <a:ext cx="237" cy="642"/>
            </a:xfrm>
            <a:custGeom>
              <a:avLst/>
              <a:gdLst>
                <a:gd name="G0" fmla="+- 21340 0 0"/>
                <a:gd name="G1" fmla="+- 0 0 0"/>
                <a:gd name="G2" fmla="+- 21600 0 0"/>
                <a:gd name="T0" fmla="*/ 20499 w 21340"/>
                <a:gd name="T1" fmla="*/ 21584 h 21584"/>
                <a:gd name="T2" fmla="*/ 0 w 21340"/>
                <a:gd name="T3" fmla="*/ 3344 h 21584"/>
                <a:gd name="T4" fmla="*/ 21340 w 21340"/>
                <a:gd name="T5" fmla="*/ 0 h 2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0" h="21584" fill="none" extrusionOk="0">
                  <a:moveTo>
                    <a:pt x="20499" y="21583"/>
                  </a:moveTo>
                  <a:cubicBezTo>
                    <a:pt x="10186" y="21181"/>
                    <a:pt x="1598" y="13540"/>
                    <a:pt x="0" y="3343"/>
                  </a:cubicBezTo>
                </a:path>
                <a:path w="21340" h="21584" stroke="0" extrusionOk="0">
                  <a:moveTo>
                    <a:pt x="20499" y="21583"/>
                  </a:moveTo>
                  <a:cubicBezTo>
                    <a:pt x="10186" y="21181"/>
                    <a:pt x="1598" y="13540"/>
                    <a:pt x="0" y="3343"/>
                  </a:cubicBezTo>
                  <a:lnTo>
                    <a:pt x="21340" y="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H="1">
              <a:off x="912" y="3456"/>
              <a:ext cx="48" cy="48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528" y="2832"/>
              <a:ext cx="960" cy="96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211" name="Arc 27"/>
            <p:cNvSpPr>
              <a:spLocks/>
            </p:cNvSpPr>
            <p:nvPr/>
          </p:nvSpPr>
          <p:spPr bwMode="auto">
            <a:xfrm rot="179995" flipH="1">
              <a:off x="863" y="2690"/>
              <a:ext cx="239" cy="642"/>
            </a:xfrm>
            <a:custGeom>
              <a:avLst/>
              <a:gdLst>
                <a:gd name="G0" fmla="+- 21474 0 0"/>
                <a:gd name="G1" fmla="+- 0 0 0"/>
                <a:gd name="G2" fmla="+- 21600 0 0"/>
                <a:gd name="T0" fmla="*/ 20633 w 21474"/>
                <a:gd name="T1" fmla="*/ 21584 h 21584"/>
                <a:gd name="T2" fmla="*/ 0 w 21474"/>
                <a:gd name="T3" fmla="*/ 2328 h 21584"/>
                <a:gd name="T4" fmla="*/ 21474 w 21474"/>
                <a:gd name="T5" fmla="*/ 0 h 2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74" h="21584" fill="none" extrusionOk="0">
                  <a:moveTo>
                    <a:pt x="20633" y="21583"/>
                  </a:moveTo>
                  <a:cubicBezTo>
                    <a:pt x="9933" y="21166"/>
                    <a:pt x="1153" y="12973"/>
                    <a:pt x="-1" y="2328"/>
                  </a:cubicBezTo>
                </a:path>
                <a:path w="21474" h="21584" stroke="0" extrusionOk="0">
                  <a:moveTo>
                    <a:pt x="20633" y="21583"/>
                  </a:moveTo>
                  <a:cubicBezTo>
                    <a:pt x="9933" y="21166"/>
                    <a:pt x="1153" y="12973"/>
                    <a:pt x="-1" y="2328"/>
                  </a:cubicBezTo>
                  <a:lnTo>
                    <a:pt x="21474" y="0"/>
                  </a:lnTo>
                  <a:close/>
                </a:path>
              </a:pathLst>
            </a:cu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3212" name="Line 28"/>
            <p:cNvSpPr>
              <a:spLocks noChangeShapeType="1"/>
            </p:cNvSpPr>
            <p:nvPr/>
          </p:nvSpPr>
          <p:spPr bwMode="auto">
            <a:xfrm rot="5400000">
              <a:off x="614" y="3130"/>
              <a:ext cx="48" cy="48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3213" name="Rectangle 29"/>
            <p:cNvSpPr>
              <a:spLocks noChangeArrowheads="1"/>
            </p:cNvSpPr>
            <p:nvPr/>
          </p:nvSpPr>
          <p:spPr bwMode="auto">
            <a:xfrm>
              <a:off x="192" y="2736"/>
              <a:ext cx="1344" cy="1248"/>
            </a:xfrm>
            <a:prstGeom prst="rect">
              <a:avLst/>
            </a:prstGeom>
            <a:noFill/>
            <a:ln w="38100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3214" name="Text Box 30"/>
            <p:cNvSpPr txBox="1">
              <a:spLocks noChangeArrowheads="1"/>
            </p:cNvSpPr>
            <p:nvPr/>
          </p:nvSpPr>
          <p:spPr bwMode="auto">
            <a:xfrm>
              <a:off x="334" y="3552"/>
              <a:ext cx="28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 dirty="0" err="1">
                  <a:solidFill>
                    <a:srgbClr val="CC6600"/>
                  </a:solidFill>
                  <a:latin typeface="Times New Roman" pitchFamily="18" charset="0"/>
                </a:rPr>
                <a:t>y=x</a:t>
              </a:r>
              <a:endParaRPr lang="it-IT" sz="1800" b="1" dirty="0">
                <a:solidFill>
                  <a:srgbClr val="CC6600"/>
                </a:solidFill>
                <a:latin typeface="Times New Roman" pitchFamily="18" charset="0"/>
              </a:endParaRPr>
            </a:p>
          </p:txBody>
        </p:sp>
        <p:sp>
          <p:nvSpPr>
            <p:cNvPr id="93215" name="Text Box 31"/>
            <p:cNvSpPr txBox="1">
              <a:spLocks noChangeArrowheads="1"/>
            </p:cNvSpPr>
            <p:nvPr/>
          </p:nvSpPr>
          <p:spPr bwMode="auto">
            <a:xfrm>
              <a:off x="962" y="3599"/>
              <a:ext cx="522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rgbClr val="33CC33"/>
                  </a:solidFill>
                  <a:latin typeface="Times New Roman" pitchFamily="18" charset="0"/>
                </a:rPr>
                <a:t>y=log</a:t>
              </a:r>
              <a:r>
                <a:rPr lang="it-IT" sz="1800" b="1" baseline="-25000">
                  <a:solidFill>
                    <a:srgbClr val="33CC33"/>
                  </a:solidFill>
                  <a:latin typeface="Times New Roman" pitchFamily="18" charset="0"/>
                </a:rPr>
                <a:t>10</a:t>
              </a:r>
              <a:r>
                <a:rPr lang="it-IT" sz="1800" b="1">
                  <a:solidFill>
                    <a:srgbClr val="33CC33"/>
                  </a:solidFill>
                  <a:latin typeface="Times New Roman" pitchFamily="18" charset="0"/>
                </a:rPr>
                <a:t>x</a:t>
              </a:r>
              <a:endParaRPr lang="it-IT" sz="1800" b="1" baseline="30000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  <p:sp>
          <p:nvSpPr>
            <p:cNvPr id="93216" name="Rectangle 32"/>
            <p:cNvSpPr>
              <a:spLocks noChangeArrowheads="1"/>
            </p:cNvSpPr>
            <p:nvPr/>
          </p:nvSpPr>
          <p:spPr bwMode="auto">
            <a:xfrm>
              <a:off x="373" y="3168"/>
              <a:ext cx="3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800" b="1">
                  <a:solidFill>
                    <a:srgbClr val="33CC33"/>
                  </a:solidFill>
                  <a:latin typeface="Times New Roman" pitchFamily="18" charset="0"/>
                </a:rPr>
                <a:t>y=10</a:t>
              </a:r>
              <a:r>
                <a:rPr lang="it-IT" sz="1800" b="1" baseline="30000">
                  <a:solidFill>
                    <a:srgbClr val="33CC33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93219" name="Line 35"/>
          <p:cNvSpPr>
            <a:spLocks noChangeShapeType="1"/>
          </p:cNvSpPr>
          <p:nvPr/>
        </p:nvSpPr>
        <p:spPr bwMode="auto">
          <a:xfrm>
            <a:off x="4756150" y="5505821"/>
            <a:ext cx="1143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777875" y="3048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Funzione logaritmica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Segnaposto numero diapositiva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 animBg="1" autoUpdateAnimBg="0"/>
      <p:bldP spid="93199" grpId="0" animBg="1" autoUpdateAnimBg="0"/>
      <p:bldP spid="93203" grpId="0" animBg="1" autoUpdateAnimBg="0"/>
      <p:bldP spid="93219" grpId="0" animBg="1"/>
      <p:bldP spid="3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808538" y="1471615"/>
            <a:ext cx="3962400" cy="3733800"/>
            <a:chOff x="3072" y="720"/>
            <a:chExt cx="2496" cy="2352"/>
          </a:xfrm>
        </p:grpSpPr>
        <p:sp>
          <p:nvSpPr>
            <p:cNvPr id="96259" name="Line 3"/>
            <p:cNvSpPr>
              <a:spLocks noChangeShapeType="1"/>
            </p:cNvSpPr>
            <p:nvPr/>
          </p:nvSpPr>
          <p:spPr bwMode="auto">
            <a:xfrm>
              <a:off x="3072" y="2016"/>
              <a:ext cx="2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60" name="Line 4"/>
            <p:cNvSpPr>
              <a:spLocks noChangeShapeType="1"/>
            </p:cNvSpPr>
            <p:nvPr/>
          </p:nvSpPr>
          <p:spPr bwMode="auto">
            <a:xfrm flipV="1">
              <a:off x="4224" y="720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61" name="Oval 5"/>
            <p:cNvSpPr>
              <a:spLocks noChangeArrowheads="1"/>
            </p:cNvSpPr>
            <p:nvPr/>
          </p:nvSpPr>
          <p:spPr bwMode="auto">
            <a:xfrm>
              <a:off x="3216" y="1056"/>
              <a:ext cx="1968" cy="1920"/>
            </a:xfrm>
            <a:prstGeom prst="ellips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 flipV="1">
              <a:off x="4224" y="1488"/>
              <a:ext cx="816" cy="528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63" name="Line 7"/>
            <p:cNvSpPr>
              <a:spLocks noChangeShapeType="1"/>
            </p:cNvSpPr>
            <p:nvPr/>
          </p:nvSpPr>
          <p:spPr bwMode="auto">
            <a:xfrm flipV="1">
              <a:off x="4224" y="2016"/>
              <a:ext cx="816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64" name="Arc 8"/>
            <p:cNvSpPr>
              <a:spLocks/>
            </p:cNvSpPr>
            <p:nvPr/>
          </p:nvSpPr>
          <p:spPr bwMode="auto">
            <a:xfrm>
              <a:off x="4512" y="1824"/>
              <a:ext cx="92" cy="187"/>
            </a:xfrm>
            <a:custGeom>
              <a:avLst/>
              <a:gdLst>
                <a:gd name="G0" fmla="+- 218 0 0"/>
                <a:gd name="G1" fmla="+- 21600 0 0"/>
                <a:gd name="G2" fmla="+- 21600 0 0"/>
                <a:gd name="T0" fmla="*/ 0 w 21818"/>
                <a:gd name="T1" fmla="*/ 1 h 21600"/>
                <a:gd name="T2" fmla="*/ 21818 w 21818"/>
                <a:gd name="T3" fmla="*/ 21500 h 21600"/>
                <a:gd name="T4" fmla="*/ 218 w 218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18" h="21600" fill="none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</a:path>
                <a:path w="21818" h="21600" stroke="0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  <a:lnTo>
                    <a:pt x="218" y="21600"/>
                  </a:lnTo>
                  <a:close/>
                </a:path>
              </a:pathLst>
            </a:custGeom>
            <a:noFill/>
            <a:ln w="55563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4608" y="1776"/>
              <a:ext cx="1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CC3399"/>
                  </a:solidFill>
                  <a:latin typeface="Symbol" pitchFamily="18" charset="2"/>
                </a:rPr>
                <a:t>a</a:t>
              </a:r>
              <a:endParaRPr lang="it-IT" sz="1600" b="1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4608" y="1440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CC3399"/>
                  </a:solidFill>
                </a:rPr>
                <a:t>r</a:t>
              </a:r>
            </a:p>
          </p:txBody>
        </p:sp>
        <p:sp>
          <p:nvSpPr>
            <p:cNvPr id="96267" name="Text Box 11"/>
            <p:cNvSpPr txBox="1">
              <a:spLocks noChangeArrowheads="1"/>
            </p:cNvSpPr>
            <p:nvPr/>
          </p:nvSpPr>
          <p:spPr bwMode="auto">
            <a:xfrm>
              <a:off x="4032" y="72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5328" y="196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6269" name="Line 13"/>
            <p:cNvSpPr>
              <a:spLocks noChangeShapeType="1"/>
            </p:cNvSpPr>
            <p:nvPr/>
          </p:nvSpPr>
          <p:spPr bwMode="auto">
            <a:xfrm>
              <a:off x="5184" y="960"/>
              <a:ext cx="0" cy="2112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70" name="Line 14"/>
            <p:cNvSpPr>
              <a:spLocks noChangeShapeType="1"/>
            </p:cNvSpPr>
            <p:nvPr/>
          </p:nvSpPr>
          <p:spPr bwMode="auto">
            <a:xfrm>
              <a:off x="3216" y="960"/>
              <a:ext cx="0" cy="2112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71" name="Line 15"/>
            <p:cNvSpPr>
              <a:spLocks noChangeShapeType="1"/>
            </p:cNvSpPr>
            <p:nvPr/>
          </p:nvSpPr>
          <p:spPr bwMode="auto">
            <a:xfrm flipH="1">
              <a:off x="3120" y="1056"/>
              <a:ext cx="2160" cy="0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 flipH="1">
              <a:off x="3120" y="2976"/>
              <a:ext cx="2160" cy="0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auto">
            <a:xfrm>
              <a:off x="5040" y="196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4176" y="100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3216" y="1968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4224" y="2736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 flipV="1">
              <a:off x="4224" y="1488"/>
              <a:ext cx="81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78" name="Line 22"/>
            <p:cNvSpPr>
              <a:spLocks noChangeShapeType="1"/>
            </p:cNvSpPr>
            <p:nvPr/>
          </p:nvSpPr>
          <p:spPr bwMode="auto">
            <a:xfrm flipV="1">
              <a:off x="4224" y="1488"/>
              <a:ext cx="0" cy="528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79" name="Line 23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5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80" name="Text Box 24"/>
            <p:cNvSpPr txBox="1">
              <a:spLocks noChangeArrowheads="1"/>
            </p:cNvSpPr>
            <p:nvPr/>
          </p:nvSpPr>
          <p:spPr bwMode="auto">
            <a:xfrm>
              <a:off x="4704" y="1968"/>
              <a:ext cx="2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solidFill>
                    <a:srgbClr val="0033CC"/>
                  </a:solidFill>
                </a:rPr>
                <a:t>r</a:t>
              </a:r>
              <a:r>
                <a:rPr lang="it-IT" sz="2800" b="1" baseline="-25000">
                  <a:solidFill>
                    <a:srgbClr val="0033CC"/>
                  </a:solidFill>
                </a:rPr>
                <a:t>x</a:t>
              </a:r>
            </a:p>
          </p:txBody>
        </p:sp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3939" y="1536"/>
              <a:ext cx="2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800" b="1">
                  <a:solidFill>
                    <a:srgbClr val="FF3300"/>
                  </a:solidFill>
                </a:rPr>
                <a:t>r</a:t>
              </a:r>
              <a:r>
                <a:rPr lang="it-IT" sz="2800" b="1" baseline="-25000">
                  <a:solidFill>
                    <a:srgbClr val="FF3300"/>
                  </a:solidFill>
                </a:rPr>
                <a:t>y</a:t>
              </a:r>
            </a:p>
          </p:txBody>
        </p:sp>
        <p:sp>
          <p:nvSpPr>
            <p:cNvPr id="96282" name="Text Box 26"/>
            <p:cNvSpPr txBox="1">
              <a:spLocks noChangeArrowheads="1"/>
            </p:cNvSpPr>
            <p:nvPr/>
          </p:nvSpPr>
          <p:spPr bwMode="auto">
            <a:xfrm>
              <a:off x="4032" y="196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419100" y="1432084"/>
            <a:ext cx="3457121" cy="221599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99FF66"/>
              </a:gs>
            </a:gsLst>
            <a:lin ang="5400000" scaled="1"/>
          </a:gradFill>
          <a:ln w="38100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>
                <a:solidFill>
                  <a:srgbClr val="0033CC"/>
                </a:solidFill>
              </a:rPr>
              <a:t>Circonferenza centrata nell’origine</a:t>
            </a:r>
          </a:p>
          <a:p>
            <a:pPr algn="l"/>
            <a:r>
              <a:rPr lang="it-IT" b="1">
                <a:solidFill>
                  <a:srgbClr val="0033CC"/>
                </a:solidFill>
              </a:rPr>
              <a:t>con raggio r=1</a:t>
            </a:r>
          </a:p>
          <a:p>
            <a:pPr algn="l"/>
            <a:r>
              <a:rPr lang="it-IT" sz="1800" b="1">
                <a:solidFill>
                  <a:schemeClr val="tx1"/>
                </a:solidFill>
              </a:rPr>
              <a:t>(Se r</a:t>
            </a:r>
            <a:r>
              <a:rPr lang="it-IT" sz="1800" b="1">
                <a:solidFill>
                  <a:schemeClr val="tx1"/>
                </a:solidFill>
                <a:sym typeface="Symbol" pitchFamily="18" charset="2"/>
              </a:rPr>
              <a:t>1, tutto vale ugualmente</a:t>
            </a:r>
          </a:p>
          <a:p>
            <a:pPr algn="l"/>
            <a:r>
              <a:rPr lang="it-IT" sz="1800" b="1">
                <a:solidFill>
                  <a:schemeClr val="tx1"/>
                </a:solidFill>
                <a:sym typeface="Symbol" pitchFamily="18" charset="2"/>
              </a:rPr>
              <a:t>“normalizzando” a r=1)</a:t>
            </a:r>
            <a:endParaRPr lang="it-IT" sz="1800" b="1">
              <a:solidFill>
                <a:schemeClr val="tx1"/>
              </a:solidFill>
            </a:endParaRPr>
          </a:p>
          <a:p>
            <a:pPr algn="l"/>
            <a:endParaRPr lang="it-IT" sz="1800" b="1">
              <a:solidFill>
                <a:schemeClr val="tx1"/>
              </a:solidFill>
            </a:endParaRPr>
          </a:p>
          <a:p>
            <a:pPr algn="l"/>
            <a:r>
              <a:rPr lang="it-IT" sz="2400" b="1">
                <a:solidFill>
                  <a:srgbClr val="0033CC"/>
                </a:solidFill>
              </a:rPr>
              <a:t>Teorema di Pitagora:</a:t>
            </a:r>
          </a:p>
          <a:p>
            <a:pPr algn="l"/>
            <a:r>
              <a:rPr lang="it-IT" sz="2400" b="1">
                <a:solidFill>
                  <a:srgbClr val="0033CC"/>
                </a:solidFill>
              </a:rPr>
              <a:t> r</a:t>
            </a:r>
            <a:r>
              <a:rPr lang="it-IT" sz="2400" b="1" baseline="-25000">
                <a:solidFill>
                  <a:srgbClr val="0033CC"/>
                </a:solidFill>
              </a:rPr>
              <a:t>x</a:t>
            </a:r>
            <a:r>
              <a:rPr lang="it-IT" sz="2400" b="1" baseline="30000">
                <a:solidFill>
                  <a:srgbClr val="0033CC"/>
                </a:solidFill>
              </a:rPr>
              <a:t>2 </a:t>
            </a:r>
            <a:r>
              <a:rPr lang="it-IT" sz="2400" b="1">
                <a:solidFill>
                  <a:srgbClr val="0033CC"/>
                </a:solidFill>
              </a:rPr>
              <a:t>+ r</a:t>
            </a:r>
            <a:r>
              <a:rPr lang="it-IT" sz="2400" b="1" baseline="-25000">
                <a:solidFill>
                  <a:srgbClr val="0033CC"/>
                </a:solidFill>
              </a:rPr>
              <a:t>y</a:t>
            </a:r>
            <a:r>
              <a:rPr lang="it-IT" sz="2400" b="1" baseline="30000">
                <a:solidFill>
                  <a:srgbClr val="0033CC"/>
                </a:solidFill>
              </a:rPr>
              <a:t>2</a:t>
            </a:r>
            <a:r>
              <a:rPr lang="it-IT" sz="2400" b="1">
                <a:solidFill>
                  <a:srgbClr val="0033CC"/>
                </a:solidFill>
              </a:rPr>
              <a:t> = r</a:t>
            </a:r>
            <a:r>
              <a:rPr lang="it-IT" sz="2400" b="1" baseline="30000">
                <a:solidFill>
                  <a:srgbClr val="0033CC"/>
                </a:solidFill>
              </a:rPr>
              <a:t>2</a:t>
            </a:r>
            <a:r>
              <a:rPr lang="it-IT" sz="2400" b="1">
                <a:solidFill>
                  <a:srgbClr val="0033CC"/>
                </a:solidFill>
              </a:rPr>
              <a:t> 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38175" y="3962402"/>
            <a:ext cx="4314825" cy="1077913"/>
            <a:chOff x="384" y="2304"/>
            <a:chExt cx="2718" cy="679"/>
          </a:xfrm>
        </p:grpSpPr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384" y="2304"/>
              <a:ext cx="1232" cy="67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3200" b="1" dirty="0">
                  <a:solidFill>
                    <a:srgbClr val="FFFF00"/>
                  </a:solidFill>
                </a:rPr>
                <a:t>sen(</a:t>
              </a:r>
              <a:r>
                <a:rPr lang="it-IT" sz="3200" b="1" dirty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it-IT" sz="3200" b="1" dirty="0">
                  <a:solidFill>
                    <a:srgbClr val="FFFF00"/>
                  </a:solidFill>
                </a:rPr>
                <a:t>) = </a:t>
              </a:r>
              <a:r>
                <a:rPr lang="it-IT" sz="3200" b="1" dirty="0" err="1">
                  <a:solidFill>
                    <a:srgbClr val="FFFF00"/>
                  </a:solidFill>
                </a:rPr>
                <a:t>r</a:t>
              </a:r>
              <a:r>
                <a:rPr lang="it-IT" sz="3200" b="1" baseline="-25000" dirty="0" err="1">
                  <a:solidFill>
                    <a:srgbClr val="FFFF00"/>
                  </a:solidFill>
                </a:rPr>
                <a:t>y</a:t>
              </a:r>
              <a:endParaRPr lang="it-IT" sz="3200" b="1" baseline="-25000" dirty="0">
                <a:solidFill>
                  <a:srgbClr val="FFFF00"/>
                </a:solidFill>
              </a:endParaRPr>
            </a:p>
            <a:p>
              <a:pPr algn="l"/>
              <a:r>
                <a:rPr lang="it-IT" sz="3200" b="1" dirty="0">
                  <a:solidFill>
                    <a:srgbClr val="FFFF00"/>
                  </a:solidFill>
                </a:rPr>
                <a:t>cos(</a:t>
              </a:r>
              <a:r>
                <a:rPr lang="it-IT" sz="3200" b="1" dirty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it-IT" sz="3200" b="1" dirty="0">
                  <a:solidFill>
                    <a:srgbClr val="FFFF00"/>
                  </a:solidFill>
                </a:rPr>
                <a:t>) = </a:t>
              </a:r>
              <a:r>
                <a:rPr lang="it-IT" sz="3200" b="1" dirty="0" err="1">
                  <a:solidFill>
                    <a:srgbClr val="FFFF00"/>
                  </a:solidFill>
                </a:rPr>
                <a:t>r</a:t>
              </a:r>
              <a:r>
                <a:rPr lang="it-IT" sz="3200" b="1" baseline="-25000" dirty="0" err="1">
                  <a:solidFill>
                    <a:srgbClr val="FFFF00"/>
                  </a:solidFill>
                </a:rPr>
                <a:t>x</a:t>
              </a:r>
              <a:endParaRPr lang="it-IT" sz="3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96285" name="Line 29"/>
            <p:cNvSpPr>
              <a:spLocks noChangeShapeType="1"/>
            </p:cNvSpPr>
            <p:nvPr/>
          </p:nvSpPr>
          <p:spPr bwMode="auto">
            <a:xfrm>
              <a:off x="1920" y="2496"/>
              <a:ext cx="384" cy="0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86" name="Line 30"/>
            <p:cNvSpPr>
              <a:spLocks noChangeShapeType="1"/>
            </p:cNvSpPr>
            <p:nvPr/>
          </p:nvSpPr>
          <p:spPr bwMode="auto">
            <a:xfrm>
              <a:off x="1920" y="2832"/>
              <a:ext cx="384" cy="0"/>
            </a:xfrm>
            <a:prstGeom prst="line">
              <a:avLst/>
            </a:prstGeom>
            <a:noFill/>
            <a:ln w="76200">
              <a:solidFill>
                <a:srgbClr val="FF99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6287" name="Text Box 31"/>
            <p:cNvSpPr txBox="1">
              <a:spLocks noChangeArrowheads="1"/>
            </p:cNvSpPr>
            <p:nvPr/>
          </p:nvSpPr>
          <p:spPr bwMode="auto">
            <a:xfrm>
              <a:off x="2304" y="2352"/>
              <a:ext cx="798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400" b="1">
                  <a:solidFill>
                    <a:schemeClr val="tx1"/>
                  </a:solidFill>
                </a:rPr>
                <a:t>ordinata</a:t>
              </a:r>
            </a:p>
            <a:p>
              <a:pPr algn="l"/>
              <a:endParaRPr lang="it-IT" sz="1000" b="1">
                <a:solidFill>
                  <a:schemeClr val="tx1"/>
                </a:solidFill>
              </a:endParaRPr>
            </a:p>
            <a:p>
              <a:pPr algn="l"/>
              <a:r>
                <a:rPr lang="it-IT" sz="2400" b="1">
                  <a:solidFill>
                    <a:schemeClr val="tx1"/>
                  </a:solidFill>
                </a:rPr>
                <a:t>ascissa</a:t>
              </a:r>
            </a:p>
          </p:txBody>
        </p:sp>
      </p:grp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598234" y="5276165"/>
            <a:ext cx="6327373" cy="646331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 dirty="0">
                <a:solidFill>
                  <a:schemeClr val="tx1"/>
                </a:solidFill>
              </a:rPr>
              <a:t>Seno e coseno sono due numeri compresi tra –1 e </a:t>
            </a:r>
            <a:r>
              <a:rPr lang="it-IT" b="1" dirty="0" err="1">
                <a:solidFill>
                  <a:schemeClr val="tx1"/>
                </a:solidFill>
              </a:rPr>
              <a:t>1</a:t>
            </a:r>
            <a:r>
              <a:rPr lang="it-IT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funzioni di un angolo, tali per cui vale la proprietà fondamentale</a:t>
            </a:r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>
            <a:off x="419100" y="6356350"/>
            <a:ext cx="3886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>
            <a:off x="419100" y="3765550"/>
            <a:ext cx="1905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96291" name="Line 35"/>
          <p:cNvSpPr>
            <a:spLocks noChangeShapeType="1"/>
          </p:cNvSpPr>
          <p:nvPr/>
        </p:nvSpPr>
        <p:spPr bwMode="auto">
          <a:xfrm>
            <a:off x="457200" y="3765550"/>
            <a:ext cx="0" cy="25908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4441409" y="6007388"/>
            <a:ext cx="3623508" cy="584776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3200" b="1" dirty="0">
                <a:solidFill>
                  <a:srgbClr val="FFFF00"/>
                </a:solidFill>
              </a:rPr>
              <a:t>sen</a:t>
            </a:r>
            <a:r>
              <a:rPr lang="it-IT" sz="3200" b="1" baseline="30000" dirty="0">
                <a:solidFill>
                  <a:srgbClr val="FFFF00"/>
                </a:solidFill>
              </a:rPr>
              <a:t>2</a:t>
            </a:r>
            <a:r>
              <a:rPr lang="it-IT" sz="3200" b="1" dirty="0">
                <a:solidFill>
                  <a:srgbClr val="FFFF00"/>
                </a:solidFill>
              </a:rPr>
              <a:t>(</a:t>
            </a:r>
            <a:r>
              <a:rPr lang="it-IT" sz="32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sz="3200" b="1" dirty="0">
                <a:solidFill>
                  <a:srgbClr val="FFFF00"/>
                </a:solidFill>
              </a:rPr>
              <a:t>) + cos</a:t>
            </a:r>
            <a:r>
              <a:rPr lang="it-IT" sz="3200" b="1" baseline="30000" dirty="0">
                <a:solidFill>
                  <a:srgbClr val="FFFF00"/>
                </a:solidFill>
              </a:rPr>
              <a:t>2</a:t>
            </a:r>
            <a:r>
              <a:rPr lang="it-IT" sz="3200" b="1" dirty="0">
                <a:solidFill>
                  <a:srgbClr val="FFFF00"/>
                </a:solidFill>
              </a:rPr>
              <a:t>(</a:t>
            </a:r>
            <a:r>
              <a:rPr lang="it-IT" sz="32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sz="3200" b="1" dirty="0">
                <a:solidFill>
                  <a:srgbClr val="FFFF00"/>
                </a:solidFill>
              </a:rPr>
              <a:t>) = </a:t>
            </a:r>
            <a:r>
              <a:rPr lang="it-IT" sz="3200" b="1" dirty="0" err="1">
                <a:solidFill>
                  <a:srgbClr val="FFFF00"/>
                </a:solidFill>
              </a:rPr>
              <a:t>1</a:t>
            </a:r>
            <a:endParaRPr lang="it-IT" sz="3200" b="1" baseline="-25000" dirty="0">
              <a:solidFill>
                <a:srgbClr val="FFFF0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879475" y="2286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Seno e coseno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3" grpId="0" animBg="1" autoUpdateAnimBg="0"/>
      <p:bldP spid="96288" grpId="0" animBg="1" autoUpdateAnimBg="0"/>
      <p:bldP spid="96289" grpId="0" animBg="1"/>
      <p:bldP spid="96290" grpId="0" animBg="1"/>
      <p:bldP spid="96291" grpId="0" animBg="1"/>
      <p:bldP spid="96292" grpId="0" animBg="1" autoUpdateAnimBg="0"/>
      <p:bldP spid="3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381000" y="1443335"/>
            <a:ext cx="4008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>
                <a:solidFill>
                  <a:srgbClr val="0033CC"/>
                </a:solidFill>
              </a:rPr>
              <a:t>Muovendosi sulla circonferenza unitaria</a:t>
            </a:r>
          </a:p>
          <a:p>
            <a:pPr algn="l"/>
            <a:r>
              <a:rPr lang="it-IT" b="1">
                <a:solidFill>
                  <a:srgbClr val="0033CC"/>
                </a:solidFill>
              </a:rPr>
              <a:t>in senso </a:t>
            </a:r>
            <a:r>
              <a:rPr lang="it-IT" b="1">
                <a:solidFill>
                  <a:srgbClr val="FF3300"/>
                </a:solidFill>
              </a:rPr>
              <a:t>antiorario</a:t>
            </a:r>
          </a:p>
          <a:p>
            <a:pPr algn="l"/>
            <a:r>
              <a:rPr lang="it-IT" b="1">
                <a:solidFill>
                  <a:srgbClr val="0033CC"/>
                </a:solidFill>
              </a:rPr>
              <a:t>partendo dal semiasse </a:t>
            </a:r>
            <a:r>
              <a:rPr lang="it-IT" b="1">
                <a:solidFill>
                  <a:srgbClr val="FF3300"/>
                </a:solidFill>
              </a:rPr>
              <a:t>x positivo</a:t>
            </a:r>
            <a:r>
              <a:rPr lang="it-IT" b="1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381000" y="2514600"/>
            <a:ext cx="3122169" cy="25545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800" b="1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it-IT" sz="2800" b="1" dirty="0">
                <a:solidFill>
                  <a:srgbClr val="FF3300"/>
                </a:solidFill>
              </a:rPr>
              <a:t>	 </a:t>
            </a:r>
            <a:r>
              <a:rPr lang="it-IT" sz="2800" b="1" dirty="0" err="1">
                <a:solidFill>
                  <a:srgbClr val="FF3300"/>
                </a:solidFill>
                <a:latin typeface="Symbol" pitchFamily="18" charset="2"/>
              </a:rPr>
              <a:t>a°</a:t>
            </a:r>
            <a:r>
              <a:rPr lang="it-IT" sz="2800" b="1" dirty="0">
                <a:solidFill>
                  <a:srgbClr val="FF3300"/>
                </a:solidFill>
              </a:rPr>
              <a:t>    </a:t>
            </a:r>
            <a:r>
              <a:rPr lang="it-IT" sz="2400" b="1" dirty="0">
                <a:solidFill>
                  <a:srgbClr val="FF3300"/>
                </a:solidFill>
              </a:rPr>
              <a:t>sen(</a:t>
            </a:r>
            <a:r>
              <a:rPr lang="it-IT" sz="2400" b="1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it-IT" sz="2400" b="1" dirty="0">
                <a:solidFill>
                  <a:srgbClr val="FF3300"/>
                </a:solidFill>
              </a:rPr>
              <a:t>) cos(</a:t>
            </a:r>
            <a:r>
              <a:rPr lang="it-IT" sz="2400" b="1" dirty="0">
                <a:solidFill>
                  <a:srgbClr val="FF3300"/>
                </a:solidFill>
                <a:latin typeface="Symbol" pitchFamily="18" charset="2"/>
              </a:rPr>
              <a:t>a</a:t>
            </a:r>
            <a:r>
              <a:rPr lang="it-IT" sz="2400" b="1" dirty="0">
                <a:solidFill>
                  <a:srgbClr val="FF3300"/>
                </a:solidFill>
              </a:rPr>
              <a:t>)</a:t>
            </a:r>
          </a:p>
          <a:p>
            <a:pPr algn="l"/>
            <a:endParaRPr lang="it-IT" sz="1200" b="1" dirty="0">
              <a:solidFill>
                <a:srgbClr val="0033CC"/>
              </a:solidFill>
            </a:endParaRPr>
          </a:p>
          <a:p>
            <a:pPr algn="l"/>
            <a:r>
              <a:rPr lang="it-IT" sz="2400" b="1" dirty="0" err="1">
                <a:solidFill>
                  <a:srgbClr val="0033CC"/>
                </a:solidFill>
              </a:rPr>
              <a:t>0</a:t>
            </a:r>
            <a:r>
              <a:rPr lang="it-IT" sz="2400" b="1" dirty="0">
                <a:solidFill>
                  <a:srgbClr val="0033CC"/>
                </a:solidFill>
              </a:rPr>
              <a:t>	   0°	    </a:t>
            </a:r>
            <a:r>
              <a:rPr lang="it-IT" sz="2400" b="1" dirty="0" err="1">
                <a:solidFill>
                  <a:srgbClr val="0033CC"/>
                </a:solidFill>
              </a:rPr>
              <a:t>0</a:t>
            </a:r>
            <a:r>
              <a:rPr lang="it-IT" sz="2400" b="1" dirty="0">
                <a:solidFill>
                  <a:srgbClr val="0033CC"/>
                </a:solidFill>
              </a:rPr>
              <a:t>	    </a:t>
            </a:r>
            <a:r>
              <a:rPr lang="it-IT" sz="2400" b="1" dirty="0" err="1">
                <a:solidFill>
                  <a:srgbClr val="0033CC"/>
                </a:solidFill>
              </a:rPr>
              <a:t>1</a:t>
            </a:r>
            <a:endParaRPr lang="it-IT" sz="2400" b="1" dirty="0">
              <a:solidFill>
                <a:srgbClr val="0033CC"/>
              </a:solidFill>
            </a:endParaRPr>
          </a:p>
          <a:p>
            <a:pPr algn="l"/>
            <a:r>
              <a:rPr lang="it-IT" sz="2400" b="1" dirty="0" err="1">
                <a:solidFill>
                  <a:srgbClr val="0033CC"/>
                </a:solidFill>
                <a:latin typeface="Symbol" pitchFamily="18" charset="2"/>
              </a:rPr>
              <a:t>p</a:t>
            </a:r>
            <a:r>
              <a:rPr lang="it-IT" b="1" dirty="0">
                <a:solidFill>
                  <a:srgbClr val="0033CC"/>
                </a:solidFill>
              </a:rPr>
              <a:t>/</a:t>
            </a:r>
            <a:r>
              <a:rPr lang="it-IT" b="1" dirty="0" err="1">
                <a:solidFill>
                  <a:srgbClr val="0033CC"/>
                </a:solidFill>
              </a:rPr>
              <a:t>2</a:t>
            </a:r>
            <a:r>
              <a:rPr lang="it-IT" sz="2400" b="1" dirty="0">
                <a:solidFill>
                  <a:srgbClr val="0033CC"/>
                </a:solidFill>
              </a:rPr>
              <a:t>     </a:t>
            </a:r>
            <a:r>
              <a:rPr lang="it-IT" sz="500" b="1" dirty="0">
                <a:solidFill>
                  <a:srgbClr val="0033CC"/>
                </a:solidFill>
              </a:rPr>
              <a:t> </a:t>
            </a:r>
            <a:r>
              <a:rPr lang="it-IT" sz="2400" b="1" dirty="0">
                <a:solidFill>
                  <a:srgbClr val="0033CC"/>
                </a:solidFill>
              </a:rPr>
              <a:t>90°	    </a:t>
            </a:r>
            <a:r>
              <a:rPr lang="it-IT" sz="2400" b="1" dirty="0" err="1">
                <a:solidFill>
                  <a:srgbClr val="0033CC"/>
                </a:solidFill>
              </a:rPr>
              <a:t>1</a:t>
            </a:r>
            <a:r>
              <a:rPr lang="it-IT" sz="2400" b="1" dirty="0">
                <a:solidFill>
                  <a:srgbClr val="0033CC"/>
                </a:solidFill>
              </a:rPr>
              <a:t>	    </a:t>
            </a:r>
            <a:r>
              <a:rPr lang="it-IT" sz="2400" b="1" dirty="0" err="1">
                <a:solidFill>
                  <a:srgbClr val="0033CC"/>
                </a:solidFill>
              </a:rPr>
              <a:t>0</a:t>
            </a:r>
            <a:endParaRPr lang="it-IT" sz="2400" b="1" dirty="0">
              <a:solidFill>
                <a:srgbClr val="0033CC"/>
              </a:solidFill>
            </a:endParaRPr>
          </a:p>
          <a:p>
            <a:pPr algn="l"/>
            <a:r>
              <a:rPr lang="it-IT" sz="2400" b="1" dirty="0" err="1">
                <a:solidFill>
                  <a:srgbClr val="0033CC"/>
                </a:solidFill>
                <a:latin typeface="Symbol" pitchFamily="18" charset="2"/>
              </a:rPr>
              <a:t>p</a:t>
            </a:r>
            <a:r>
              <a:rPr lang="it-IT" sz="2400" b="1" dirty="0">
                <a:solidFill>
                  <a:srgbClr val="0033CC"/>
                </a:solidFill>
              </a:rPr>
              <a:t>     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sz="2400" b="1" dirty="0">
                <a:solidFill>
                  <a:srgbClr val="0033CC"/>
                </a:solidFill>
              </a:rPr>
              <a:t>180°	    </a:t>
            </a:r>
            <a:r>
              <a:rPr lang="it-IT" sz="2400" b="1" dirty="0" err="1">
                <a:solidFill>
                  <a:srgbClr val="0033CC"/>
                </a:solidFill>
              </a:rPr>
              <a:t>0</a:t>
            </a:r>
            <a:r>
              <a:rPr lang="it-IT" sz="2400" b="1" dirty="0">
                <a:solidFill>
                  <a:srgbClr val="0033CC"/>
                </a:solidFill>
              </a:rPr>
              <a:t>	   -1</a:t>
            </a:r>
          </a:p>
          <a:p>
            <a:pPr algn="l"/>
            <a:r>
              <a:rPr lang="it-IT" sz="2400" b="1" dirty="0">
                <a:solidFill>
                  <a:srgbClr val="0033CC"/>
                </a:solidFill>
              </a:rPr>
              <a:t>3</a:t>
            </a:r>
            <a:r>
              <a:rPr lang="it-IT" sz="2400" b="1" dirty="0">
                <a:solidFill>
                  <a:srgbClr val="0033CC"/>
                </a:solidFill>
                <a:latin typeface="Symbol" pitchFamily="18" charset="2"/>
              </a:rPr>
              <a:t>p</a:t>
            </a:r>
            <a:r>
              <a:rPr lang="it-IT" b="1" dirty="0">
                <a:solidFill>
                  <a:srgbClr val="0033CC"/>
                </a:solidFill>
              </a:rPr>
              <a:t>/</a:t>
            </a:r>
            <a:r>
              <a:rPr lang="it-IT" b="1" dirty="0" err="1">
                <a:solidFill>
                  <a:srgbClr val="0033CC"/>
                </a:solidFill>
              </a:rPr>
              <a:t>2</a:t>
            </a:r>
            <a:r>
              <a:rPr lang="it-IT" sz="2400" b="1" dirty="0">
                <a:solidFill>
                  <a:srgbClr val="0033CC"/>
                </a:solidFill>
              </a:rPr>
              <a:t>	270°	   -1	    </a:t>
            </a:r>
            <a:r>
              <a:rPr lang="it-IT" sz="2400" b="1" dirty="0" err="1">
                <a:solidFill>
                  <a:srgbClr val="0033CC"/>
                </a:solidFill>
              </a:rPr>
              <a:t>0</a:t>
            </a:r>
            <a:endParaRPr lang="it-IT" sz="2400" b="1" dirty="0">
              <a:solidFill>
                <a:srgbClr val="0033CC"/>
              </a:solidFill>
            </a:endParaRPr>
          </a:p>
          <a:p>
            <a:pPr algn="l"/>
            <a:r>
              <a:rPr lang="it-IT" sz="2400" b="1" dirty="0">
                <a:solidFill>
                  <a:srgbClr val="0033CC"/>
                </a:solidFill>
              </a:rPr>
              <a:t>2</a:t>
            </a:r>
            <a:r>
              <a:rPr lang="it-IT" sz="2400" b="1" dirty="0">
                <a:solidFill>
                  <a:srgbClr val="0033CC"/>
                </a:solidFill>
                <a:latin typeface="Symbol" pitchFamily="18" charset="2"/>
              </a:rPr>
              <a:t>p</a:t>
            </a:r>
            <a:r>
              <a:rPr lang="it-IT" sz="2400" b="1" dirty="0">
                <a:solidFill>
                  <a:srgbClr val="0033CC"/>
                </a:solidFill>
              </a:rPr>
              <a:t>	360°	    </a:t>
            </a:r>
            <a:r>
              <a:rPr lang="it-IT" sz="2400" b="1" dirty="0" err="1">
                <a:solidFill>
                  <a:srgbClr val="0033CC"/>
                </a:solidFill>
              </a:rPr>
              <a:t>0</a:t>
            </a:r>
            <a:r>
              <a:rPr lang="it-IT" sz="2400" b="1" dirty="0">
                <a:solidFill>
                  <a:srgbClr val="0033CC"/>
                </a:solidFill>
              </a:rPr>
              <a:t>	    </a:t>
            </a:r>
            <a:r>
              <a:rPr lang="it-IT" sz="2400" b="1" dirty="0" err="1">
                <a:solidFill>
                  <a:srgbClr val="0033CC"/>
                </a:solidFill>
              </a:rPr>
              <a:t>1</a:t>
            </a:r>
            <a:endParaRPr lang="it-IT" sz="2400" b="1" dirty="0">
              <a:solidFill>
                <a:srgbClr val="0033CC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8600" y="5105400"/>
            <a:ext cx="8458200" cy="1260475"/>
            <a:chOff x="144" y="3120"/>
            <a:chExt cx="5328" cy="794"/>
          </a:xfrm>
        </p:grpSpPr>
        <p:sp>
          <p:nvSpPr>
            <p:cNvPr id="98333" name="Text Box 29"/>
            <p:cNvSpPr txBox="1">
              <a:spLocks noChangeArrowheads="1"/>
            </p:cNvSpPr>
            <p:nvPr/>
          </p:nvSpPr>
          <p:spPr bwMode="auto">
            <a:xfrm>
              <a:off x="144" y="3216"/>
              <a:ext cx="5328" cy="698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 b="1">
                  <a:solidFill>
                    <a:srgbClr val="008000"/>
                  </a:solidFill>
                  <a:latin typeface="Tahoma" pitchFamily="34" charset="0"/>
                </a:rPr>
                <a:t>Quanto valgono il seno e il coseno dell’angolo di 45° (= </a:t>
              </a:r>
              <a:r>
                <a:rPr lang="en-US" sz="1600" b="1">
                  <a:solidFill>
                    <a:srgbClr val="008000"/>
                  </a:solidFill>
                  <a:latin typeface="Symbol" pitchFamily="18" charset="2"/>
                </a:rPr>
                <a:t>p</a:t>
              </a:r>
              <a:r>
                <a:rPr lang="en-US" sz="1600" b="1">
                  <a:solidFill>
                    <a:srgbClr val="008000"/>
                  </a:solidFill>
                  <a:latin typeface="Tahoma" pitchFamily="34" charset="0"/>
                </a:rPr>
                <a:t>/4)?</a:t>
              </a:r>
              <a:endParaRPr lang="en-US" sz="1600" b="1">
                <a:solidFill>
                  <a:srgbClr val="008000"/>
                </a:solidFill>
                <a:latin typeface="Tahoma" pitchFamily="34" charset="0"/>
                <a:sym typeface="Wingdings" pitchFamily="2" charset="2"/>
              </a:endParaRPr>
            </a:p>
            <a:p>
              <a:pPr algn="l"/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Sono evidentemente uguali: sen(</a:t>
              </a:r>
              <a:r>
                <a:rPr lang="en-US" sz="1600" b="1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/4)=cos(</a:t>
              </a:r>
              <a:r>
                <a:rPr lang="en-US" sz="1600" b="1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/4), per cui:</a:t>
              </a:r>
            </a:p>
            <a:p>
              <a:pPr algn="l"/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sen</a:t>
              </a:r>
              <a:r>
                <a:rPr lang="en-US" sz="1600" b="1" baseline="30000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2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 (</a:t>
              </a:r>
              <a:r>
                <a:rPr lang="en-US" sz="1600" b="1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/4) + cos</a:t>
              </a:r>
              <a:r>
                <a:rPr lang="en-US" sz="1600" b="1" baseline="30000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2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 (</a:t>
              </a:r>
              <a:r>
                <a:rPr lang="en-US" sz="1600" b="1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/4) = 1   2 sen</a:t>
              </a:r>
              <a:r>
                <a:rPr lang="en-US" sz="1600" b="1" baseline="30000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2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 (</a:t>
              </a:r>
              <a:r>
                <a:rPr lang="en-US" sz="1600" b="1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/4) = 1  </a:t>
              </a:r>
            </a:p>
            <a:p>
              <a:pPr algn="l"/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                                                  sen</a:t>
              </a:r>
              <a:r>
                <a:rPr lang="en-US" sz="1600" b="1" baseline="30000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2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 (</a:t>
              </a:r>
              <a:r>
                <a:rPr lang="en-US" sz="1600" b="1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chemeClr val="tx1"/>
                  </a:solidFill>
                  <a:latin typeface="Tahoma" pitchFamily="34" charset="0"/>
                  <a:sym typeface="Wingdings" pitchFamily="2" charset="2"/>
                </a:rPr>
                <a:t>/4) = ½  </a:t>
              </a:r>
              <a:r>
                <a:rPr lang="en-US" sz="1600" b="1">
                  <a:solidFill>
                    <a:srgbClr val="808000"/>
                  </a:solidFill>
                  <a:latin typeface="Tahoma" pitchFamily="34" charset="0"/>
                  <a:sym typeface="Wingdings" pitchFamily="2" charset="2"/>
                </a:rPr>
                <a:t>sen(</a:t>
              </a:r>
              <a:r>
                <a:rPr lang="en-US" sz="1600" b="1">
                  <a:solidFill>
                    <a:srgbClr val="808000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sz="1600" b="1">
                  <a:solidFill>
                    <a:srgbClr val="808000"/>
                  </a:solidFill>
                  <a:latin typeface="Tahoma" pitchFamily="34" charset="0"/>
                  <a:sym typeface="Wingdings" pitchFamily="2" charset="2"/>
                </a:rPr>
                <a:t>/4) = 1/    2</a:t>
              </a:r>
              <a:endParaRPr lang="it-IT" sz="1600" b="1">
                <a:solidFill>
                  <a:srgbClr val="808000"/>
                </a:solidFill>
                <a:latin typeface="Tahoma" pitchFamily="34" charset="0"/>
                <a:sym typeface="Wingdings" pitchFamily="2" charset="2"/>
              </a:endParaRPr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auto">
            <a:xfrm>
              <a:off x="5040" y="3120"/>
              <a:ext cx="432" cy="288"/>
            </a:xfrm>
            <a:prstGeom prst="pentagon">
              <a:avLst/>
            </a:prstGeom>
            <a:solidFill>
              <a:srgbClr val="FFCC66"/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b="1">
                  <a:solidFill>
                    <a:srgbClr val="008080"/>
                  </a:solidFill>
                </a:rPr>
                <a:t>Es.</a:t>
              </a:r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4368" y="3696"/>
              <a:ext cx="216" cy="15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152"/>
                </a:cxn>
                <a:cxn ang="0">
                  <a:pos x="64" y="0"/>
                </a:cxn>
                <a:cxn ang="0">
                  <a:pos x="216" y="0"/>
                </a:cxn>
              </a:cxnLst>
              <a:rect l="0" t="0" r="r" b="b"/>
              <a:pathLst>
                <a:path w="216" h="152">
                  <a:moveTo>
                    <a:pt x="0" y="32"/>
                  </a:moveTo>
                  <a:lnTo>
                    <a:pt x="32" y="152"/>
                  </a:lnTo>
                  <a:lnTo>
                    <a:pt x="64" y="0"/>
                  </a:lnTo>
                  <a:lnTo>
                    <a:pt x="216" y="0"/>
                  </a:lnTo>
                </a:path>
              </a:pathLst>
            </a:custGeom>
            <a:noFill/>
            <a:ln w="17526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808538" y="1371600"/>
            <a:ext cx="3962400" cy="3733800"/>
            <a:chOff x="3072" y="720"/>
            <a:chExt cx="2496" cy="2352"/>
          </a:xfrm>
        </p:grpSpPr>
        <p:sp>
          <p:nvSpPr>
            <p:cNvPr id="98307" name="Line 3"/>
            <p:cNvSpPr>
              <a:spLocks noChangeShapeType="1"/>
            </p:cNvSpPr>
            <p:nvPr/>
          </p:nvSpPr>
          <p:spPr bwMode="auto">
            <a:xfrm>
              <a:off x="3072" y="2016"/>
              <a:ext cx="24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08" name="Line 4"/>
            <p:cNvSpPr>
              <a:spLocks noChangeShapeType="1"/>
            </p:cNvSpPr>
            <p:nvPr/>
          </p:nvSpPr>
          <p:spPr bwMode="auto">
            <a:xfrm flipV="1">
              <a:off x="4224" y="720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3216" y="1056"/>
              <a:ext cx="1968" cy="1920"/>
            </a:xfrm>
            <a:prstGeom prst="ellips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 flipV="1">
              <a:off x="4224" y="1488"/>
              <a:ext cx="816" cy="528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 flipV="1">
              <a:off x="4224" y="2016"/>
              <a:ext cx="816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12" name="Arc 8"/>
            <p:cNvSpPr>
              <a:spLocks/>
            </p:cNvSpPr>
            <p:nvPr/>
          </p:nvSpPr>
          <p:spPr bwMode="auto">
            <a:xfrm>
              <a:off x="4512" y="1824"/>
              <a:ext cx="92" cy="187"/>
            </a:xfrm>
            <a:custGeom>
              <a:avLst/>
              <a:gdLst>
                <a:gd name="G0" fmla="+- 218 0 0"/>
                <a:gd name="G1" fmla="+- 21600 0 0"/>
                <a:gd name="G2" fmla="+- 21600 0 0"/>
                <a:gd name="T0" fmla="*/ 0 w 21818"/>
                <a:gd name="T1" fmla="*/ 1 h 21600"/>
                <a:gd name="T2" fmla="*/ 21818 w 21818"/>
                <a:gd name="T3" fmla="*/ 21500 h 21600"/>
                <a:gd name="T4" fmla="*/ 218 w 218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18" h="21600" fill="none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</a:path>
                <a:path w="21818" h="21600" stroke="0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  <a:lnTo>
                    <a:pt x="218" y="21600"/>
                  </a:lnTo>
                  <a:close/>
                </a:path>
              </a:pathLst>
            </a:custGeom>
            <a:noFill/>
            <a:ln w="55563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4608" y="1776"/>
              <a:ext cx="1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CC3399"/>
                  </a:solidFill>
                  <a:latin typeface="Symbol" pitchFamily="18" charset="2"/>
                </a:rPr>
                <a:t>a</a:t>
              </a:r>
              <a:endParaRPr lang="it-IT" sz="1600" b="1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98314" name="Text Box 10"/>
            <p:cNvSpPr txBox="1">
              <a:spLocks noChangeArrowheads="1"/>
            </p:cNvSpPr>
            <p:nvPr/>
          </p:nvSpPr>
          <p:spPr bwMode="auto">
            <a:xfrm>
              <a:off x="4608" y="1440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CC3399"/>
                  </a:solidFill>
                </a:rPr>
                <a:t>r</a:t>
              </a:r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4032" y="72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5328" y="196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5184" y="960"/>
              <a:ext cx="0" cy="2112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216" y="960"/>
              <a:ext cx="0" cy="2112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 flipH="1">
              <a:off x="3120" y="1056"/>
              <a:ext cx="2160" cy="0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5040" y="196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auto">
            <a:xfrm>
              <a:off x="4176" y="100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3216" y="1968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4224" y="2736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 flipV="1">
              <a:off x="4224" y="1488"/>
              <a:ext cx="81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 flipV="1">
              <a:off x="4224" y="1488"/>
              <a:ext cx="0" cy="528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5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4272" y="2016"/>
              <a:ext cx="6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0033CC"/>
                  </a:solidFill>
                </a:rPr>
                <a:t>cos(</a:t>
              </a:r>
              <a:r>
                <a:rPr lang="it-IT" sz="2400" b="1">
                  <a:solidFill>
                    <a:srgbClr val="0033CC"/>
                  </a:solidFill>
                  <a:latin typeface="Symbol" pitchFamily="18" charset="2"/>
                </a:rPr>
                <a:t>a</a:t>
              </a:r>
              <a:r>
                <a:rPr lang="it-IT" sz="2400" b="1">
                  <a:solidFill>
                    <a:srgbClr val="0033CC"/>
                  </a:solidFill>
                </a:rPr>
                <a:t>)</a:t>
              </a:r>
              <a:endParaRPr lang="it-IT" sz="2400" b="1" baseline="-25000">
                <a:solidFill>
                  <a:srgbClr val="0033CC"/>
                </a:solidFill>
              </a:endParaRPr>
            </a:p>
          </p:txBody>
        </p:sp>
        <p:sp>
          <p:nvSpPr>
            <p:cNvPr id="98328" name="Text Box 24"/>
            <p:cNvSpPr txBox="1">
              <a:spLocks noChangeArrowheads="1"/>
            </p:cNvSpPr>
            <p:nvPr/>
          </p:nvSpPr>
          <p:spPr bwMode="auto">
            <a:xfrm>
              <a:off x="3552" y="1536"/>
              <a:ext cx="6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FF3300"/>
                  </a:solidFill>
                </a:rPr>
                <a:t>sen(</a:t>
              </a:r>
              <a:r>
                <a:rPr lang="it-IT" sz="2400" b="1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it-IT" sz="2400" b="1">
                  <a:solidFill>
                    <a:srgbClr val="FF3300"/>
                  </a:solidFill>
                </a:rPr>
                <a:t>)</a:t>
              </a:r>
              <a:endParaRPr lang="it-IT" sz="2400" b="1" baseline="-25000">
                <a:solidFill>
                  <a:srgbClr val="FF3300"/>
                </a:solidFill>
              </a:endParaRPr>
            </a:p>
          </p:txBody>
        </p:sp>
        <p:sp>
          <p:nvSpPr>
            <p:cNvPr id="98329" name="Text Box 25"/>
            <p:cNvSpPr txBox="1">
              <a:spLocks noChangeArrowheads="1"/>
            </p:cNvSpPr>
            <p:nvPr/>
          </p:nvSpPr>
          <p:spPr bwMode="auto">
            <a:xfrm>
              <a:off x="4032" y="196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98332" name="Arc 28"/>
            <p:cNvSpPr>
              <a:spLocks/>
            </p:cNvSpPr>
            <p:nvPr/>
          </p:nvSpPr>
          <p:spPr bwMode="auto">
            <a:xfrm rot="18838981" flipV="1">
              <a:off x="5232" y="1344"/>
              <a:ext cx="192" cy="3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 flipH="1">
              <a:off x="3120" y="2976"/>
              <a:ext cx="2160" cy="0"/>
            </a:xfrm>
            <a:prstGeom prst="line">
              <a:avLst/>
            </a:prstGeom>
            <a:noFill/>
            <a:ln w="12700" cap="rnd">
              <a:solidFill>
                <a:srgbClr val="8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Valori notevoli di seno e coseno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egnaposto numero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0" grpId="0" autoUpdateAnimBg="0"/>
      <p:bldP spid="98331" grpId="0" animBg="1" autoUpdateAnimBg="0"/>
      <p:bldP spid="3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6477001" y="1802606"/>
            <a:ext cx="2452688" cy="2185988"/>
            <a:chOff x="4080" y="720"/>
            <a:chExt cx="1545" cy="1377"/>
          </a:xfrm>
        </p:grpSpPr>
        <p:sp>
          <p:nvSpPr>
            <p:cNvPr id="97283" name="Line 3"/>
            <p:cNvSpPr>
              <a:spLocks noChangeShapeType="1"/>
            </p:cNvSpPr>
            <p:nvPr/>
          </p:nvSpPr>
          <p:spPr bwMode="auto">
            <a:xfrm>
              <a:off x="4080" y="1479"/>
              <a:ext cx="14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84" name="Line 4"/>
            <p:cNvSpPr>
              <a:spLocks noChangeShapeType="1"/>
            </p:cNvSpPr>
            <p:nvPr/>
          </p:nvSpPr>
          <p:spPr bwMode="auto">
            <a:xfrm flipV="1">
              <a:off x="4768" y="720"/>
              <a:ext cx="1" cy="13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auto">
            <a:xfrm>
              <a:off x="4166" y="917"/>
              <a:ext cx="1176" cy="1124"/>
            </a:xfrm>
            <a:prstGeom prst="ellips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 flipV="1">
              <a:off x="4768" y="1170"/>
              <a:ext cx="488" cy="309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 flipV="1">
              <a:off x="4768" y="1479"/>
              <a:ext cx="488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88" name="Arc 8"/>
            <p:cNvSpPr>
              <a:spLocks/>
            </p:cNvSpPr>
            <p:nvPr/>
          </p:nvSpPr>
          <p:spPr bwMode="auto">
            <a:xfrm>
              <a:off x="4940" y="1366"/>
              <a:ext cx="55" cy="110"/>
            </a:xfrm>
            <a:custGeom>
              <a:avLst/>
              <a:gdLst>
                <a:gd name="G0" fmla="+- 218 0 0"/>
                <a:gd name="G1" fmla="+- 21600 0 0"/>
                <a:gd name="G2" fmla="+- 21600 0 0"/>
                <a:gd name="T0" fmla="*/ 0 w 21818"/>
                <a:gd name="T1" fmla="*/ 1 h 21600"/>
                <a:gd name="T2" fmla="*/ 21818 w 21818"/>
                <a:gd name="T3" fmla="*/ 21500 h 21600"/>
                <a:gd name="T4" fmla="*/ 218 w 218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18" h="21600" fill="none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</a:path>
                <a:path w="21818" h="21600" stroke="0" extrusionOk="0">
                  <a:moveTo>
                    <a:pt x="0" y="1"/>
                  </a:moveTo>
                  <a:cubicBezTo>
                    <a:pt x="72" y="0"/>
                    <a:pt x="145" y="-1"/>
                    <a:pt x="218" y="0"/>
                  </a:cubicBezTo>
                  <a:cubicBezTo>
                    <a:pt x="12108" y="0"/>
                    <a:pt x="21762" y="9609"/>
                    <a:pt x="21817" y="21500"/>
                  </a:cubicBezTo>
                  <a:lnTo>
                    <a:pt x="218" y="21600"/>
                  </a:lnTo>
                  <a:close/>
                </a:path>
              </a:pathLst>
            </a:custGeom>
            <a:noFill/>
            <a:ln w="55563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5040" y="1296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b="1">
                  <a:solidFill>
                    <a:srgbClr val="CC3399"/>
                  </a:solidFill>
                  <a:latin typeface="Symbol" pitchFamily="18" charset="2"/>
                </a:rPr>
                <a:t>a</a:t>
              </a:r>
              <a:endParaRPr lang="it-IT" sz="1400" b="1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4957" y="1141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CC3399"/>
                  </a:solidFill>
                </a:rPr>
                <a:t>r</a:t>
              </a: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4654" y="72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5428" y="145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chemeClr val="tx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5280" y="144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740" y="889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4166" y="1451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4752" y="1824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 flipV="1">
              <a:off x="4768" y="1170"/>
              <a:ext cx="488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 flipV="1">
              <a:off x="4768" y="1170"/>
              <a:ext cx="1" cy="309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 flipV="1">
              <a:off x="5256" y="1170"/>
              <a:ext cx="1" cy="30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4800" y="1440"/>
              <a:ext cx="4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0033CC"/>
                  </a:solidFill>
                </a:rPr>
                <a:t>cos(</a:t>
              </a:r>
              <a:r>
                <a:rPr lang="it-IT" b="1">
                  <a:solidFill>
                    <a:srgbClr val="0033CC"/>
                  </a:solidFill>
                  <a:latin typeface="Symbol" pitchFamily="18" charset="2"/>
                </a:rPr>
                <a:t>a</a:t>
              </a:r>
              <a:r>
                <a:rPr lang="it-IT" b="1">
                  <a:solidFill>
                    <a:srgbClr val="0033CC"/>
                  </a:solidFill>
                </a:rPr>
                <a:t>)</a:t>
              </a:r>
              <a:endParaRPr lang="it-IT" b="1" baseline="-25000">
                <a:solidFill>
                  <a:srgbClr val="0033CC"/>
                </a:solidFill>
              </a:endParaRPr>
            </a:p>
          </p:txBody>
        </p:sp>
        <p:sp>
          <p:nvSpPr>
            <p:cNvPr id="97301" name="Text Box 21"/>
            <p:cNvSpPr txBox="1">
              <a:spLocks noChangeArrowheads="1"/>
            </p:cNvSpPr>
            <p:nvPr/>
          </p:nvSpPr>
          <p:spPr bwMode="auto">
            <a:xfrm>
              <a:off x="4224" y="1200"/>
              <a:ext cx="5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3300"/>
                  </a:solidFill>
                </a:rPr>
                <a:t>sen(</a:t>
              </a:r>
              <a:r>
                <a:rPr lang="it-IT" b="1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it-IT" b="1">
                  <a:solidFill>
                    <a:srgbClr val="FF3300"/>
                  </a:solidFill>
                </a:rPr>
                <a:t>)</a:t>
              </a:r>
              <a:endParaRPr lang="it-IT" b="1" baseline="-25000">
                <a:solidFill>
                  <a:srgbClr val="FF3300"/>
                </a:solidFill>
              </a:endParaRPr>
            </a:p>
          </p:txBody>
        </p:sp>
        <p:sp>
          <p:nvSpPr>
            <p:cNvPr id="97302" name="Text Box 22"/>
            <p:cNvSpPr txBox="1">
              <a:spLocks noChangeArrowheads="1"/>
            </p:cNvSpPr>
            <p:nvPr/>
          </p:nvSpPr>
          <p:spPr bwMode="auto">
            <a:xfrm>
              <a:off x="4608" y="144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b="1">
                  <a:solidFill>
                    <a:srgbClr val="808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97303" name="Arc 23"/>
            <p:cNvSpPr>
              <a:spLocks/>
            </p:cNvSpPr>
            <p:nvPr/>
          </p:nvSpPr>
          <p:spPr bwMode="auto">
            <a:xfrm rot="18838981" flipV="1">
              <a:off x="5372" y="1083"/>
              <a:ext cx="112" cy="2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457200" y="1455738"/>
            <a:ext cx="6056313" cy="3267075"/>
            <a:chOff x="192" y="672"/>
            <a:chExt cx="3815" cy="2058"/>
          </a:xfrm>
        </p:grpSpPr>
        <p:sp>
          <p:nvSpPr>
            <p:cNvPr id="97304" name="Line 24"/>
            <p:cNvSpPr>
              <a:spLocks noChangeShapeType="1"/>
            </p:cNvSpPr>
            <p:nvPr/>
          </p:nvSpPr>
          <p:spPr bwMode="auto">
            <a:xfrm flipV="1">
              <a:off x="467" y="948"/>
              <a:ext cx="0" cy="114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415" y="849"/>
              <a:ext cx="103" cy="99"/>
            </a:xfrm>
            <a:custGeom>
              <a:avLst/>
              <a:gdLst/>
              <a:ahLst/>
              <a:cxnLst>
                <a:cxn ang="0">
                  <a:pos x="61" y="139"/>
                </a:cxn>
                <a:cxn ang="0">
                  <a:pos x="121" y="139"/>
                </a:cxn>
                <a:cxn ang="0">
                  <a:pos x="61" y="0"/>
                </a:cxn>
                <a:cxn ang="0">
                  <a:pos x="0" y="139"/>
                </a:cxn>
                <a:cxn ang="0">
                  <a:pos x="61" y="139"/>
                </a:cxn>
              </a:cxnLst>
              <a:rect l="0" t="0" r="r" b="b"/>
              <a:pathLst>
                <a:path w="121" h="139">
                  <a:moveTo>
                    <a:pt x="61" y="139"/>
                  </a:moveTo>
                  <a:lnTo>
                    <a:pt x="121" y="139"/>
                  </a:lnTo>
                  <a:lnTo>
                    <a:pt x="61" y="0"/>
                  </a:lnTo>
                  <a:lnTo>
                    <a:pt x="0" y="139"/>
                  </a:lnTo>
                  <a:lnTo>
                    <a:pt x="61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444" y="1179"/>
              <a:ext cx="3191" cy="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302" y="1556"/>
              <a:ext cx="0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2177" y="1551"/>
              <a:ext cx="0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328" y="1523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o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3585" y="1342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3646" y="1322"/>
              <a:ext cx="18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288" y="751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>
              <a:off x="885" y="1551"/>
              <a:ext cx="1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>
              <a:off x="1718" y="1551"/>
              <a:ext cx="1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15" name="Line 35"/>
            <p:cNvSpPr>
              <a:spLocks noChangeShapeType="1"/>
            </p:cNvSpPr>
            <p:nvPr/>
          </p:nvSpPr>
          <p:spPr bwMode="auto">
            <a:xfrm>
              <a:off x="2586" y="1545"/>
              <a:ext cx="1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16" name="Line 36"/>
            <p:cNvSpPr>
              <a:spLocks noChangeShapeType="1"/>
            </p:cNvSpPr>
            <p:nvPr/>
          </p:nvSpPr>
          <p:spPr bwMode="auto">
            <a:xfrm>
              <a:off x="3002" y="1551"/>
              <a:ext cx="1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>
              <a:off x="1195" y="1596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180°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2070" y="1596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360°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>
              <a:off x="192" y="1062"/>
              <a:ext cx="2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+1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>
              <a:off x="199" y="1848"/>
              <a:ext cx="2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–1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1" name="Rectangle 41"/>
            <p:cNvSpPr>
              <a:spLocks noChangeArrowheads="1"/>
            </p:cNvSpPr>
            <p:nvPr/>
          </p:nvSpPr>
          <p:spPr bwMode="auto">
            <a:xfrm>
              <a:off x="881" y="1770"/>
              <a:ext cx="9" cy="36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22" name="Rectangle 42"/>
            <p:cNvSpPr>
              <a:spLocks noChangeArrowheads="1"/>
            </p:cNvSpPr>
            <p:nvPr/>
          </p:nvSpPr>
          <p:spPr bwMode="auto">
            <a:xfrm>
              <a:off x="799" y="2094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3" name="Rectangle 43"/>
            <p:cNvSpPr>
              <a:spLocks noChangeArrowheads="1"/>
            </p:cNvSpPr>
            <p:nvPr/>
          </p:nvSpPr>
          <p:spPr bwMode="auto">
            <a:xfrm>
              <a:off x="911" y="2143"/>
              <a:ext cx="1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  <a:r>
                <a:rPr lang="it-IT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4" name="Rectangle 44"/>
            <p:cNvSpPr>
              <a:spLocks noChangeArrowheads="1"/>
            </p:cNvSpPr>
            <p:nvPr/>
          </p:nvSpPr>
          <p:spPr bwMode="auto">
            <a:xfrm>
              <a:off x="1270" y="2084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5" name="Rectangle 45"/>
            <p:cNvSpPr>
              <a:spLocks noChangeArrowheads="1"/>
            </p:cNvSpPr>
            <p:nvPr/>
          </p:nvSpPr>
          <p:spPr bwMode="auto">
            <a:xfrm>
              <a:off x="1645" y="2124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6" name="Rectangle 46"/>
            <p:cNvSpPr>
              <a:spLocks noChangeArrowheads="1"/>
            </p:cNvSpPr>
            <p:nvPr/>
          </p:nvSpPr>
          <p:spPr bwMode="auto">
            <a:xfrm>
              <a:off x="1727" y="2089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7" name="Rectangle 47"/>
            <p:cNvSpPr>
              <a:spLocks noChangeArrowheads="1"/>
            </p:cNvSpPr>
            <p:nvPr/>
          </p:nvSpPr>
          <p:spPr bwMode="auto">
            <a:xfrm>
              <a:off x="1839" y="2124"/>
              <a:ext cx="1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/</a:t>
              </a:r>
              <a:r>
                <a:rPr lang="it-IT" b="1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it-IT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8" name="Rectangle 48"/>
            <p:cNvSpPr>
              <a:spLocks noChangeArrowheads="1"/>
            </p:cNvSpPr>
            <p:nvPr/>
          </p:nvSpPr>
          <p:spPr bwMode="auto">
            <a:xfrm>
              <a:off x="2111" y="2117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29" name="Rectangle 49"/>
            <p:cNvSpPr>
              <a:spLocks noChangeArrowheads="1"/>
            </p:cNvSpPr>
            <p:nvPr/>
          </p:nvSpPr>
          <p:spPr bwMode="auto">
            <a:xfrm>
              <a:off x="2193" y="2084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30" name="Rectangle 50"/>
            <p:cNvSpPr>
              <a:spLocks noChangeArrowheads="1"/>
            </p:cNvSpPr>
            <p:nvPr/>
          </p:nvSpPr>
          <p:spPr bwMode="auto">
            <a:xfrm>
              <a:off x="2507" y="2117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5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31" name="Rectangle 51"/>
            <p:cNvSpPr>
              <a:spLocks noChangeArrowheads="1"/>
            </p:cNvSpPr>
            <p:nvPr/>
          </p:nvSpPr>
          <p:spPr bwMode="auto">
            <a:xfrm>
              <a:off x="2589" y="2084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32" name="Rectangle 52"/>
            <p:cNvSpPr>
              <a:spLocks noChangeArrowheads="1"/>
            </p:cNvSpPr>
            <p:nvPr/>
          </p:nvSpPr>
          <p:spPr bwMode="auto">
            <a:xfrm>
              <a:off x="2700" y="2117"/>
              <a:ext cx="1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/</a:t>
              </a:r>
              <a:r>
                <a:rPr lang="it-IT" b="1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it-IT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33" name="Rectangle 53"/>
            <p:cNvSpPr>
              <a:spLocks noChangeArrowheads="1"/>
            </p:cNvSpPr>
            <p:nvPr/>
          </p:nvSpPr>
          <p:spPr bwMode="auto">
            <a:xfrm>
              <a:off x="2943" y="2129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34" name="Rectangle 54"/>
            <p:cNvSpPr>
              <a:spLocks noChangeArrowheads="1"/>
            </p:cNvSpPr>
            <p:nvPr/>
          </p:nvSpPr>
          <p:spPr bwMode="auto">
            <a:xfrm>
              <a:off x="3025" y="2094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35" name="Rectangle 55"/>
            <p:cNvSpPr>
              <a:spLocks noChangeArrowheads="1"/>
            </p:cNvSpPr>
            <p:nvPr/>
          </p:nvSpPr>
          <p:spPr bwMode="auto">
            <a:xfrm>
              <a:off x="1311" y="1759"/>
              <a:ext cx="9" cy="3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36" name="Rectangle 56"/>
            <p:cNvSpPr>
              <a:spLocks noChangeArrowheads="1"/>
            </p:cNvSpPr>
            <p:nvPr/>
          </p:nvSpPr>
          <p:spPr bwMode="auto">
            <a:xfrm>
              <a:off x="1734" y="1736"/>
              <a:ext cx="9" cy="3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37" name="Rectangle 57"/>
            <p:cNvSpPr>
              <a:spLocks noChangeArrowheads="1"/>
            </p:cNvSpPr>
            <p:nvPr/>
          </p:nvSpPr>
          <p:spPr bwMode="auto">
            <a:xfrm>
              <a:off x="2582" y="1707"/>
              <a:ext cx="9" cy="36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38" name="Rectangle 58"/>
            <p:cNvSpPr>
              <a:spLocks noChangeArrowheads="1"/>
            </p:cNvSpPr>
            <p:nvPr/>
          </p:nvSpPr>
          <p:spPr bwMode="auto">
            <a:xfrm>
              <a:off x="2998" y="1736"/>
              <a:ext cx="9" cy="3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39" name="Rectangle 59"/>
            <p:cNvSpPr>
              <a:spLocks noChangeArrowheads="1"/>
            </p:cNvSpPr>
            <p:nvPr/>
          </p:nvSpPr>
          <p:spPr bwMode="auto">
            <a:xfrm>
              <a:off x="3339" y="2149"/>
              <a:ext cx="6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radianti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40" name="Line 60"/>
            <p:cNvSpPr>
              <a:spLocks noChangeShapeType="1"/>
            </p:cNvSpPr>
            <p:nvPr/>
          </p:nvSpPr>
          <p:spPr bwMode="auto">
            <a:xfrm>
              <a:off x="269" y="1582"/>
              <a:ext cx="3218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41" name="Freeform 61"/>
            <p:cNvSpPr>
              <a:spLocks/>
            </p:cNvSpPr>
            <p:nvPr/>
          </p:nvSpPr>
          <p:spPr bwMode="auto">
            <a:xfrm>
              <a:off x="3487" y="1539"/>
              <a:ext cx="120" cy="87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121"/>
                </a:cxn>
                <a:cxn ang="0">
                  <a:pos x="140" y="60"/>
                </a:cxn>
                <a:cxn ang="0">
                  <a:pos x="0" y="0"/>
                </a:cxn>
                <a:cxn ang="0">
                  <a:pos x="0" y="60"/>
                </a:cxn>
              </a:cxnLst>
              <a:rect l="0" t="0" r="r" b="b"/>
              <a:pathLst>
                <a:path w="140" h="121">
                  <a:moveTo>
                    <a:pt x="0" y="60"/>
                  </a:moveTo>
                  <a:lnTo>
                    <a:pt x="0" y="121"/>
                  </a:lnTo>
                  <a:lnTo>
                    <a:pt x="140" y="60"/>
                  </a:ln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42" name="Rectangle 62"/>
            <p:cNvSpPr>
              <a:spLocks noChangeArrowheads="1"/>
            </p:cNvSpPr>
            <p:nvPr/>
          </p:nvSpPr>
          <p:spPr bwMode="auto">
            <a:xfrm>
              <a:off x="1604" y="1602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270°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43" name="Rectangle 63"/>
            <p:cNvSpPr>
              <a:spLocks noChangeArrowheads="1"/>
            </p:cNvSpPr>
            <p:nvPr/>
          </p:nvSpPr>
          <p:spPr bwMode="auto">
            <a:xfrm>
              <a:off x="812" y="1602"/>
              <a:ext cx="2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90°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44" name="AutoShape 64"/>
            <p:cNvSpPr>
              <a:spLocks noChangeArrowheads="1"/>
            </p:cNvSpPr>
            <p:nvPr/>
          </p:nvSpPr>
          <p:spPr bwMode="auto">
            <a:xfrm>
              <a:off x="995" y="731"/>
              <a:ext cx="1176" cy="310"/>
            </a:xfrm>
            <a:prstGeom prst="roundRect">
              <a:avLst>
                <a:gd name="adj" fmla="val 24389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42863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45" name="Rectangle 65"/>
            <p:cNvSpPr>
              <a:spLocks noChangeArrowheads="1"/>
            </p:cNvSpPr>
            <p:nvPr/>
          </p:nvSpPr>
          <p:spPr bwMode="auto">
            <a:xfrm>
              <a:off x="1056" y="672"/>
              <a:ext cx="86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FF000C"/>
                  </a:solidFill>
                  <a:latin typeface="Times New Roman" pitchFamily="18" charset="0"/>
                </a:rPr>
                <a:t>y = sen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46" name="Rectangle 66"/>
            <p:cNvSpPr>
              <a:spLocks noChangeArrowheads="1"/>
            </p:cNvSpPr>
            <p:nvPr/>
          </p:nvSpPr>
          <p:spPr bwMode="auto">
            <a:xfrm>
              <a:off x="1920" y="720"/>
              <a:ext cx="16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200" b="1">
                  <a:solidFill>
                    <a:srgbClr val="FF000C"/>
                  </a:solidFill>
                  <a:latin typeface="Symbol" pitchFamily="18" charset="2"/>
                </a:rPr>
                <a:t>a</a:t>
              </a:r>
              <a:endParaRPr lang="it-IT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47" name="Freeform 67"/>
            <p:cNvSpPr>
              <a:spLocks/>
            </p:cNvSpPr>
            <p:nvPr/>
          </p:nvSpPr>
          <p:spPr bwMode="auto">
            <a:xfrm>
              <a:off x="476" y="1183"/>
              <a:ext cx="1680" cy="797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56" y="456"/>
                </a:cxn>
                <a:cxn ang="0">
                  <a:pos x="120" y="344"/>
                </a:cxn>
                <a:cxn ang="0">
                  <a:pos x="184" y="240"/>
                </a:cxn>
                <a:cxn ang="0">
                  <a:pos x="256" y="144"/>
                </a:cxn>
                <a:cxn ang="0">
                  <a:pos x="328" y="80"/>
                </a:cxn>
                <a:cxn ang="0">
                  <a:pos x="392" y="40"/>
                </a:cxn>
                <a:cxn ang="0">
                  <a:pos x="440" y="8"/>
                </a:cxn>
                <a:cxn ang="0">
                  <a:pos x="472" y="0"/>
                </a:cxn>
                <a:cxn ang="0">
                  <a:pos x="496" y="0"/>
                </a:cxn>
                <a:cxn ang="0">
                  <a:pos x="536" y="8"/>
                </a:cxn>
                <a:cxn ang="0">
                  <a:pos x="592" y="40"/>
                </a:cxn>
                <a:cxn ang="0">
                  <a:pos x="656" y="88"/>
                </a:cxn>
                <a:cxn ang="0">
                  <a:pos x="736" y="176"/>
                </a:cxn>
                <a:cxn ang="0">
                  <a:pos x="824" y="304"/>
                </a:cxn>
                <a:cxn ang="0">
                  <a:pos x="896" y="416"/>
                </a:cxn>
                <a:cxn ang="0">
                  <a:pos x="952" y="514"/>
                </a:cxn>
                <a:cxn ang="0">
                  <a:pos x="976" y="562"/>
                </a:cxn>
                <a:cxn ang="0">
                  <a:pos x="1088" y="762"/>
                </a:cxn>
                <a:cxn ang="0">
                  <a:pos x="1184" y="898"/>
                </a:cxn>
                <a:cxn ang="0">
                  <a:pos x="1264" y="986"/>
                </a:cxn>
                <a:cxn ang="0">
                  <a:pos x="1344" y="1066"/>
                </a:cxn>
                <a:cxn ang="0">
                  <a:pos x="1408" y="1098"/>
                </a:cxn>
                <a:cxn ang="0">
                  <a:pos x="1456" y="1114"/>
                </a:cxn>
                <a:cxn ang="0">
                  <a:pos x="1480" y="1114"/>
                </a:cxn>
                <a:cxn ang="0">
                  <a:pos x="1504" y="1106"/>
                </a:cxn>
                <a:cxn ang="0">
                  <a:pos x="1544" y="1082"/>
                </a:cxn>
                <a:cxn ang="0">
                  <a:pos x="1616" y="1026"/>
                </a:cxn>
                <a:cxn ang="0">
                  <a:pos x="1720" y="922"/>
                </a:cxn>
                <a:cxn ang="0">
                  <a:pos x="1800" y="818"/>
                </a:cxn>
                <a:cxn ang="0">
                  <a:pos x="1874" y="714"/>
                </a:cxn>
                <a:cxn ang="0">
                  <a:pos x="1970" y="570"/>
                </a:cxn>
                <a:cxn ang="0">
                  <a:pos x="1962" y="570"/>
                </a:cxn>
              </a:cxnLst>
              <a:rect l="0" t="0" r="r" b="b"/>
              <a:pathLst>
                <a:path w="1970" h="1114">
                  <a:moveTo>
                    <a:pt x="0" y="546"/>
                  </a:moveTo>
                  <a:lnTo>
                    <a:pt x="56" y="456"/>
                  </a:lnTo>
                  <a:lnTo>
                    <a:pt x="120" y="344"/>
                  </a:lnTo>
                  <a:lnTo>
                    <a:pt x="184" y="240"/>
                  </a:lnTo>
                  <a:lnTo>
                    <a:pt x="256" y="144"/>
                  </a:lnTo>
                  <a:lnTo>
                    <a:pt x="328" y="80"/>
                  </a:lnTo>
                  <a:lnTo>
                    <a:pt x="392" y="40"/>
                  </a:lnTo>
                  <a:lnTo>
                    <a:pt x="440" y="8"/>
                  </a:lnTo>
                  <a:lnTo>
                    <a:pt x="472" y="0"/>
                  </a:lnTo>
                  <a:lnTo>
                    <a:pt x="496" y="0"/>
                  </a:lnTo>
                  <a:lnTo>
                    <a:pt x="536" y="8"/>
                  </a:lnTo>
                  <a:lnTo>
                    <a:pt x="592" y="40"/>
                  </a:lnTo>
                  <a:lnTo>
                    <a:pt x="656" y="88"/>
                  </a:lnTo>
                  <a:lnTo>
                    <a:pt x="736" y="176"/>
                  </a:lnTo>
                  <a:lnTo>
                    <a:pt x="824" y="304"/>
                  </a:lnTo>
                  <a:lnTo>
                    <a:pt x="896" y="416"/>
                  </a:lnTo>
                  <a:lnTo>
                    <a:pt x="952" y="514"/>
                  </a:lnTo>
                  <a:lnTo>
                    <a:pt x="976" y="562"/>
                  </a:lnTo>
                  <a:lnTo>
                    <a:pt x="1088" y="762"/>
                  </a:lnTo>
                  <a:lnTo>
                    <a:pt x="1184" y="898"/>
                  </a:lnTo>
                  <a:lnTo>
                    <a:pt x="1264" y="986"/>
                  </a:lnTo>
                  <a:lnTo>
                    <a:pt x="1344" y="1066"/>
                  </a:lnTo>
                  <a:lnTo>
                    <a:pt x="1408" y="1098"/>
                  </a:lnTo>
                  <a:lnTo>
                    <a:pt x="1456" y="1114"/>
                  </a:lnTo>
                  <a:lnTo>
                    <a:pt x="1480" y="1114"/>
                  </a:lnTo>
                  <a:lnTo>
                    <a:pt x="1504" y="1106"/>
                  </a:lnTo>
                  <a:lnTo>
                    <a:pt x="1544" y="1082"/>
                  </a:lnTo>
                  <a:lnTo>
                    <a:pt x="1616" y="1026"/>
                  </a:lnTo>
                  <a:lnTo>
                    <a:pt x="1720" y="922"/>
                  </a:lnTo>
                  <a:lnTo>
                    <a:pt x="1800" y="818"/>
                  </a:lnTo>
                  <a:lnTo>
                    <a:pt x="1874" y="714"/>
                  </a:lnTo>
                  <a:lnTo>
                    <a:pt x="1970" y="570"/>
                  </a:lnTo>
                  <a:lnTo>
                    <a:pt x="1962" y="570"/>
                  </a:lnTo>
                </a:path>
              </a:pathLst>
            </a:custGeom>
            <a:noFill/>
            <a:ln w="42863">
              <a:solidFill>
                <a:srgbClr val="FF00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48" name="Freeform 68"/>
            <p:cNvSpPr>
              <a:spLocks/>
            </p:cNvSpPr>
            <p:nvPr/>
          </p:nvSpPr>
          <p:spPr bwMode="auto">
            <a:xfrm>
              <a:off x="2163" y="1183"/>
              <a:ext cx="1678" cy="797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56" y="456"/>
                </a:cxn>
                <a:cxn ang="0">
                  <a:pos x="120" y="344"/>
                </a:cxn>
                <a:cxn ang="0">
                  <a:pos x="184" y="240"/>
                </a:cxn>
                <a:cxn ang="0">
                  <a:pos x="256" y="144"/>
                </a:cxn>
                <a:cxn ang="0">
                  <a:pos x="328" y="80"/>
                </a:cxn>
                <a:cxn ang="0">
                  <a:pos x="392" y="40"/>
                </a:cxn>
                <a:cxn ang="0">
                  <a:pos x="440" y="8"/>
                </a:cxn>
                <a:cxn ang="0">
                  <a:pos x="472" y="0"/>
                </a:cxn>
                <a:cxn ang="0">
                  <a:pos x="496" y="0"/>
                </a:cxn>
                <a:cxn ang="0">
                  <a:pos x="536" y="8"/>
                </a:cxn>
                <a:cxn ang="0">
                  <a:pos x="592" y="40"/>
                </a:cxn>
                <a:cxn ang="0">
                  <a:pos x="656" y="88"/>
                </a:cxn>
                <a:cxn ang="0">
                  <a:pos x="736" y="176"/>
                </a:cxn>
                <a:cxn ang="0">
                  <a:pos x="824" y="304"/>
                </a:cxn>
                <a:cxn ang="0">
                  <a:pos x="896" y="416"/>
                </a:cxn>
                <a:cxn ang="0">
                  <a:pos x="952" y="514"/>
                </a:cxn>
                <a:cxn ang="0">
                  <a:pos x="976" y="562"/>
                </a:cxn>
                <a:cxn ang="0">
                  <a:pos x="1088" y="762"/>
                </a:cxn>
                <a:cxn ang="0">
                  <a:pos x="1184" y="898"/>
                </a:cxn>
                <a:cxn ang="0">
                  <a:pos x="1264" y="986"/>
                </a:cxn>
                <a:cxn ang="0">
                  <a:pos x="1344" y="1066"/>
                </a:cxn>
                <a:cxn ang="0">
                  <a:pos x="1408" y="1098"/>
                </a:cxn>
                <a:cxn ang="0">
                  <a:pos x="1456" y="1114"/>
                </a:cxn>
                <a:cxn ang="0">
                  <a:pos x="1480" y="1114"/>
                </a:cxn>
                <a:cxn ang="0">
                  <a:pos x="1504" y="1106"/>
                </a:cxn>
                <a:cxn ang="0">
                  <a:pos x="1544" y="1082"/>
                </a:cxn>
                <a:cxn ang="0">
                  <a:pos x="1616" y="1026"/>
                </a:cxn>
                <a:cxn ang="0">
                  <a:pos x="1720" y="922"/>
                </a:cxn>
                <a:cxn ang="0">
                  <a:pos x="1800" y="818"/>
                </a:cxn>
                <a:cxn ang="0">
                  <a:pos x="1872" y="714"/>
                </a:cxn>
                <a:cxn ang="0">
                  <a:pos x="1968" y="570"/>
                </a:cxn>
                <a:cxn ang="0">
                  <a:pos x="1960" y="570"/>
                </a:cxn>
              </a:cxnLst>
              <a:rect l="0" t="0" r="r" b="b"/>
              <a:pathLst>
                <a:path w="1968" h="1114">
                  <a:moveTo>
                    <a:pt x="0" y="546"/>
                  </a:moveTo>
                  <a:lnTo>
                    <a:pt x="56" y="456"/>
                  </a:lnTo>
                  <a:lnTo>
                    <a:pt x="120" y="344"/>
                  </a:lnTo>
                  <a:lnTo>
                    <a:pt x="184" y="240"/>
                  </a:lnTo>
                  <a:lnTo>
                    <a:pt x="256" y="144"/>
                  </a:lnTo>
                  <a:lnTo>
                    <a:pt x="328" y="80"/>
                  </a:lnTo>
                  <a:lnTo>
                    <a:pt x="392" y="40"/>
                  </a:lnTo>
                  <a:lnTo>
                    <a:pt x="440" y="8"/>
                  </a:lnTo>
                  <a:lnTo>
                    <a:pt x="472" y="0"/>
                  </a:lnTo>
                  <a:lnTo>
                    <a:pt x="496" y="0"/>
                  </a:lnTo>
                  <a:lnTo>
                    <a:pt x="536" y="8"/>
                  </a:lnTo>
                  <a:lnTo>
                    <a:pt x="592" y="40"/>
                  </a:lnTo>
                  <a:lnTo>
                    <a:pt x="656" y="88"/>
                  </a:lnTo>
                  <a:lnTo>
                    <a:pt x="736" y="176"/>
                  </a:lnTo>
                  <a:lnTo>
                    <a:pt x="824" y="304"/>
                  </a:lnTo>
                  <a:lnTo>
                    <a:pt x="896" y="416"/>
                  </a:lnTo>
                  <a:lnTo>
                    <a:pt x="952" y="514"/>
                  </a:lnTo>
                  <a:lnTo>
                    <a:pt x="976" y="562"/>
                  </a:lnTo>
                  <a:lnTo>
                    <a:pt x="1088" y="762"/>
                  </a:lnTo>
                  <a:lnTo>
                    <a:pt x="1184" y="898"/>
                  </a:lnTo>
                  <a:lnTo>
                    <a:pt x="1264" y="986"/>
                  </a:lnTo>
                  <a:lnTo>
                    <a:pt x="1344" y="1066"/>
                  </a:lnTo>
                  <a:lnTo>
                    <a:pt x="1408" y="1098"/>
                  </a:lnTo>
                  <a:lnTo>
                    <a:pt x="1456" y="1114"/>
                  </a:lnTo>
                  <a:lnTo>
                    <a:pt x="1480" y="1114"/>
                  </a:lnTo>
                  <a:lnTo>
                    <a:pt x="1504" y="1106"/>
                  </a:lnTo>
                  <a:lnTo>
                    <a:pt x="1544" y="1082"/>
                  </a:lnTo>
                  <a:lnTo>
                    <a:pt x="1616" y="1026"/>
                  </a:lnTo>
                  <a:lnTo>
                    <a:pt x="1720" y="922"/>
                  </a:lnTo>
                  <a:lnTo>
                    <a:pt x="1800" y="818"/>
                  </a:lnTo>
                  <a:lnTo>
                    <a:pt x="1872" y="714"/>
                  </a:lnTo>
                  <a:lnTo>
                    <a:pt x="1968" y="570"/>
                  </a:lnTo>
                  <a:lnTo>
                    <a:pt x="1960" y="570"/>
                  </a:lnTo>
                </a:path>
              </a:pathLst>
            </a:custGeom>
            <a:noFill/>
            <a:ln w="42863">
              <a:solidFill>
                <a:srgbClr val="FF00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49" name="Line 69"/>
            <p:cNvSpPr>
              <a:spLocks noChangeShapeType="1"/>
            </p:cNvSpPr>
            <p:nvPr/>
          </p:nvSpPr>
          <p:spPr bwMode="auto">
            <a:xfrm flipH="1">
              <a:off x="1197" y="1043"/>
              <a:ext cx="232" cy="315"/>
            </a:xfrm>
            <a:prstGeom prst="line">
              <a:avLst/>
            </a:prstGeom>
            <a:noFill/>
            <a:ln w="41275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50" name="AutoShape 70"/>
            <p:cNvSpPr>
              <a:spLocks noChangeArrowheads="1"/>
            </p:cNvSpPr>
            <p:nvPr/>
          </p:nvSpPr>
          <p:spPr bwMode="auto">
            <a:xfrm>
              <a:off x="606" y="2403"/>
              <a:ext cx="1215" cy="327"/>
            </a:xfrm>
            <a:prstGeom prst="roundRect">
              <a:avLst>
                <a:gd name="adj" fmla="val 2400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42863">
              <a:solidFill>
                <a:srgbClr val="00803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51" name="Rectangle 71"/>
            <p:cNvSpPr>
              <a:spLocks noChangeArrowheads="1"/>
            </p:cNvSpPr>
            <p:nvPr/>
          </p:nvSpPr>
          <p:spPr bwMode="auto">
            <a:xfrm>
              <a:off x="720" y="2352"/>
              <a:ext cx="85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5528"/>
                  </a:solidFill>
                  <a:latin typeface="Times New Roman" pitchFamily="18" charset="0"/>
                </a:rPr>
                <a:t>y = cos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52" name="Rectangle 72"/>
            <p:cNvSpPr>
              <a:spLocks noChangeArrowheads="1"/>
            </p:cNvSpPr>
            <p:nvPr/>
          </p:nvSpPr>
          <p:spPr bwMode="auto">
            <a:xfrm>
              <a:off x="1584" y="2400"/>
              <a:ext cx="16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200" b="1">
                  <a:solidFill>
                    <a:srgbClr val="005528"/>
                  </a:solidFill>
                  <a:latin typeface="Symbol" pitchFamily="18" charset="2"/>
                </a:rPr>
                <a:t>a</a:t>
              </a:r>
              <a:endParaRPr lang="it-IT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7353" name="Freeform 73"/>
            <p:cNvSpPr>
              <a:spLocks/>
            </p:cNvSpPr>
            <p:nvPr/>
          </p:nvSpPr>
          <p:spPr bwMode="auto">
            <a:xfrm>
              <a:off x="483" y="1189"/>
              <a:ext cx="1680" cy="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8"/>
                </a:cxn>
                <a:cxn ang="0">
                  <a:pos x="136" y="48"/>
                </a:cxn>
                <a:cxn ang="0">
                  <a:pos x="200" y="112"/>
                </a:cxn>
                <a:cxn ang="0">
                  <a:pos x="256" y="176"/>
                </a:cxn>
                <a:cxn ang="0">
                  <a:pos x="328" y="288"/>
                </a:cxn>
                <a:cxn ang="0">
                  <a:pos x="432" y="458"/>
                </a:cxn>
                <a:cxn ang="0">
                  <a:pos x="512" y="594"/>
                </a:cxn>
                <a:cxn ang="0">
                  <a:pos x="624" y="786"/>
                </a:cxn>
                <a:cxn ang="0">
                  <a:pos x="712" y="914"/>
                </a:cxn>
                <a:cxn ang="0">
                  <a:pos x="792" y="1002"/>
                </a:cxn>
                <a:cxn ang="0">
                  <a:pos x="872" y="1066"/>
                </a:cxn>
                <a:cxn ang="0">
                  <a:pos x="952" y="1098"/>
                </a:cxn>
                <a:cxn ang="0">
                  <a:pos x="976" y="1098"/>
                </a:cxn>
                <a:cxn ang="0">
                  <a:pos x="1048" y="1090"/>
                </a:cxn>
                <a:cxn ang="0">
                  <a:pos x="1128" y="1018"/>
                </a:cxn>
                <a:cxn ang="0">
                  <a:pos x="1208" y="938"/>
                </a:cxn>
                <a:cxn ang="0">
                  <a:pos x="1288" y="842"/>
                </a:cxn>
                <a:cxn ang="0">
                  <a:pos x="1416" y="674"/>
                </a:cxn>
                <a:cxn ang="0">
                  <a:pos x="1544" y="466"/>
                </a:cxn>
                <a:cxn ang="0">
                  <a:pos x="1640" y="296"/>
                </a:cxn>
                <a:cxn ang="0">
                  <a:pos x="1712" y="200"/>
                </a:cxn>
                <a:cxn ang="0">
                  <a:pos x="1800" y="112"/>
                </a:cxn>
                <a:cxn ang="0">
                  <a:pos x="1858" y="64"/>
                </a:cxn>
                <a:cxn ang="0">
                  <a:pos x="1922" y="32"/>
                </a:cxn>
                <a:cxn ang="0">
                  <a:pos x="1970" y="24"/>
                </a:cxn>
              </a:cxnLst>
              <a:rect l="0" t="0" r="r" b="b"/>
              <a:pathLst>
                <a:path w="1970" h="1098">
                  <a:moveTo>
                    <a:pt x="0" y="0"/>
                  </a:moveTo>
                  <a:lnTo>
                    <a:pt x="56" y="8"/>
                  </a:lnTo>
                  <a:lnTo>
                    <a:pt x="136" y="48"/>
                  </a:lnTo>
                  <a:lnTo>
                    <a:pt x="200" y="112"/>
                  </a:lnTo>
                  <a:lnTo>
                    <a:pt x="256" y="176"/>
                  </a:lnTo>
                  <a:lnTo>
                    <a:pt x="328" y="288"/>
                  </a:lnTo>
                  <a:lnTo>
                    <a:pt x="432" y="458"/>
                  </a:lnTo>
                  <a:lnTo>
                    <a:pt x="512" y="594"/>
                  </a:lnTo>
                  <a:lnTo>
                    <a:pt x="624" y="786"/>
                  </a:lnTo>
                  <a:lnTo>
                    <a:pt x="712" y="914"/>
                  </a:lnTo>
                  <a:lnTo>
                    <a:pt x="792" y="1002"/>
                  </a:lnTo>
                  <a:lnTo>
                    <a:pt x="872" y="1066"/>
                  </a:lnTo>
                  <a:lnTo>
                    <a:pt x="952" y="1098"/>
                  </a:lnTo>
                  <a:lnTo>
                    <a:pt x="976" y="1098"/>
                  </a:lnTo>
                  <a:lnTo>
                    <a:pt x="1048" y="1090"/>
                  </a:lnTo>
                  <a:lnTo>
                    <a:pt x="1128" y="1018"/>
                  </a:lnTo>
                  <a:lnTo>
                    <a:pt x="1208" y="938"/>
                  </a:lnTo>
                  <a:lnTo>
                    <a:pt x="1288" y="842"/>
                  </a:lnTo>
                  <a:lnTo>
                    <a:pt x="1416" y="674"/>
                  </a:lnTo>
                  <a:lnTo>
                    <a:pt x="1544" y="466"/>
                  </a:lnTo>
                  <a:lnTo>
                    <a:pt x="1640" y="296"/>
                  </a:lnTo>
                  <a:lnTo>
                    <a:pt x="1712" y="200"/>
                  </a:lnTo>
                  <a:lnTo>
                    <a:pt x="1800" y="112"/>
                  </a:lnTo>
                  <a:lnTo>
                    <a:pt x="1858" y="64"/>
                  </a:lnTo>
                  <a:lnTo>
                    <a:pt x="1922" y="32"/>
                  </a:lnTo>
                  <a:lnTo>
                    <a:pt x="1970" y="24"/>
                  </a:lnTo>
                </a:path>
              </a:pathLst>
            </a:custGeom>
            <a:noFill/>
            <a:ln w="42863">
              <a:solidFill>
                <a:srgbClr val="0055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54" name="Freeform 74"/>
            <p:cNvSpPr>
              <a:spLocks/>
            </p:cNvSpPr>
            <p:nvPr/>
          </p:nvSpPr>
          <p:spPr bwMode="auto">
            <a:xfrm>
              <a:off x="2183" y="1194"/>
              <a:ext cx="1679" cy="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6"/>
                </a:cxn>
                <a:cxn ang="0">
                  <a:pos x="136" y="56"/>
                </a:cxn>
                <a:cxn ang="0">
                  <a:pos x="200" y="112"/>
                </a:cxn>
                <a:cxn ang="0">
                  <a:pos x="256" y="184"/>
                </a:cxn>
                <a:cxn ang="0">
                  <a:pos x="336" y="288"/>
                </a:cxn>
                <a:cxn ang="0">
                  <a:pos x="440" y="458"/>
                </a:cxn>
                <a:cxn ang="0">
                  <a:pos x="512" y="594"/>
                </a:cxn>
                <a:cxn ang="0">
                  <a:pos x="624" y="786"/>
                </a:cxn>
                <a:cxn ang="0">
                  <a:pos x="720" y="914"/>
                </a:cxn>
                <a:cxn ang="0">
                  <a:pos x="792" y="1002"/>
                </a:cxn>
                <a:cxn ang="0">
                  <a:pos x="880" y="1066"/>
                </a:cxn>
                <a:cxn ang="0">
                  <a:pos x="952" y="1098"/>
                </a:cxn>
                <a:cxn ang="0">
                  <a:pos x="984" y="1098"/>
                </a:cxn>
                <a:cxn ang="0">
                  <a:pos x="1048" y="1090"/>
                </a:cxn>
                <a:cxn ang="0">
                  <a:pos x="1136" y="1018"/>
                </a:cxn>
                <a:cxn ang="0">
                  <a:pos x="1208" y="938"/>
                </a:cxn>
                <a:cxn ang="0">
                  <a:pos x="1296" y="842"/>
                </a:cxn>
                <a:cxn ang="0">
                  <a:pos x="1416" y="674"/>
                </a:cxn>
                <a:cxn ang="0">
                  <a:pos x="1544" y="466"/>
                </a:cxn>
                <a:cxn ang="0">
                  <a:pos x="1640" y="296"/>
                </a:cxn>
                <a:cxn ang="0">
                  <a:pos x="1720" y="200"/>
                </a:cxn>
                <a:cxn ang="0">
                  <a:pos x="1800" y="112"/>
                </a:cxn>
                <a:cxn ang="0">
                  <a:pos x="1856" y="64"/>
                </a:cxn>
                <a:cxn ang="0">
                  <a:pos x="1920" y="32"/>
                </a:cxn>
                <a:cxn ang="0">
                  <a:pos x="1968" y="24"/>
                </a:cxn>
              </a:cxnLst>
              <a:rect l="0" t="0" r="r" b="b"/>
              <a:pathLst>
                <a:path w="1968" h="1098">
                  <a:moveTo>
                    <a:pt x="0" y="0"/>
                  </a:moveTo>
                  <a:lnTo>
                    <a:pt x="56" y="16"/>
                  </a:lnTo>
                  <a:lnTo>
                    <a:pt x="136" y="56"/>
                  </a:lnTo>
                  <a:lnTo>
                    <a:pt x="200" y="112"/>
                  </a:lnTo>
                  <a:lnTo>
                    <a:pt x="256" y="184"/>
                  </a:lnTo>
                  <a:lnTo>
                    <a:pt x="336" y="288"/>
                  </a:lnTo>
                  <a:lnTo>
                    <a:pt x="440" y="458"/>
                  </a:lnTo>
                  <a:lnTo>
                    <a:pt x="512" y="594"/>
                  </a:lnTo>
                  <a:lnTo>
                    <a:pt x="624" y="786"/>
                  </a:lnTo>
                  <a:lnTo>
                    <a:pt x="720" y="914"/>
                  </a:lnTo>
                  <a:lnTo>
                    <a:pt x="792" y="1002"/>
                  </a:lnTo>
                  <a:lnTo>
                    <a:pt x="880" y="1066"/>
                  </a:lnTo>
                  <a:lnTo>
                    <a:pt x="952" y="1098"/>
                  </a:lnTo>
                  <a:lnTo>
                    <a:pt x="984" y="1098"/>
                  </a:lnTo>
                  <a:lnTo>
                    <a:pt x="1048" y="1090"/>
                  </a:lnTo>
                  <a:lnTo>
                    <a:pt x="1136" y="1018"/>
                  </a:lnTo>
                  <a:lnTo>
                    <a:pt x="1208" y="938"/>
                  </a:lnTo>
                  <a:lnTo>
                    <a:pt x="1296" y="842"/>
                  </a:lnTo>
                  <a:lnTo>
                    <a:pt x="1416" y="674"/>
                  </a:lnTo>
                  <a:lnTo>
                    <a:pt x="1544" y="466"/>
                  </a:lnTo>
                  <a:lnTo>
                    <a:pt x="1640" y="296"/>
                  </a:lnTo>
                  <a:lnTo>
                    <a:pt x="1720" y="200"/>
                  </a:lnTo>
                  <a:lnTo>
                    <a:pt x="1800" y="112"/>
                  </a:lnTo>
                  <a:lnTo>
                    <a:pt x="1856" y="64"/>
                  </a:lnTo>
                  <a:lnTo>
                    <a:pt x="1920" y="32"/>
                  </a:lnTo>
                  <a:lnTo>
                    <a:pt x="1968" y="24"/>
                  </a:lnTo>
                </a:path>
              </a:pathLst>
            </a:custGeom>
            <a:noFill/>
            <a:ln w="42863">
              <a:solidFill>
                <a:srgbClr val="0055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55" name="Line 75"/>
            <p:cNvSpPr>
              <a:spLocks noChangeShapeType="1"/>
            </p:cNvSpPr>
            <p:nvPr/>
          </p:nvSpPr>
          <p:spPr bwMode="auto">
            <a:xfrm flipH="1">
              <a:off x="1006" y="1977"/>
              <a:ext cx="191" cy="424"/>
            </a:xfrm>
            <a:prstGeom prst="line">
              <a:avLst/>
            </a:prstGeom>
            <a:noFill/>
            <a:ln w="38100">
              <a:solidFill>
                <a:srgbClr val="00AA5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935038" y="5029201"/>
            <a:ext cx="7408863" cy="1560513"/>
            <a:chOff x="192" y="2928"/>
            <a:chExt cx="4667" cy="983"/>
          </a:xfrm>
        </p:grpSpPr>
        <p:sp>
          <p:nvSpPr>
            <p:cNvPr id="97356" name="Text Box 76"/>
            <p:cNvSpPr txBox="1">
              <a:spLocks noChangeArrowheads="1"/>
            </p:cNvSpPr>
            <p:nvPr/>
          </p:nvSpPr>
          <p:spPr bwMode="auto">
            <a:xfrm>
              <a:off x="2400" y="3024"/>
              <a:ext cx="2459" cy="75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it-IT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FF3300"/>
                  </a:solidFill>
                </a:rPr>
                <a:t>periodiche</a:t>
              </a:r>
              <a:r>
                <a:rPr lang="en-US" sz="2400" b="1" dirty="0">
                  <a:solidFill>
                    <a:schemeClr val="accent2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di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periodo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FF3300"/>
                  </a:solidFill>
                </a:rPr>
                <a:t>2</a:t>
              </a:r>
              <a:r>
                <a:rPr lang="en-US" sz="2400" b="1" dirty="0">
                  <a:solidFill>
                    <a:srgbClr val="FF3300"/>
                  </a:solidFill>
                  <a:sym typeface="Symbol" pitchFamily="18" charset="2"/>
                </a:rPr>
                <a:t></a:t>
              </a:r>
              <a:endParaRPr lang="it-IT" sz="2400" b="1" dirty="0">
                <a:solidFill>
                  <a:srgbClr val="FF3300"/>
                </a:solidFill>
              </a:endParaRPr>
            </a:p>
            <a:p>
              <a:pPr algn="l">
                <a:buFontTx/>
                <a:buChar char="•"/>
              </a:pPr>
              <a:r>
                <a:rPr lang="en-US" sz="2400" b="1" dirty="0">
                  <a:solidFill>
                    <a:srgbClr val="0000FF"/>
                  </a:solidFill>
                </a:rPr>
                <a:t> definite per </a:t>
              </a:r>
              <a:r>
                <a:rPr lang="en-US" sz="2400" b="1" dirty="0" err="1">
                  <a:solidFill>
                    <a:srgbClr val="0000FF"/>
                  </a:solidFill>
                </a:rPr>
                <a:t>ogni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valore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di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x</a:t>
              </a:r>
              <a:r>
                <a:rPr lang="it-IT" sz="2400" b="1" dirty="0">
                  <a:solidFill>
                    <a:srgbClr val="0000FF"/>
                  </a:solidFill>
                </a:rPr>
                <a:t> </a:t>
              </a:r>
              <a:endParaRPr lang="en-US" sz="2400" b="1" dirty="0">
                <a:solidFill>
                  <a:srgbClr val="0000FF"/>
                </a:solidFill>
              </a:endParaRPr>
            </a:p>
            <a:p>
              <a:pPr algn="l">
                <a:buFontTx/>
                <a:buChar char="•"/>
              </a:pP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limitate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FF3300"/>
                  </a:solidFill>
                </a:rPr>
                <a:t>tra</a:t>
              </a:r>
              <a:r>
                <a:rPr lang="en-US" sz="2400" b="1" dirty="0">
                  <a:solidFill>
                    <a:srgbClr val="FF3300"/>
                  </a:solidFill>
                </a:rPr>
                <a:t> –1 </a:t>
              </a:r>
              <a:r>
                <a:rPr lang="en-US" sz="2400" b="1" dirty="0" err="1">
                  <a:solidFill>
                    <a:srgbClr val="FF3300"/>
                  </a:solidFill>
                </a:rPr>
                <a:t>e</a:t>
              </a:r>
              <a:r>
                <a:rPr lang="en-US" sz="2400" b="1" dirty="0">
                  <a:solidFill>
                    <a:srgbClr val="FF3300"/>
                  </a:solidFill>
                </a:rPr>
                <a:t> 1</a:t>
              </a:r>
              <a:endParaRPr lang="it-IT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97357" name="Text Box 77"/>
            <p:cNvSpPr txBox="1">
              <a:spLocks noChangeArrowheads="1"/>
            </p:cNvSpPr>
            <p:nvPr/>
          </p:nvSpPr>
          <p:spPr bwMode="auto">
            <a:xfrm>
              <a:off x="192" y="2928"/>
              <a:ext cx="1150" cy="407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3600" b="1">
                  <a:solidFill>
                    <a:srgbClr val="CC3399"/>
                  </a:solidFill>
                </a:rPr>
                <a:t>y = </a:t>
              </a:r>
              <a:r>
                <a:rPr lang="en-US" sz="3600" b="1">
                  <a:solidFill>
                    <a:srgbClr val="CC3399"/>
                  </a:solidFill>
                </a:rPr>
                <a:t>sen </a:t>
              </a:r>
              <a:r>
                <a:rPr lang="it-IT" sz="3600" b="1">
                  <a:solidFill>
                    <a:srgbClr val="CC3399"/>
                  </a:solidFill>
                </a:rPr>
                <a:t>x</a:t>
              </a:r>
            </a:p>
          </p:txBody>
        </p:sp>
        <p:sp>
          <p:nvSpPr>
            <p:cNvPr id="97358" name="Text Box 78"/>
            <p:cNvSpPr txBox="1">
              <a:spLocks noChangeArrowheads="1"/>
            </p:cNvSpPr>
            <p:nvPr/>
          </p:nvSpPr>
          <p:spPr bwMode="auto">
            <a:xfrm>
              <a:off x="192" y="3504"/>
              <a:ext cx="1126" cy="407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3600" b="1">
                  <a:solidFill>
                    <a:srgbClr val="CC3399"/>
                  </a:solidFill>
                </a:rPr>
                <a:t>y = </a:t>
              </a:r>
              <a:r>
                <a:rPr lang="en-US" sz="3600" b="1">
                  <a:solidFill>
                    <a:srgbClr val="CC3399"/>
                  </a:solidFill>
                </a:rPr>
                <a:t>cos </a:t>
              </a:r>
              <a:r>
                <a:rPr lang="it-IT" sz="3600" b="1">
                  <a:solidFill>
                    <a:srgbClr val="CC3399"/>
                  </a:solidFill>
                </a:rPr>
                <a:t>x</a:t>
              </a:r>
            </a:p>
          </p:txBody>
        </p:sp>
        <p:sp>
          <p:nvSpPr>
            <p:cNvPr id="97359" name="Line 79"/>
            <p:cNvSpPr>
              <a:spLocks noChangeShapeType="1"/>
            </p:cNvSpPr>
            <p:nvPr/>
          </p:nvSpPr>
          <p:spPr bwMode="auto">
            <a:xfrm>
              <a:off x="1632" y="3168"/>
              <a:ext cx="768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97360" name="Line 80"/>
            <p:cNvSpPr>
              <a:spLocks noChangeShapeType="1"/>
            </p:cNvSpPr>
            <p:nvPr/>
          </p:nvSpPr>
          <p:spPr bwMode="auto">
            <a:xfrm flipV="1">
              <a:off x="1632" y="3504"/>
              <a:ext cx="768" cy="192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8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Funzioni trigonometriche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Segnaposto numero diapositiva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57150" y="4773613"/>
            <a:ext cx="5821363" cy="536575"/>
            <a:chOff x="36" y="3007"/>
            <a:chExt cx="3667" cy="338"/>
          </a:xfrm>
        </p:grpSpPr>
        <p:sp>
          <p:nvSpPr>
            <p:cNvPr id="99384" name="Rectangle 56"/>
            <p:cNvSpPr>
              <a:spLocks noChangeArrowheads="1"/>
            </p:cNvSpPr>
            <p:nvPr/>
          </p:nvSpPr>
          <p:spPr bwMode="auto">
            <a:xfrm>
              <a:off x="36" y="3007"/>
              <a:ext cx="1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5" name="Rectangle 57"/>
            <p:cNvSpPr>
              <a:spLocks noChangeArrowheads="1"/>
            </p:cNvSpPr>
            <p:nvPr/>
          </p:nvSpPr>
          <p:spPr bwMode="auto">
            <a:xfrm>
              <a:off x="209" y="3024"/>
              <a:ext cx="7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(t+T) –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6" name="Rectangle 58"/>
            <p:cNvSpPr>
              <a:spLocks noChangeArrowheads="1"/>
            </p:cNvSpPr>
            <p:nvPr/>
          </p:nvSpPr>
          <p:spPr bwMode="auto">
            <a:xfrm>
              <a:off x="977" y="3007"/>
              <a:ext cx="1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7" name="Rectangle 59"/>
            <p:cNvSpPr>
              <a:spLocks noChangeArrowheads="1"/>
            </p:cNvSpPr>
            <p:nvPr/>
          </p:nvSpPr>
          <p:spPr bwMode="auto">
            <a:xfrm>
              <a:off x="1142" y="3030"/>
              <a:ext cx="4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t = 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8" name="Rectangle 60"/>
            <p:cNvSpPr>
              <a:spLocks noChangeArrowheads="1"/>
            </p:cNvSpPr>
            <p:nvPr/>
          </p:nvSpPr>
          <p:spPr bwMode="auto">
            <a:xfrm>
              <a:off x="1598" y="3007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96" name="Rectangle 68"/>
            <p:cNvSpPr>
              <a:spLocks noChangeArrowheads="1"/>
            </p:cNvSpPr>
            <p:nvPr/>
          </p:nvSpPr>
          <p:spPr bwMode="auto">
            <a:xfrm>
              <a:off x="2268" y="3031"/>
              <a:ext cx="1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97" name="Rectangle 69"/>
            <p:cNvSpPr>
              <a:spLocks noChangeArrowheads="1"/>
            </p:cNvSpPr>
            <p:nvPr/>
          </p:nvSpPr>
          <p:spPr bwMode="auto">
            <a:xfrm>
              <a:off x="2433" y="3054"/>
              <a:ext cx="5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T = 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98" name="Rectangle 70"/>
            <p:cNvSpPr>
              <a:spLocks noChangeArrowheads="1"/>
            </p:cNvSpPr>
            <p:nvPr/>
          </p:nvSpPr>
          <p:spPr bwMode="auto">
            <a:xfrm>
              <a:off x="2971" y="3031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99" name="Line 71"/>
            <p:cNvSpPr>
              <a:spLocks noChangeShapeType="1"/>
            </p:cNvSpPr>
            <p:nvPr/>
          </p:nvSpPr>
          <p:spPr bwMode="auto">
            <a:xfrm>
              <a:off x="1774" y="3218"/>
              <a:ext cx="251" cy="1"/>
            </a:xfrm>
            <a:prstGeom prst="line">
              <a:avLst/>
            </a:prstGeom>
            <a:noFill/>
            <a:ln w="55563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400" name="Freeform 72"/>
            <p:cNvSpPr>
              <a:spLocks/>
            </p:cNvSpPr>
            <p:nvPr/>
          </p:nvSpPr>
          <p:spPr bwMode="auto">
            <a:xfrm>
              <a:off x="2025" y="3132"/>
              <a:ext cx="197" cy="17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173"/>
                </a:cxn>
                <a:cxn ang="0">
                  <a:pos x="197" y="86"/>
                </a:cxn>
                <a:cxn ang="0">
                  <a:pos x="0" y="0"/>
                </a:cxn>
                <a:cxn ang="0">
                  <a:pos x="0" y="86"/>
                </a:cxn>
              </a:cxnLst>
              <a:rect l="0" t="0" r="r" b="b"/>
              <a:pathLst>
                <a:path w="197" h="173">
                  <a:moveTo>
                    <a:pt x="0" y="86"/>
                  </a:moveTo>
                  <a:lnTo>
                    <a:pt x="0" y="173"/>
                  </a:lnTo>
                  <a:lnTo>
                    <a:pt x="197" y="86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409" name="Line 81"/>
            <p:cNvSpPr>
              <a:spLocks noChangeShapeType="1"/>
            </p:cNvSpPr>
            <p:nvPr/>
          </p:nvSpPr>
          <p:spPr bwMode="auto">
            <a:xfrm>
              <a:off x="3159" y="3226"/>
              <a:ext cx="348" cy="1"/>
            </a:xfrm>
            <a:prstGeom prst="line">
              <a:avLst/>
            </a:prstGeom>
            <a:noFill/>
            <a:ln w="55563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410" name="Freeform 82"/>
            <p:cNvSpPr>
              <a:spLocks/>
            </p:cNvSpPr>
            <p:nvPr/>
          </p:nvSpPr>
          <p:spPr bwMode="auto">
            <a:xfrm>
              <a:off x="3507" y="3140"/>
              <a:ext cx="196" cy="17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173"/>
                </a:cxn>
                <a:cxn ang="0">
                  <a:pos x="196" y="86"/>
                </a:cxn>
                <a:cxn ang="0">
                  <a:pos x="0" y="0"/>
                </a:cxn>
                <a:cxn ang="0">
                  <a:pos x="0" y="86"/>
                </a:cxn>
              </a:cxnLst>
              <a:rect l="0" t="0" r="r" b="b"/>
              <a:pathLst>
                <a:path w="196" h="173">
                  <a:moveTo>
                    <a:pt x="0" y="86"/>
                  </a:moveTo>
                  <a:lnTo>
                    <a:pt x="0" y="173"/>
                  </a:lnTo>
                  <a:lnTo>
                    <a:pt x="196" y="86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6057900" y="4621215"/>
            <a:ext cx="2960688" cy="1057275"/>
            <a:chOff x="3816" y="2911"/>
            <a:chExt cx="1865" cy="666"/>
          </a:xfrm>
        </p:grpSpPr>
        <p:sp>
          <p:nvSpPr>
            <p:cNvPr id="99401" name="AutoShape 73"/>
            <p:cNvSpPr>
              <a:spLocks noChangeArrowheads="1"/>
            </p:cNvSpPr>
            <p:nvPr/>
          </p:nvSpPr>
          <p:spPr bwMode="auto">
            <a:xfrm>
              <a:off x="3816" y="2976"/>
              <a:ext cx="1865" cy="601"/>
            </a:xfrm>
            <a:prstGeom prst="roundRect">
              <a:avLst>
                <a:gd name="adj" fmla="val 2487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42863">
              <a:solidFill>
                <a:srgbClr val="FF000C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402" name="Rectangle 74"/>
            <p:cNvSpPr>
              <a:spLocks noChangeArrowheads="1"/>
            </p:cNvSpPr>
            <p:nvPr/>
          </p:nvSpPr>
          <p:spPr bwMode="auto">
            <a:xfrm>
              <a:off x="3854" y="3047"/>
              <a:ext cx="20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03" name="Rectangle 75"/>
            <p:cNvSpPr>
              <a:spLocks noChangeArrowheads="1"/>
            </p:cNvSpPr>
            <p:nvPr/>
          </p:nvSpPr>
          <p:spPr bwMode="auto">
            <a:xfrm>
              <a:off x="4051" y="3075"/>
              <a:ext cx="23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 =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04" name="Rectangle 76"/>
            <p:cNvSpPr>
              <a:spLocks noChangeArrowheads="1"/>
            </p:cNvSpPr>
            <p:nvPr/>
          </p:nvSpPr>
          <p:spPr bwMode="auto">
            <a:xfrm>
              <a:off x="4287" y="3075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05" name="Rectangle 77"/>
            <p:cNvSpPr>
              <a:spLocks noChangeArrowheads="1"/>
            </p:cNvSpPr>
            <p:nvPr/>
          </p:nvSpPr>
          <p:spPr bwMode="auto">
            <a:xfrm>
              <a:off x="4326" y="2939"/>
              <a:ext cx="14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06" name="Rectangle 78"/>
            <p:cNvSpPr>
              <a:spLocks noChangeArrowheads="1"/>
            </p:cNvSpPr>
            <p:nvPr/>
          </p:nvSpPr>
          <p:spPr bwMode="auto">
            <a:xfrm>
              <a:off x="4470" y="2911"/>
              <a:ext cx="17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07" name="Rectangle 79"/>
            <p:cNvSpPr>
              <a:spLocks noChangeArrowheads="1"/>
            </p:cNvSpPr>
            <p:nvPr/>
          </p:nvSpPr>
          <p:spPr bwMode="auto">
            <a:xfrm>
              <a:off x="4382" y="3211"/>
              <a:ext cx="19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08" name="Line 80"/>
            <p:cNvSpPr>
              <a:spLocks noChangeShapeType="1"/>
            </p:cNvSpPr>
            <p:nvPr/>
          </p:nvSpPr>
          <p:spPr bwMode="auto">
            <a:xfrm>
              <a:off x="4328" y="3242"/>
              <a:ext cx="328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411" name="Rectangle 83"/>
            <p:cNvSpPr>
              <a:spLocks noChangeArrowheads="1"/>
            </p:cNvSpPr>
            <p:nvPr/>
          </p:nvSpPr>
          <p:spPr bwMode="auto">
            <a:xfrm>
              <a:off x="4758" y="3051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= 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12" name="Rectangle 84"/>
            <p:cNvSpPr>
              <a:spLocks noChangeArrowheads="1"/>
            </p:cNvSpPr>
            <p:nvPr/>
          </p:nvSpPr>
          <p:spPr bwMode="auto">
            <a:xfrm>
              <a:off x="5139" y="3023"/>
              <a:ext cx="17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13" name="Rectangle 85"/>
            <p:cNvSpPr>
              <a:spLocks noChangeArrowheads="1"/>
            </p:cNvSpPr>
            <p:nvPr/>
          </p:nvSpPr>
          <p:spPr bwMode="auto">
            <a:xfrm>
              <a:off x="5297" y="3051"/>
              <a:ext cx="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14" name="Rectangle 86"/>
            <p:cNvSpPr>
              <a:spLocks noChangeArrowheads="1"/>
            </p:cNvSpPr>
            <p:nvPr/>
          </p:nvSpPr>
          <p:spPr bwMode="auto">
            <a:xfrm>
              <a:off x="5369" y="3023"/>
              <a:ext cx="15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107950" y="2057400"/>
            <a:ext cx="5891213" cy="2419350"/>
            <a:chOff x="68" y="1296"/>
            <a:chExt cx="3711" cy="1524"/>
          </a:xfrm>
        </p:grpSpPr>
        <p:sp>
          <p:nvSpPr>
            <p:cNvPr id="99331" name="Line 3"/>
            <p:cNvSpPr>
              <a:spLocks noChangeShapeType="1"/>
            </p:cNvSpPr>
            <p:nvPr/>
          </p:nvSpPr>
          <p:spPr bwMode="auto">
            <a:xfrm>
              <a:off x="1249" y="1924"/>
              <a:ext cx="1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32" name="Line 4"/>
            <p:cNvSpPr>
              <a:spLocks noChangeShapeType="1"/>
            </p:cNvSpPr>
            <p:nvPr/>
          </p:nvSpPr>
          <p:spPr bwMode="auto">
            <a:xfrm>
              <a:off x="2121" y="1916"/>
              <a:ext cx="1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252" y="1893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o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2596" y="1924"/>
              <a:ext cx="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2657" y="1901"/>
              <a:ext cx="2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sz="30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it-IT" sz="3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336" name="Rectangle 8"/>
            <p:cNvSpPr>
              <a:spLocks noChangeArrowheads="1"/>
            </p:cNvSpPr>
            <p:nvPr/>
          </p:nvSpPr>
          <p:spPr bwMode="auto">
            <a:xfrm>
              <a:off x="2822" y="1924"/>
              <a:ext cx="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833" y="1916"/>
              <a:ext cx="1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1665" y="1916"/>
              <a:ext cx="1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2529" y="1908"/>
              <a:ext cx="1" cy="7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732" y="1969"/>
              <a:ext cx="2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90°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1116" y="1969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180°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auto">
            <a:xfrm>
              <a:off x="1540" y="1953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270°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1980" y="1969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360°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4" name="Rectangle 16"/>
            <p:cNvSpPr>
              <a:spLocks noChangeArrowheads="1"/>
            </p:cNvSpPr>
            <p:nvPr/>
          </p:nvSpPr>
          <p:spPr bwMode="auto">
            <a:xfrm>
              <a:off x="828" y="2169"/>
              <a:ext cx="11" cy="41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45" name="Rectangle 17"/>
            <p:cNvSpPr>
              <a:spLocks noChangeArrowheads="1"/>
            </p:cNvSpPr>
            <p:nvPr/>
          </p:nvSpPr>
          <p:spPr bwMode="auto">
            <a:xfrm>
              <a:off x="756" y="2503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887" y="2571"/>
              <a:ext cx="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/2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7" name="Rectangle 19"/>
            <p:cNvSpPr>
              <a:spLocks noChangeArrowheads="1"/>
            </p:cNvSpPr>
            <p:nvPr/>
          </p:nvSpPr>
          <p:spPr bwMode="auto">
            <a:xfrm>
              <a:off x="1212" y="2495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8" name="Rectangle 20"/>
            <p:cNvSpPr>
              <a:spLocks noChangeArrowheads="1"/>
            </p:cNvSpPr>
            <p:nvPr/>
          </p:nvSpPr>
          <p:spPr bwMode="auto">
            <a:xfrm>
              <a:off x="1596" y="2551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1692" y="2503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1823" y="2551"/>
              <a:ext cx="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/2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1" name="Rectangle 23"/>
            <p:cNvSpPr>
              <a:spLocks noChangeArrowheads="1"/>
            </p:cNvSpPr>
            <p:nvPr/>
          </p:nvSpPr>
          <p:spPr bwMode="auto">
            <a:xfrm>
              <a:off x="2068" y="2551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2" name="Rectangle 24"/>
            <p:cNvSpPr>
              <a:spLocks noChangeArrowheads="1"/>
            </p:cNvSpPr>
            <p:nvPr/>
          </p:nvSpPr>
          <p:spPr bwMode="auto">
            <a:xfrm>
              <a:off x="2164" y="2503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3" name="Rectangle 25"/>
            <p:cNvSpPr>
              <a:spLocks noChangeArrowheads="1"/>
            </p:cNvSpPr>
            <p:nvPr/>
          </p:nvSpPr>
          <p:spPr bwMode="auto">
            <a:xfrm>
              <a:off x="2444" y="2559"/>
              <a:ext cx="1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5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4" name="Rectangle 26"/>
            <p:cNvSpPr>
              <a:spLocks noChangeArrowheads="1"/>
            </p:cNvSpPr>
            <p:nvPr/>
          </p:nvSpPr>
          <p:spPr bwMode="auto">
            <a:xfrm>
              <a:off x="2540" y="2511"/>
              <a:ext cx="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2671" y="2559"/>
              <a:ext cx="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Symbol" pitchFamily="18" charset="2"/>
                </a:rPr>
                <a:t>/2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auto">
            <a:xfrm>
              <a:off x="1260" y="2151"/>
              <a:ext cx="11" cy="42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auto">
            <a:xfrm>
              <a:off x="1676" y="2127"/>
              <a:ext cx="11" cy="42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58" name="Rectangle 30"/>
            <p:cNvSpPr>
              <a:spLocks noChangeArrowheads="1"/>
            </p:cNvSpPr>
            <p:nvPr/>
          </p:nvSpPr>
          <p:spPr bwMode="auto">
            <a:xfrm>
              <a:off x="2124" y="2143"/>
              <a:ext cx="11" cy="42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59" name="Rectangle 31"/>
            <p:cNvSpPr>
              <a:spLocks noChangeArrowheads="1"/>
            </p:cNvSpPr>
            <p:nvPr/>
          </p:nvSpPr>
          <p:spPr bwMode="auto">
            <a:xfrm>
              <a:off x="2524" y="2095"/>
              <a:ext cx="11" cy="42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0" name="Rectangle 32"/>
            <p:cNvSpPr>
              <a:spLocks noChangeArrowheads="1"/>
            </p:cNvSpPr>
            <p:nvPr/>
          </p:nvSpPr>
          <p:spPr bwMode="auto">
            <a:xfrm>
              <a:off x="2878" y="2587"/>
              <a:ext cx="6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2400" b="1">
                  <a:solidFill>
                    <a:srgbClr val="000000"/>
                  </a:solidFill>
                  <a:latin typeface="Times New Roman" pitchFamily="18" charset="0"/>
                </a:rPr>
                <a:t>radianti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>
              <a:off x="225" y="1924"/>
              <a:ext cx="1" cy="8"/>
            </a:xfrm>
            <a:prstGeom prst="line">
              <a:avLst/>
            </a:prstGeom>
            <a:noFill/>
            <a:ln w="17463">
              <a:solidFill>
                <a:srgbClr val="00FFEE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2" name="Line 34"/>
            <p:cNvSpPr>
              <a:spLocks noChangeShapeType="1"/>
            </p:cNvSpPr>
            <p:nvPr/>
          </p:nvSpPr>
          <p:spPr bwMode="auto">
            <a:xfrm>
              <a:off x="222" y="1953"/>
              <a:ext cx="240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3" name="Freeform 35"/>
            <p:cNvSpPr>
              <a:spLocks/>
            </p:cNvSpPr>
            <p:nvPr/>
          </p:nvSpPr>
          <p:spPr bwMode="auto">
            <a:xfrm>
              <a:off x="2627" y="1892"/>
              <a:ext cx="139" cy="122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122"/>
                </a:cxn>
                <a:cxn ang="0">
                  <a:pos x="139" y="61"/>
                </a:cxn>
                <a:cxn ang="0">
                  <a:pos x="0" y="0"/>
                </a:cxn>
                <a:cxn ang="0">
                  <a:pos x="0" y="61"/>
                </a:cxn>
              </a:cxnLst>
              <a:rect l="0" t="0" r="r" b="b"/>
              <a:pathLst>
                <a:path w="139" h="122">
                  <a:moveTo>
                    <a:pt x="0" y="61"/>
                  </a:moveTo>
                  <a:lnTo>
                    <a:pt x="0" y="122"/>
                  </a:lnTo>
                  <a:lnTo>
                    <a:pt x="139" y="61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 flipH="1" flipV="1">
              <a:off x="401" y="1296"/>
              <a:ext cx="13" cy="124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6" name="Rectangle 38"/>
            <p:cNvSpPr>
              <a:spLocks noChangeArrowheads="1"/>
            </p:cNvSpPr>
            <p:nvPr/>
          </p:nvSpPr>
          <p:spPr bwMode="auto">
            <a:xfrm>
              <a:off x="396" y="1495"/>
              <a:ext cx="3181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7" name="Rectangle 39"/>
            <p:cNvSpPr>
              <a:spLocks noChangeArrowheads="1"/>
            </p:cNvSpPr>
            <p:nvPr/>
          </p:nvSpPr>
          <p:spPr bwMode="auto">
            <a:xfrm>
              <a:off x="396" y="2401"/>
              <a:ext cx="3237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8" name="Freeform 40"/>
            <p:cNvSpPr>
              <a:spLocks/>
            </p:cNvSpPr>
            <p:nvPr/>
          </p:nvSpPr>
          <p:spPr bwMode="auto">
            <a:xfrm>
              <a:off x="425" y="1500"/>
              <a:ext cx="1672" cy="906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48" y="368"/>
                </a:cxn>
                <a:cxn ang="0">
                  <a:pos x="104" y="280"/>
                </a:cxn>
                <a:cxn ang="0">
                  <a:pos x="160" y="192"/>
                </a:cxn>
                <a:cxn ang="0">
                  <a:pos x="216" y="120"/>
                </a:cxn>
                <a:cxn ang="0">
                  <a:pos x="280" y="64"/>
                </a:cxn>
                <a:cxn ang="0">
                  <a:pos x="336" y="32"/>
                </a:cxn>
                <a:cxn ang="0">
                  <a:pos x="376" y="8"/>
                </a:cxn>
                <a:cxn ang="0">
                  <a:pos x="400" y="0"/>
                </a:cxn>
                <a:cxn ang="0">
                  <a:pos x="424" y="0"/>
                </a:cxn>
                <a:cxn ang="0">
                  <a:pos x="456" y="8"/>
                </a:cxn>
                <a:cxn ang="0">
                  <a:pos x="504" y="32"/>
                </a:cxn>
                <a:cxn ang="0">
                  <a:pos x="560" y="72"/>
                </a:cxn>
                <a:cxn ang="0">
                  <a:pos x="624" y="144"/>
                </a:cxn>
                <a:cxn ang="0">
                  <a:pos x="704" y="248"/>
                </a:cxn>
                <a:cxn ang="0">
                  <a:pos x="760" y="336"/>
                </a:cxn>
                <a:cxn ang="0">
                  <a:pos x="808" y="416"/>
                </a:cxn>
                <a:cxn ang="0">
                  <a:pos x="832" y="456"/>
                </a:cxn>
                <a:cxn ang="0">
                  <a:pos x="928" y="616"/>
                </a:cxn>
                <a:cxn ang="0">
                  <a:pos x="1008" y="730"/>
                </a:cxn>
                <a:cxn ang="0">
                  <a:pos x="1072" y="802"/>
                </a:cxn>
                <a:cxn ang="0">
                  <a:pos x="1144" y="866"/>
                </a:cxn>
                <a:cxn ang="0">
                  <a:pos x="1200" y="890"/>
                </a:cxn>
                <a:cxn ang="0">
                  <a:pos x="1240" y="906"/>
                </a:cxn>
                <a:cxn ang="0">
                  <a:pos x="1256" y="906"/>
                </a:cxn>
                <a:cxn ang="0">
                  <a:pos x="1280" y="898"/>
                </a:cxn>
                <a:cxn ang="0">
                  <a:pos x="1312" y="882"/>
                </a:cxn>
                <a:cxn ang="0">
                  <a:pos x="1376" y="834"/>
                </a:cxn>
                <a:cxn ang="0">
                  <a:pos x="1464" y="746"/>
                </a:cxn>
                <a:cxn ang="0">
                  <a:pos x="1528" y="664"/>
                </a:cxn>
                <a:cxn ang="0">
                  <a:pos x="1592" y="576"/>
                </a:cxn>
                <a:cxn ang="0">
                  <a:pos x="1672" y="464"/>
                </a:cxn>
                <a:cxn ang="0">
                  <a:pos x="1664" y="464"/>
                </a:cxn>
              </a:cxnLst>
              <a:rect l="0" t="0" r="r" b="b"/>
              <a:pathLst>
                <a:path w="1672" h="906">
                  <a:moveTo>
                    <a:pt x="0" y="440"/>
                  </a:moveTo>
                  <a:lnTo>
                    <a:pt x="48" y="368"/>
                  </a:lnTo>
                  <a:lnTo>
                    <a:pt x="104" y="280"/>
                  </a:lnTo>
                  <a:lnTo>
                    <a:pt x="160" y="192"/>
                  </a:lnTo>
                  <a:lnTo>
                    <a:pt x="216" y="120"/>
                  </a:lnTo>
                  <a:lnTo>
                    <a:pt x="280" y="64"/>
                  </a:lnTo>
                  <a:lnTo>
                    <a:pt x="336" y="32"/>
                  </a:lnTo>
                  <a:lnTo>
                    <a:pt x="376" y="8"/>
                  </a:lnTo>
                  <a:lnTo>
                    <a:pt x="400" y="0"/>
                  </a:lnTo>
                  <a:lnTo>
                    <a:pt x="424" y="0"/>
                  </a:lnTo>
                  <a:lnTo>
                    <a:pt x="456" y="8"/>
                  </a:lnTo>
                  <a:lnTo>
                    <a:pt x="504" y="32"/>
                  </a:lnTo>
                  <a:lnTo>
                    <a:pt x="560" y="72"/>
                  </a:lnTo>
                  <a:lnTo>
                    <a:pt x="624" y="144"/>
                  </a:lnTo>
                  <a:lnTo>
                    <a:pt x="704" y="248"/>
                  </a:lnTo>
                  <a:lnTo>
                    <a:pt x="760" y="336"/>
                  </a:lnTo>
                  <a:lnTo>
                    <a:pt x="808" y="416"/>
                  </a:lnTo>
                  <a:lnTo>
                    <a:pt x="832" y="456"/>
                  </a:lnTo>
                  <a:lnTo>
                    <a:pt x="928" y="616"/>
                  </a:lnTo>
                  <a:lnTo>
                    <a:pt x="1008" y="730"/>
                  </a:lnTo>
                  <a:lnTo>
                    <a:pt x="1072" y="802"/>
                  </a:lnTo>
                  <a:lnTo>
                    <a:pt x="1144" y="866"/>
                  </a:lnTo>
                  <a:lnTo>
                    <a:pt x="1200" y="890"/>
                  </a:lnTo>
                  <a:lnTo>
                    <a:pt x="1240" y="906"/>
                  </a:lnTo>
                  <a:lnTo>
                    <a:pt x="1256" y="906"/>
                  </a:lnTo>
                  <a:lnTo>
                    <a:pt x="1280" y="898"/>
                  </a:lnTo>
                  <a:lnTo>
                    <a:pt x="1312" y="882"/>
                  </a:lnTo>
                  <a:lnTo>
                    <a:pt x="1376" y="834"/>
                  </a:lnTo>
                  <a:lnTo>
                    <a:pt x="1464" y="746"/>
                  </a:lnTo>
                  <a:lnTo>
                    <a:pt x="1528" y="664"/>
                  </a:lnTo>
                  <a:lnTo>
                    <a:pt x="1592" y="576"/>
                  </a:lnTo>
                  <a:lnTo>
                    <a:pt x="1672" y="464"/>
                  </a:lnTo>
                  <a:lnTo>
                    <a:pt x="1664" y="464"/>
                  </a:lnTo>
                </a:path>
              </a:pathLst>
            </a:custGeom>
            <a:noFill/>
            <a:ln w="42863">
              <a:solidFill>
                <a:srgbClr val="FF00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69" name="Freeform 41"/>
            <p:cNvSpPr>
              <a:spLocks/>
            </p:cNvSpPr>
            <p:nvPr/>
          </p:nvSpPr>
          <p:spPr bwMode="auto">
            <a:xfrm>
              <a:off x="2105" y="1500"/>
              <a:ext cx="1674" cy="906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48" y="368"/>
                </a:cxn>
                <a:cxn ang="0">
                  <a:pos x="104" y="280"/>
                </a:cxn>
                <a:cxn ang="0">
                  <a:pos x="160" y="192"/>
                </a:cxn>
                <a:cxn ang="0">
                  <a:pos x="216" y="120"/>
                </a:cxn>
                <a:cxn ang="0">
                  <a:pos x="280" y="64"/>
                </a:cxn>
                <a:cxn ang="0">
                  <a:pos x="336" y="32"/>
                </a:cxn>
                <a:cxn ang="0">
                  <a:pos x="376" y="8"/>
                </a:cxn>
                <a:cxn ang="0">
                  <a:pos x="400" y="0"/>
                </a:cxn>
                <a:cxn ang="0">
                  <a:pos x="424" y="0"/>
                </a:cxn>
                <a:cxn ang="0">
                  <a:pos x="456" y="8"/>
                </a:cxn>
                <a:cxn ang="0">
                  <a:pos x="504" y="32"/>
                </a:cxn>
                <a:cxn ang="0">
                  <a:pos x="560" y="72"/>
                </a:cxn>
                <a:cxn ang="0">
                  <a:pos x="624" y="144"/>
                </a:cxn>
                <a:cxn ang="0">
                  <a:pos x="704" y="248"/>
                </a:cxn>
                <a:cxn ang="0">
                  <a:pos x="762" y="336"/>
                </a:cxn>
                <a:cxn ang="0">
                  <a:pos x="810" y="416"/>
                </a:cxn>
                <a:cxn ang="0">
                  <a:pos x="834" y="456"/>
                </a:cxn>
                <a:cxn ang="0">
                  <a:pos x="930" y="616"/>
                </a:cxn>
                <a:cxn ang="0">
                  <a:pos x="1010" y="730"/>
                </a:cxn>
                <a:cxn ang="0">
                  <a:pos x="1074" y="802"/>
                </a:cxn>
                <a:cxn ang="0">
                  <a:pos x="1146" y="866"/>
                </a:cxn>
                <a:cxn ang="0">
                  <a:pos x="1202" y="890"/>
                </a:cxn>
                <a:cxn ang="0">
                  <a:pos x="1242" y="906"/>
                </a:cxn>
                <a:cxn ang="0">
                  <a:pos x="1258" y="906"/>
                </a:cxn>
                <a:cxn ang="0">
                  <a:pos x="1282" y="898"/>
                </a:cxn>
                <a:cxn ang="0">
                  <a:pos x="1314" y="882"/>
                </a:cxn>
                <a:cxn ang="0">
                  <a:pos x="1378" y="834"/>
                </a:cxn>
                <a:cxn ang="0">
                  <a:pos x="1466" y="746"/>
                </a:cxn>
                <a:cxn ang="0">
                  <a:pos x="1530" y="664"/>
                </a:cxn>
                <a:cxn ang="0">
                  <a:pos x="1594" y="576"/>
                </a:cxn>
                <a:cxn ang="0">
                  <a:pos x="1674" y="464"/>
                </a:cxn>
                <a:cxn ang="0">
                  <a:pos x="1666" y="464"/>
                </a:cxn>
              </a:cxnLst>
              <a:rect l="0" t="0" r="r" b="b"/>
              <a:pathLst>
                <a:path w="1674" h="906">
                  <a:moveTo>
                    <a:pt x="0" y="440"/>
                  </a:moveTo>
                  <a:lnTo>
                    <a:pt x="48" y="368"/>
                  </a:lnTo>
                  <a:lnTo>
                    <a:pt x="104" y="280"/>
                  </a:lnTo>
                  <a:lnTo>
                    <a:pt x="160" y="192"/>
                  </a:lnTo>
                  <a:lnTo>
                    <a:pt x="216" y="120"/>
                  </a:lnTo>
                  <a:lnTo>
                    <a:pt x="280" y="64"/>
                  </a:lnTo>
                  <a:lnTo>
                    <a:pt x="336" y="32"/>
                  </a:lnTo>
                  <a:lnTo>
                    <a:pt x="376" y="8"/>
                  </a:lnTo>
                  <a:lnTo>
                    <a:pt x="400" y="0"/>
                  </a:lnTo>
                  <a:lnTo>
                    <a:pt x="424" y="0"/>
                  </a:lnTo>
                  <a:lnTo>
                    <a:pt x="456" y="8"/>
                  </a:lnTo>
                  <a:lnTo>
                    <a:pt x="504" y="32"/>
                  </a:lnTo>
                  <a:lnTo>
                    <a:pt x="560" y="72"/>
                  </a:lnTo>
                  <a:lnTo>
                    <a:pt x="624" y="144"/>
                  </a:lnTo>
                  <a:lnTo>
                    <a:pt x="704" y="248"/>
                  </a:lnTo>
                  <a:lnTo>
                    <a:pt x="762" y="336"/>
                  </a:lnTo>
                  <a:lnTo>
                    <a:pt x="810" y="416"/>
                  </a:lnTo>
                  <a:lnTo>
                    <a:pt x="834" y="456"/>
                  </a:lnTo>
                  <a:lnTo>
                    <a:pt x="930" y="616"/>
                  </a:lnTo>
                  <a:lnTo>
                    <a:pt x="1010" y="730"/>
                  </a:lnTo>
                  <a:lnTo>
                    <a:pt x="1074" y="802"/>
                  </a:lnTo>
                  <a:lnTo>
                    <a:pt x="1146" y="866"/>
                  </a:lnTo>
                  <a:lnTo>
                    <a:pt x="1202" y="890"/>
                  </a:lnTo>
                  <a:lnTo>
                    <a:pt x="1242" y="906"/>
                  </a:lnTo>
                  <a:lnTo>
                    <a:pt x="1258" y="906"/>
                  </a:lnTo>
                  <a:lnTo>
                    <a:pt x="1282" y="898"/>
                  </a:lnTo>
                  <a:lnTo>
                    <a:pt x="1314" y="882"/>
                  </a:lnTo>
                  <a:lnTo>
                    <a:pt x="1378" y="834"/>
                  </a:lnTo>
                  <a:lnTo>
                    <a:pt x="1466" y="746"/>
                  </a:lnTo>
                  <a:lnTo>
                    <a:pt x="1530" y="664"/>
                  </a:lnTo>
                  <a:lnTo>
                    <a:pt x="1594" y="576"/>
                  </a:lnTo>
                  <a:lnTo>
                    <a:pt x="1674" y="464"/>
                  </a:lnTo>
                  <a:lnTo>
                    <a:pt x="1666" y="464"/>
                  </a:lnTo>
                </a:path>
              </a:pathLst>
            </a:custGeom>
            <a:noFill/>
            <a:ln w="42863">
              <a:solidFill>
                <a:srgbClr val="FF00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71" name="Rectangle 43"/>
            <p:cNvSpPr>
              <a:spLocks noChangeArrowheads="1"/>
            </p:cNvSpPr>
            <p:nvPr/>
          </p:nvSpPr>
          <p:spPr bwMode="auto">
            <a:xfrm>
              <a:off x="68" y="1332"/>
              <a:ext cx="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+A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72" name="Rectangle 44"/>
            <p:cNvSpPr>
              <a:spLocks noChangeArrowheads="1"/>
            </p:cNvSpPr>
            <p:nvPr/>
          </p:nvSpPr>
          <p:spPr bwMode="auto">
            <a:xfrm>
              <a:off x="92" y="2246"/>
              <a:ext cx="3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–A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74" name="Line 46"/>
            <p:cNvSpPr>
              <a:spLocks noChangeShapeType="1"/>
            </p:cNvSpPr>
            <p:nvPr/>
          </p:nvSpPr>
          <p:spPr bwMode="auto">
            <a:xfrm>
              <a:off x="225" y="1932"/>
              <a:ext cx="3128" cy="1"/>
            </a:xfrm>
            <a:prstGeom prst="line">
              <a:avLst/>
            </a:prstGeom>
            <a:noFill/>
            <a:ln w="42863">
              <a:solidFill>
                <a:srgbClr val="4D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75" name="Freeform 47"/>
            <p:cNvSpPr>
              <a:spLocks/>
            </p:cNvSpPr>
            <p:nvPr/>
          </p:nvSpPr>
          <p:spPr bwMode="auto">
            <a:xfrm>
              <a:off x="3353" y="1857"/>
              <a:ext cx="170" cy="15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150"/>
                </a:cxn>
                <a:cxn ang="0">
                  <a:pos x="170" y="75"/>
                </a:cxn>
                <a:cxn ang="0">
                  <a:pos x="0" y="0"/>
                </a:cxn>
                <a:cxn ang="0">
                  <a:pos x="0" y="75"/>
                </a:cxn>
              </a:cxnLst>
              <a:rect l="0" t="0" r="r" b="b"/>
              <a:pathLst>
                <a:path w="170" h="150">
                  <a:moveTo>
                    <a:pt x="0" y="75"/>
                  </a:moveTo>
                  <a:lnTo>
                    <a:pt x="0" y="150"/>
                  </a:lnTo>
                  <a:lnTo>
                    <a:pt x="170" y="75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D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76" name="Rectangle 48"/>
            <p:cNvSpPr>
              <a:spLocks noChangeArrowheads="1"/>
            </p:cNvSpPr>
            <p:nvPr/>
          </p:nvSpPr>
          <p:spPr bwMode="auto">
            <a:xfrm>
              <a:off x="3526" y="1633"/>
              <a:ext cx="9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004EFF"/>
                  </a:solidFill>
                  <a:latin typeface="Times New Roman" pitchFamily="18" charset="0"/>
                </a:rPr>
                <a:t>t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77" name="Line 49"/>
            <p:cNvSpPr>
              <a:spLocks noChangeShapeType="1"/>
            </p:cNvSpPr>
            <p:nvPr/>
          </p:nvSpPr>
          <p:spPr bwMode="auto">
            <a:xfrm>
              <a:off x="530" y="1860"/>
              <a:ext cx="1493" cy="1"/>
            </a:xfrm>
            <a:prstGeom prst="line">
              <a:avLst/>
            </a:prstGeom>
            <a:noFill/>
            <a:ln w="17463">
              <a:solidFill>
                <a:srgbClr val="4D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78" name="Freeform 50"/>
            <p:cNvSpPr>
              <a:spLocks/>
            </p:cNvSpPr>
            <p:nvPr/>
          </p:nvSpPr>
          <p:spPr bwMode="auto">
            <a:xfrm>
              <a:off x="433" y="1817"/>
              <a:ext cx="97" cy="86"/>
            </a:xfrm>
            <a:custGeom>
              <a:avLst/>
              <a:gdLst/>
              <a:ahLst/>
              <a:cxnLst>
                <a:cxn ang="0">
                  <a:pos x="97" y="43"/>
                </a:cxn>
                <a:cxn ang="0">
                  <a:pos x="97" y="0"/>
                </a:cxn>
                <a:cxn ang="0">
                  <a:pos x="0" y="43"/>
                </a:cxn>
                <a:cxn ang="0">
                  <a:pos x="97" y="86"/>
                </a:cxn>
                <a:cxn ang="0">
                  <a:pos x="97" y="43"/>
                </a:cxn>
              </a:cxnLst>
              <a:rect l="0" t="0" r="r" b="b"/>
              <a:pathLst>
                <a:path w="97" h="86">
                  <a:moveTo>
                    <a:pt x="97" y="43"/>
                  </a:moveTo>
                  <a:lnTo>
                    <a:pt x="97" y="0"/>
                  </a:lnTo>
                  <a:lnTo>
                    <a:pt x="0" y="43"/>
                  </a:lnTo>
                  <a:lnTo>
                    <a:pt x="97" y="86"/>
                  </a:lnTo>
                  <a:lnTo>
                    <a:pt x="97" y="43"/>
                  </a:lnTo>
                  <a:close/>
                </a:path>
              </a:pathLst>
            </a:custGeom>
            <a:solidFill>
              <a:srgbClr val="4D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79" name="Freeform 51"/>
            <p:cNvSpPr>
              <a:spLocks/>
            </p:cNvSpPr>
            <p:nvPr/>
          </p:nvSpPr>
          <p:spPr bwMode="auto">
            <a:xfrm>
              <a:off x="2023" y="1817"/>
              <a:ext cx="98" cy="8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86"/>
                </a:cxn>
                <a:cxn ang="0">
                  <a:pos x="98" y="43"/>
                </a:cxn>
                <a:cxn ang="0">
                  <a:pos x="0" y="0"/>
                </a:cxn>
                <a:cxn ang="0">
                  <a:pos x="0" y="43"/>
                </a:cxn>
              </a:cxnLst>
              <a:rect l="0" t="0" r="r" b="b"/>
              <a:pathLst>
                <a:path w="98" h="86">
                  <a:moveTo>
                    <a:pt x="0" y="43"/>
                  </a:moveTo>
                  <a:lnTo>
                    <a:pt x="0" y="86"/>
                  </a:lnTo>
                  <a:lnTo>
                    <a:pt x="98" y="43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4D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80" name="Rectangle 52"/>
            <p:cNvSpPr>
              <a:spLocks noChangeArrowheads="1"/>
            </p:cNvSpPr>
            <p:nvPr/>
          </p:nvSpPr>
          <p:spPr bwMode="auto">
            <a:xfrm>
              <a:off x="1300" y="1596"/>
              <a:ext cx="1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4D00FF"/>
                  </a:solidFill>
                  <a:latin typeface="Times New Roman" pitchFamily="18" charset="0"/>
                </a:rPr>
                <a:t>T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22" name="Rectangle 94"/>
            <p:cNvSpPr>
              <a:spLocks noChangeArrowheads="1"/>
            </p:cNvSpPr>
            <p:nvPr/>
          </p:nvSpPr>
          <p:spPr bwMode="auto">
            <a:xfrm>
              <a:off x="401" y="1488"/>
              <a:ext cx="3237" cy="1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</p:grpSp>
      <p:sp>
        <p:nvSpPr>
          <p:cNvPr id="99423" name="Text Box 95"/>
          <p:cNvSpPr txBox="1">
            <a:spLocks noChangeArrowheads="1"/>
          </p:cNvSpPr>
          <p:nvPr/>
        </p:nvSpPr>
        <p:spPr bwMode="auto">
          <a:xfrm>
            <a:off x="657226" y="1265238"/>
            <a:ext cx="3141292" cy="738664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rgbClr val="0000FF"/>
                </a:solidFill>
              </a:rPr>
              <a:t>Quando</a:t>
            </a:r>
            <a:r>
              <a:rPr lang="en-US" b="1" dirty="0">
                <a:solidFill>
                  <a:srgbClr val="0000FF"/>
                </a:solidFill>
              </a:rPr>
              <a:t> un </a:t>
            </a:r>
            <a:r>
              <a:rPr lang="en-US" b="1" dirty="0" err="1">
                <a:solidFill>
                  <a:srgbClr val="0000FF"/>
                </a:solidFill>
              </a:rPr>
              <a:t>fenomeno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ripete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b="1" dirty="0" err="1">
                <a:solidFill>
                  <a:srgbClr val="0000FF"/>
                </a:solidFill>
              </a:rPr>
              <a:t>periodicamente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nel</a:t>
            </a:r>
            <a:r>
              <a:rPr lang="en-US" b="1" dirty="0">
                <a:solidFill>
                  <a:srgbClr val="FF3300"/>
                </a:solidFill>
              </a:rPr>
              <a:t> tempo</a:t>
            </a:r>
            <a:r>
              <a:rPr lang="en-US" sz="2400" b="1" dirty="0">
                <a:solidFill>
                  <a:srgbClr val="FF3300"/>
                </a:solidFill>
              </a:rPr>
              <a:t>:</a:t>
            </a:r>
            <a:endParaRPr lang="it-IT" sz="2400" b="1" dirty="0">
              <a:solidFill>
                <a:srgbClr val="FF3300"/>
              </a:solidFill>
            </a:endParaRPr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4598988" y="1219200"/>
            <a:ext cx="3276600" cy="879475"/>
            <a:chOff x="2897" y="768"/>
            <a:chExt cx="2064" cy="554"/>
          </a:xfrm>
        </p:grpSpPr>
        <p:sp>
          <p:nvSpPr>
            <p:cNvPr id="99365" name="Rectangle 37"/>
            <p:cNvSpPr>
              <a:spLocks noChangeArrowheads="1"/>
            </p:cNvSpPr>
            <p:nvPr/>
          </p:nvSpPr>
          <p:spPr bwMode="auto">
            <a:xfrm>
              <a:off x="2897" y="768"/>
              <a:ext cx="2064" cy="554"/>
            </a:xfrm>
            <a:prstGeom prst="rect">
              <a:avLst/>
            </a:prstGeom>
            <a:solidFill>
              <a:srgbClr val="FFCCCC"/>
            </a:solidFill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3044" y="797"/>
              <a:ext cx="144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>
                  <a:solidFill>
                    <a:srgbClr val="CC3399"/>
                  </a:solidFill>
                </a:rPr>
                <a:t>y = A sen</a:t>
              </a:r>
              <a:r>
                <a:rPr lang="en-US" sz="3600" b="1">
                  <a:solidFill>
                    <a:srgbClr val="CC3399"/>
                  </a:solidFill>
                </a:rPr>
                <a:t> </a:t>
              </a:r>
              <a:r>
                <a:rPr lang="en-US" sz="3600" b="1">
                  <a:solidFill>
                    <a:srgbClr val="CC3399"/>
                  </a:solidFill>
                  <a:sym typeface="Symbol" pitchFamily="18" charset="2"/>
                </a:rPr>
                <a:t>t</a:t>
              </a:r>
              <a:r>
                <a:rPr lang="it-IT" sz="3600" b="1">
                  <a:solidFill>
                    <a:srgbClr val="CC3399"/>
                  </a:solidFill>
                </a:rPr>
                <a:t> </a:t>
              </a:r>
              <a:endParaRPr lang="it-IT" sz="2400" b="1">
                <a:solidFill>
                  <a:srgbClr val="CC3399"/>
                </a:solidFill>
              </a:endParaRPr>
            </a:p>
          </p:txBody>
        </p:sp>
        <p:sp>
          <p:nvSpPr>
            <p:cNvPr id="99373" name="Rectangle 45"/>
            <p:cNvSpPr>
              <a:spLocks noChangeArrowheads="1"/>
            </p:cNvSpPr>
            <p:nvPr/>
          </p:nvSpPr>
          <p:spPr bwMode="auto">
            <a:xfrm>
              <a:off x="4665" y="947"/>
              <a:ext cx="18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600" b="1" dirty="0">
                  <a:solidFill>
                    <a:srgbClr val="FF000C"/>
                  </a:solidFill>
                  <a:latin typeface="Symbol" pitchFamily="18" charset="2"/>
                </a:rPr>
                <a:t>a</a:t>
              </a:r>
              <a:endParaRPr lang="it-IT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424" name="Oval 96"/>
            <p:cNvSpPr>
              <a:spLocks noChangeArrowheads="1"/>
            </p:cNvSpPr>
            <p:nvPr/>
          </p:nvSpPr>
          <p:spPr bwMode="auto">
            <a:xfrm>
              <a:off x="4128" y="797"/>
              <a:ext cx="528" cy="384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636588" y="5334000"/>
            <a:ext cx="3657600" cy="990600"/>
            <a:chOff x="401" y="3360"/>
            <a:chExt cx="2304" cy="624"/>
          </a:xfrm>
        </p:grpSpPr>
        <p:sp>
          <p:nvSpPr>
            <p:cNvPr id="99415" name="Rectangle 87"/>
            <p:cNvSpPr>
              <a:spLocks noChangeArrowheads="1"/>
            </p:cNvSpPr>
            <p:nvPr/>
          </p:nvSpPr>
          <p:spPr bwMode="auto">
            <a:xfrm>
              <a:off x="1073" y="3504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  <a:sym typeface="Symbol" pitchFamily="18" charset="2"/>
                </a:rPr>
                <a:t>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416" name="Rectangle 88"/>
            <p:cNvSpPr>
              <a:spLocks noChangeArrowheads="1"/>
            </p:cNvSpPr>
            <p:nvPr/>
          </p:nvSpPr>
          <p:spPr bwMode="auto">
            <a:xfrm>
              <a:off x="1241" y="3534"/>
              <a:ext cx="1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= 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417" name="Rectangle 89"/>
            <p:cNvSpPr>
              <a:spLocks noChangeArrowheads="1"/>
            </p:cNvSpPr>
            <p:nvPr/>
          </p:nvSpPr>
          <p:spPr bwMode="auto">
            <a:xfrm>
              <a:off x="1409" y="3552"/>
              <a:ext cx="10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frequenza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418" name="Rectangle 90"/>
            <p:cNvSpPr>
              <a:spLocks noChangeArrowheads="1"/>
            </p:cNvSpPr>
            <p:nvPr/>
          </p:nvSpPr>
          <p:spPr bwMode="auto">
            <a:xfrm>
              <a:off x="692" y="3430"/>
              <a:ext cx="1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1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419" name="Rectangle 91"/>
            <p:cNvSpPr>
              <a:spLocks noChangeArrowheads="1"/>
            </p:cNvSpPr>
            <p:nvPr/>
          </p:nvSpPr>
          <p:spPr bwMode="auto">
            <a:xfrm>
              <a:off x="660" y="3686"/>
              <a:ext cx="1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T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420" name="Rectangle 92"/>
            <p:cNvSpPr>
              <a:spLocks noChangeArrowheads="1"/>
            </p:cNvSpPr>
            <p:nvPr/>
          </p:nvSpPr>
          <p:spPr bwMode="auto">
            <a:xfrm>
              <a:off x="924" y="3542"/>
              <a:ext cx="1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=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421" name="Line 93"/>
            <p:cNvSpPr>
              <a:spLocks noChangeShapeType="1"/>
            </p:cNvSpPr>
            <p:nvPr/>
          </p:nvSpPr>
          <p:spPr bwMode="auto">
            <a:xfrm>
              <a:off x="609" y="3694"/>
              <a:ext cx="23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sp>
          <p:nvSpPr>
            <p:cNvPr id="99425" name="Oval 97"/>
            <p:cNvSpPr>
              <a:spLocks noChangeArrowheads="1"/>
            </p:cNvSpPr>
            <p:nvPr/>
          </p:nvSpPr>
          <p:spPr bwMode="auto">
            <a:xfrm>
              <a:off x="401" y="3360"/>
              <a:ext cx="2304" cy="624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6275388" y="2230438"/>
            <a:ext cx="2814637" cy="2417762"/>
            <a:chOff x="3953" y="1405"/>
            <a:chExt cx="1773" cy="1523"/>
          </a:xfrm>
        </p:grpSpPr>
        <p:sp>
          <p:nvSpPr>
            <p:cNvPr id="99381" name="Rectangle 53"/>
            <p:cNvSpPr>
              <a:spLocks noChangeArrowheads="1"/>
            </p:cNvSpPr>
            <p:nvPr/>
          </p:nvSpPr>
          <p:spPr bwMode="auto">
            <a:xfrm>
              <a:off x="4214" y="1405"/>
              <a:ext cx="1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2" name="Rectangle 54"/>
            <p:cNvSpPr>
              <a:spLocks noChangeArrowheads="1"/>
            </p:cNvSpPr>
            <p:nvPr/>
          </p:nvSpPr>
          <p:spPr bwMode="auto">
            <a:xfrm>
              <a:off x="4379" y="1428"/>
              <a:ext cx="1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3" name="Rectangle 55"/>
            <p:cNvSpPr>
              <a:spLocks noChangeArrowheads="1"/>
            </p:cNvSpPr>
            <p:nvPr/>
          </p:nvSpPr>
          <p:spPr bwMode="auto">
            <a:xfrm>
              <a:off x="4635" y="1433"/>
              <a:ext cx="10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000000"/>
                  </a:solidFill>
                  <a:latin typeface="Times New Roman" pitchFamily="18" charset="0"/>
                </a:rPr>
                <a:t>pulsazione</a:t>
              </a:r>
              <a:endParaRPr lang="it-IT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9389" name="Rectangle 61"/>
            <p:cNvSpPr>
              <a:spLocks noChangeArrowheads="1"/>
            </p:cNvSpPr>
            <p:nvPr/>
          </p:nvSpPr>
          <p:spPr bwMode="auto">
            <a:xfrm>
              <a:off x="4206" y="2446"/>
              <a:ext cx="2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T= 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390" name="Rectangle 62"/>
            <p:cNvSpPr>
              <a:spLocks noChangeArrowheads="1"/>
            </p:cNvSpPr>
            <p:nvPr/>
          </p:nvSpPr>
          <p:spPr bwMode="auto">
            <a:xfrm>
              <a:off x="4529" y="2448"/>
              <a:ext cx="7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3000" b="1">
                  <a:solidFill>
                    <a:srgbClr val="FF3300"/>
                  </a:solidFill>
                </a:rPr>
                <a:t>periodo</a:t>
              </a:r>
              <a:endParaRPr lang="it-IT" sz="2400" b="1">
                <a:solidFill>
                  <a:srgbClr val="FF3300"/>
                </a:solidFill>
              </a:endParaRPr>
            </a:p>
          </p:txBody>
        </p:sp>
        <p:sp>
          <p:nvSpPr>
            <p:cNvPr id="99391" name="Rectangle 63"/>
            <p:cNvSpPr>
              <a:spLocks noChangeArrowheads="1"/>
            </p:cNvSpPr>
            <p:nvPr/>
          </p:nvSpPr>
          <p:spPr bwMode="auto">
            <a:xfrm>
              <a:off x="4043" y="2582"/>
              <a:ext cx="113" cy="105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b="1"/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4241" y="1729"/>
              <a:ext cx="192" cy="575"/>
              <a:chOff x="4267" y="1729"/>
              <a:chExt cx="215" cy="737"/>
            </a:xfrm>
          </p:grpSpPr>
          <p:sp>
            <p:nvSpPr>
              <p:cNvPr id="99393" name="Rectangle 65"/>
              <p:cNvSpPr>
                <a:spLocks noChangeArrowheads="1"/>
              </p:cNvSpPr>
              <p:nvPr/>
            </p:nvSpPr>
            <p:spPr bwMode="auto">
              <a:xfrm>
                <a:off x="4349" y="1945"/>
                <a:ext cx="51" cy="305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8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99394" name="Freeform 66"/>
              <p:cNvSpPr>
                <a:spLocks/>
              </p:cNvSpPr>
              <p:nvPr/>
            </p:nvSpPr>
            <p:spPr bwMode="auto">
              <a:xfrm>
                <a:off x="4267" y="1729"/>
                <a:ext cx="215" cy="241"/>
              </a:xfrm>
              <a:custGeom>
                <a:avLst/>
                <a:gdLst/>
                <a:ahLst/>
                <a:cxnLst>
                  <a:cxn ang="0">
                    <a:pos x="107" y="241"/>
                  </a:cxn>
                  <a:cxn ang="0">
                    <a:pos x="215" y="241"/>
                  </a:cxn>
                  <a:cxn ang="0">
                    <a:pos x="107" y="0"/>
                  </a:cxn>
                  <a:cxn ang="0">
                    <a:pos x="0" y="241"/>
                  </a:cxn>
                  <a:cxn ang="0">
                    <a:pos x="107" y="241"/>
                  </a:cxn>
                </a:cxnLst>
                <a:rect l="0" t="0" r="r" b="b"/>
                <a:pathLst>
                  <a:path w="215" h="241">
                    <a:moveTo>
                      <a:pt x="107" y="241"/>
                    </a:moveTo>
                    <a:lnTo>
                      <a:pt x="215" y="241"/>
                    </a:lnTo>
                    <a:lnTo>
                      <a:pt x="107" y="0"/>
                    </a:lnTo>
                    <a:lnTo>
                      <a:pt x="0" y="241"/>
                    </a:lnTo>
                    <a:lnTo>
                      <a:pt x="107" y="24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b="1"/>
              </a:p>
            </p:txBody>
          </p:sp>
          <p:sp>
            <p:nvSpPr>
              <p:cNvPr id="99395" name="Freeform 67"/>
              <p:cNvSpPr>
                <a:spLocks/>
              </p:cNvSpPr>
              <p:nvPr/>
            </p:nvSpPr>
            <p:spPr bwMode="auto">
              <a:xfrm>
                <a:off x="4267" y="2225"/>
                <a:ext cx="215" cy="241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0" y="0"/>
                  </a:cxn>
                  <a:cxn ang="0">
                    <a:pos x="107" y="241"/>
                  </a:cxn>
                  <a:cxn ang="0">
                    <a:pos x="215" y="0"/>
                  </a:cxn>
                  <a:cxn ang="0">
                    <a:pos x="107" y="0"/>
                  </a:cxn>
                </a:cxnLst>
                <a:rect l="0" t="0" r="r" b="b"/>
                <a:pathLst>
                  <a:path w="215" h="241">
                    <a:moveTo>
                      <a:pt x="107" y="0"/>
                    </a:moveTo>
                    <a:lnTo>
                      <a:pt x="0" y="0"/>
                    </a:lnTo>
                    <a:lnTo>
                      <a:pt x="107" y="241"/>
                    </a:lnTo>
                    <a:lnTo>
                      <a:pt x="215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b="1"/>
              </a:p>
            </p:txBody>
          </p:sp>
        </p:grpSp>
        <p:sp>
          <p:nvSpPr>
            <p:cNvPr id="99426" name="Oval 98"/>
            <p:cNvSpPr>
              <a:spLocks noChangeArrowheads="1"/>
            </p:cNvSpPr>
            <p:nvPr/>
          </p:nvSpPr>
          <p:spPr bwMode="auto">
            <a:xfrm>
              <a:off x="3953" y="2304"/>
              <a:ext cx="1584" cy="624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</p:grpSp>
      <p:sp>
        <p:nvSpPr>
          <p:cNvPr id="10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Periodo e frequenza</a:t>
            </a:r>
            <a:endParaRPr kumimoji="0" lang="en-US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6" name="Segnaposto numero diapositiva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23" grpId="0" animBg="1" autoUpdateAnimBg="0"/>
      <p:bldP spid="10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87450" y="1271876"/>
            <a:ext cx="6444305" cy="1014124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Relazioni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uguaglianza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rgbClr val="FF3300"/>
                </a:solidFill>
              </a:rPr>
              <a:t>due </a:t>
            </a:r>
            <a:r>
              <a:rPr lang="en-US" sz="2400" b="1" dirty="0" err="1">
                <a:solidFill>
                  <a:srgbClr val="FF3300"/>
                </a:solidFill>
              </a:rPr>
              <a:t>membri</a:t>
            </a:r>
            <a:endParaRPr lang="en-US" sz="2400" b="1" dirty="0">
              <a:solidFill>
                <a:srgbClr val="FF3300"/>
              </a:solidFill>
            </a:endParaRPr>
          </a:p>
          <a:p>
            <a:endParaRPr lang="en-US" sz="5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tutto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ci</a:t>
            </a:r>
            <a:r>
              <a:rPr lang="it-IT" b="1" dirty="0" err="1">
                <a:solidFill>
                  <a:srgbClr val="0000FF"/>
                </a:solidFill>
                <a:cs typeface="Times New Roman" pitchFamily="18" charset="0"/>
              </a:rPr>
              <a:t>ò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  <a:cs typeface="Times New Roman" pitchFamily="18" charset="0"/>
              </a:rPr>
              <a:t>è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 1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membro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(</a:t>
            </a:r>
            <a:r>
              <a:rPr lang="en-US" b="1" dirty="0" err="1">
                <a:solidFill>
                  <a:srgbClr val="009900"/>
                </a:solidFill>
              </a:rPr>
              <a:t>numeri</a:t>
            </a:r>
            <a:r>
              <a:rPr lang="en-US" b="1" dirty="0">
                <a:solidFill>
                  <a:srgbClr val="009900"/>
                </a:solidFill>
              </a:rPr>
              <a:t>, </a:t>
            </a:r>
            <a:r>
              <a:rPr lang="en-US" b="1" dirty="0" err="1">
                <a:solidFill>
                  <a:srgbClr val="009900"/>
                </a:solidFill>
              </a:rPr>
              <a:t>dimensioni</a:t>
            </a:r>
            <a:r>
              <a:rPr lang="en-US" b="1" dirty="0">
                <a:solidFill>
                  <a:srgbClr val="009900"/>
                </a:solidFill>
              </a:rPr>
              <a:t>, unit</a:t>
            </a:r>
            <a:r>
              <a:rPr lang="it-IT" b="1" dirty="0" err="1">
                <a:solidFill>
                  <a:srgbClr val="009900"/>
                </a:solidFill>
                <a:cs typeface="Times New Roman" pitchFamily="18" charset="0"/>
              </a:rPr>
              <a:t>à</a:t>
            </a:r>
            <a:r>
              <a:rPr lang="it-IT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di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misura</a:t>
            </a:r>
            <a:r>
              <a:rPr lang="en-US" b="1" dirty="0">
                <a:solidFill>
                  <a:srgbClr val="009900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tx1"/>
                </a:solidFill>
              </a:rPr>
              <a:t>deve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essere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uguale</a:t>
            </a:r>
            <a:r>
              <a:rPr lang="en-US" b="1" dirty="0">
                <a:solidFill>
                  <a:schemeClr val="tx1"/>
                </a:solidFill>
              </a:rPr>
              <a:t> a </a:t>
            </a:r>
            <a:r>
              <a:rPr lang="en-US" b="1" dirty="0" err="1">
                <a:solidFill>
                  <a:srgbClr val="0000FF"/>
                </a:solidFill>
              </a:rPr>
              <a:t>tutto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ci</a:t>
            </a:r>
            <a:r>
              <a:rPr lang="it-IT" b="1" dirty="0" err="1">
                <a:solidFill>
                  <a:srgbClr val="0000FF"/>
                </a:solidFill>
                <a:cs typeface="Times New Roman" pitchFamily="18" charset="0"/>
              </a:rPr>
              <a:t>ò</a:t>
            </a:r>
            <a:r>
              <a:rPr lang="it-IT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  <a:cs typeface="Times New Roman" pitchFamily="18" charset="0"/>
              </a:rPr>
              <a:t>è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 2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membro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22275" y="2499986"/>
            <a:ext cx="5562600" cy="21336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99FF66">
                  <a:alpha val="50000"/>
                </a:srgbClr>
              </a:gs>
            </a:gsLst>
            <a:lin ang="0" scaled="1"/>
          </a:gradFill>
          <a:ln w="381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FF6600"/>
                </a:solidFill>
                <a:latin typeface="Verdana" pitchFamily="34" charset="0"/>
              </a:rPr>
              <a:t>Area di un rettangolo: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A = ab = (50 cm)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  <a:cs typeface="Times New Roman" pitchFamily="18" charset="0"/>
              </a:rPr>
              <a:t>∙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(1 m)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            = 50 cm </a:t>
            </a:r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∙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m </a:t>
            </a:r>
            <a:r>
              <a:rPr lang="en-US" sz="1800" b="1">
                <a:solidFill>
                  <a:srgbClr val="CC3399"/>
                </a:solidFill>
                <a:latin typeface="Verdana" pitchFamily="34" charset="0"/>
              </a:rPr>
              <a:t>(da evitare!)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            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= 50 cm </a:t>
            </a:r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∙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 100 cm = 5000 cm</a:t>
            </a:r>
            <a:r>
              <a:rPr lang="en-US" sz="1800" b="1" baseline="30000">
                <a:solidFill>
                  <a:srgbClr val="009900"/>
                </a:solidFill>
                <a:latin typeface="Verdana" pitchFamily="34" charset="0"/>
              </a:rPr>
              <a:t>2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                                          </a:t>
            </a:r>
            <a:r>
              <a:rPr lang="en-US" sz="1800" b="1">
                <a:solidFill>
                  <a:srgbClr val="969696"/>
                </a:solidFill>
                <a:latin typeface="Verdana" pitchFamily="34" charset="0"/>
              </a:rPr>
              <a:t>= 5000 cm</a:t>
            </a: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b="1">
                <a:solidFill>
                  <a:srgbClr val="FF6600"/>
                </a:solidFill>
                <a:latin typeface="Verdana" pitchFamily="34" charset="0"/>
              </a:rPr>
              <a:t>NO!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            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= 0.5 m </a:t>
            </a:r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∙</a:t>
            </a:r>
            <a:r>
              <a:rPr lang="en-US" sz="1800" b="1">
                <a:solidFill>
                  <a:srgbClr val="009900"/>
                </a:solidFill>
                <a:latin typeface="Verdana" pitchFamily="34" charset="0"/>
              </a:rPr>
              <a:t> 1 m = 0.5 m</a:t>
            </a:r>
            <a:r>
              <a:rPr lang="en-US" sz="1800" b="1" baseline="30000">
                <a:solidFill>
                  <a:srgbClr val="009900"/>
                </a:solidFill>
                <a:latin typeface="Verdana" pitchFamily="34" charset="0"/>
              </a:rPr>
              <a:t>2</a:t>
            </a:r>
          </a:p>
          <a:p>
            <a:pPr algn="l">
              <a:lnSpc>
                <a:spcPct val="90000"/>
              </a:lnSpc>
            </a:pPr>
            <a:r>
              <a:rPr lang="en-US" sz="1800" b="1" baseline="30000">
                <a:solidFill>
                  <a:schemeClr val="tx1"/>
                </a:solidFill>
                <a:latin typeface="Verdana" pitchFamily="34" charset="0"/>
              </a:rPr>
              <a:t>	                         </a:t>
            </a:r>
            <a:r>
              <a:rPr lang="en-US" sz="1800" b="1">
                <a:solidFill>
                  <a:schemeClr val="tx1"/>
                </a:solidFill>
                <a:latin typeface="Verdana" pitchFamily="34" charset="0"/>
              </a:rPr>
              <a:t>       </a:t>
            </a:r>
            <a:r>
              <a:rPr lang="en-US" sz="1800" b="1">
                <a:solidFill>
                  <a:srgbClr val="969696"/>
                </a:solidFill>
                <a:latin typeface="Verdana" pitchFamily="34" charset="0"/>
              </a:rPr>
              <a:t>= 0.5 m  </a:t>
            </a:r>
            <a:r>
              <a:rPr lang="en-US" sz="1800" b="1">
                <a:solidFill>
                  <a:srgbClr val="FF6600"/>
                </a:solidFill>
                <a:latin typeface="Verdana" pitchFamily="34" charset="0"/>
              </a:rPr>
              <a:t>NO!</a:t>
            </a:r>
            <a:endParaRPr lang="it-IT" sz="1800" b="1">
              <a:solidFill>
                <a:srgbClr val="FF6600"/>
              </a:solidFill>
              <a:latin typeface="Verdan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835650" y="2571750"/>
            <a:ext cx="3009900" cy="1892300"/>
            <a:chOff x="3676" y="1512"/>
            <a:chExt cx="1896" cy="1168"/>
          </a:xfrm>
        </p:grpSpPr>
        <p:sp>
          <p:nvSpPr>
            <p:cNvPr id="65540" name="Rectangle 4" descr="Bouquet"/>
            <p:cNvSpPr>
              <a:spLocks noChangeArrowheads="1"/>
            </p:cNvSpPr>
            <p:nvPr/>
          </p:nvSpPr>
          <p:spPr bwMode="auto">
            <a:xfrm>
              <a:off x="3952" y="1800"/>
              <a:ext cx="1610" cy="8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b="1"/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3824" y="1800"/>
              <a:ext cx="1" cy="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3888" y="1728"/>
              <a:ext cx="1684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 b="1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76" y="1908"/>
              <a:ext cx="18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  <a:endParaRPr lang="it-IT" sz="1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4589" y="1512"/>
              <a:ext cx="18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  <a:endParaRPr lang="it-IT" sz="1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548" y="1886"/>
              <a:ext cx="22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  <a:endParaRPr lang="it-IT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4161" y="2232"/>
              <a:ext cx="114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 New Roman" pitchFamily="18" charset="0"/>
                </a:rPr>
                <a:t>a = 50 cm,  b = 1 m</a:t>
              </a:r>
              <a:endParaRPr lang="it-IT" sz="16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3203575" y="4292600"/>
            <a:ext cx="1016000" cy="171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V="1">
            <a:off x="3995738" y="3789363"/>
            <a:ext cx="1016000" cy="171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 b="1"/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533400" y="4292600"/>
            <a:ext cx="508000" cy="914400"/>
          </a:xfrm>
          <a:prstGeom prst="curvedRigh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b="1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187450" y="4914573"/>
            <a:ext cx="5721714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rgbClr val="CCFF66"/>
                </a:solidFill>
              </a:rPr>
              <a:t>Equivalenze</a:t>
            </a:r>
            <a:r>
              <a:rPr lang="en-US" sz="2800" b="1" dirty="0">
                <a:solidFill>
                  <a:srgbClr val="CCFF66"/>
                </a:solidFill>
              </a:rPr>
              <a:t> + </a:t>
            </a:r>
            <a:r>
              <a:rPr lang="en-US" sz="2800" b="1" dirty="0" err="1">
                <a:solidFill>
                  <a:srgbClr val="CCFF66"/>
                </a:solidFill>
              </a:rPr>
              <a:t>controllo</a:t>
            </a:r>
            <a:r>
              <a:rPr lang="en-US" sz="2800" b="1" dirty="0">
                <a:solidFill>
                  <a:srgbClr val="CCFF66"/>
                </a:solidFill>
              </a:rPr>
              <a:t> </a:t>
            </a:r>
            <a:r>
              <a:rPr lang="en-US" sz="2800" b="1" dirty="0" err="1">
                <a:solidFill>
                  <a:srgbClr val="CCFF66"/>
                </a:solidFill>
              </a:rPr>
              <a:t>dimensionale</a:t>
            </a:r>
            <a:endParaRPr lang="it-IT" sz="2800" b="1" dirty="0">
              <a:solidFill>
                <a:srgbClr val="CCFF66"/>
              </a:solidFill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311150" y="5543470"/>
            <a:ext cx="8534400" cy="104644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6600"/>
                </a:solidFill>
              </a:rPr>
              <a:t>Equazione</a:t>
            </a:r>
            <a:r>
              <a:rPr lang="en-US" b="1" dirty="0">
                <a:solidFill>
                  <a:schemeClr val="accent2"/>
                </a:solidFill>
              </a:rPr>
              <a:t> = </a:t>
            </a:r>
            <a:r>
              <a:rPr lang="en-US" b="1" dirty="0" err="1">
                <a:solidFill>
                  <a:srgbClr val="0000FF"/>
                </a:solidFill>
              </a:rPr>
              <a:t>relazione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uguaglianza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tra</a:t>
            </a:r>
            <a:r>
              <a:rPr lang="en-US" b="1" dirty="0">
                <a:solidFill>
                  <a:srgbClr val="0000FF"/>
                </a:solidFill>
              </a:rPr>
              <a:t> due </a:t>
            </a:r>
            <a:r>
              <a:rPr lang="en-US" b="1" dirty="0" err="1">
                <a:solidFill>
                  <a:srgbClr val="0000FF"/>
                </a:solidFill>
              </a:rPr>
              <a:t>membri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>
                <a:solidFill>
                  <a:srgbClr val="0000FF"/>
                </a:solidFill>
              </a:rPr>
              <a:t>verificata</a:t>
            </a:r>
            <a:r>
              <a:rPr lang="en-US" b="1" dirty="0">
                <a:solidFill>
                  <a:srgbClr val="0000FF"/>
                </a:solidFill>
              </a:rPr>
              <a:t> solo per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particolari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valori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una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variabile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66"/>
                </a:solidFill>
              </a:rPr>
              <a:t>incognita</a:t>
            </a:r>
          </a:p>
          <a:p>
            <a:endParaRPr lang="en-US" sz="5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9900"/>
                </a:solidFill>
              </a:rPr>
              <a:t>a</a:t>
            </a:r>
            <a:r>
              <a:rPr lang="en-US" b="1" dirty="0">
                <a:solidFill>
                  <a:srgbClr val="FF0066"/>
                </a:solidFill>
              </a:rPr>
              <a:t>x</a:t>
            </a:r>
            <a:r>
              <a:rPr lang="en-US" b="1" dirty="0">
                <a:solidFill>
                  <a:srgbClr val="009900"/>
                </a:solidFill>
              </a:rPr>
              <a:t> + </a:t>
            </a:r>
            <a:r>
              <a:rPr lang="en-US" b="1" dirty="0" err="1">
                <a:solidFill>
                  <a:srgbClr val="009900"/>
                </a:solidFill>
              </a:rPr>
              <a:t>b</a:t>
            </a:r>
            <a:r>
              <a:rPr lang="en-US" b="1" dirty="0">
                <a:solidFill>
                  <a:srgbClr val="009900"/>
                </a:solidFill>
              </a:rPr>
              <a:t> = 0 	</a:t>
            </a:r>
            <a:r>
              <a:rPr lang="en-US" b="1" dirty="0" err="1">
                <a:solidFill>
                  <a:srgbClr val="0099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 	</a:t>
            </a:r>
            <a:r>
              <a:rPr lang="en-US" b="1" dirty="0" err="1">
                <a:solidFill>
                  <a:srgbClr val="FF0066"/>
                </a:solidFill>
                <a:sym typeface="Wingdings" pitchFamily="2" charset="2"/>
              </a:rPr>
              <a:t>x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 = -</a:t>
            </a:r>
            <a:r>
              <a:rPr lang="en-US" b="1" dirty="0" err="1">
                <a:solidFill>
                  <a:srgbClr val="009900"/>
                </a:solidFill>
                <a:sym typeface="Wingdings" pitchFamily="2" charset="2"/>
              </a:rPr>
              <a:t>b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/a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5105400" y="2499986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b="1">
                <a:solidFill>
                  <a:srgbClr val="008080"/>
                </a:solidFill>
              </a:rPr>
              <a:t>Es.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Equazioni: cosa sono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>
          <a:xfrm>
            <a:off x="6909164" y="6492875"/>
            <a:ext cx="2133600" cy="365125"/>
          </a:xfrm>
        </p:spPr>
        <p:txBody>
          <a:bodyPr/>
          <a:lstStyle/>
          <a:p>
            <a:fld id="{6BCA8C43-B222-7D47-A53F-69AEBBA48612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 autoUpdateAnimBg="0"/>
      <p:bldP spid="65546" grpId="0" animBg="1" autoUpdateAnimBg="0"/>
      <p:bldP spid="65548" grpId="0" animBg="1"/>
      <p:bldP spid="65549" grpId="0" animBg="1"/>
      <p:bldP spid="65550" grpId="0" animBg="1"/>
      <p:bldP spid="65551" grpId="0" animBg="1" autoUpdateAnimBg="0"/>
      <p:bldP spid="65552" grpId="0" animBg="1" autoUpdateAnimBg="0"/>
      <p:bldP spid="65555" grpId="0" animBg="1" autoUpdateAnimBg="0"/>
      <p:bldP spid="1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6803741" cy="92333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CC00CC"/>
                </a:solidFill>
              </a:rPr>
              <a:t>Sommando</a:t>
            </a:r>
            <a:r>
              <a:rPr lang="en-US" b="1" dirty="0">
                <a:solidFill>
                  <a:srgbClr val="CC00CC"/>
                </a:solidFill>
              </a:rPr>
              <a:t> (</a:t>
            </a:r>
            <a:r>
              <a:rPr lang="en-US" b="1" dirty="0" err="1">
                <a:solidFill>
                  <a:srgbClr val="CC00CC"/>
                </a:solidFill>
              </a:rPr>
              <a:t>sottraendo</a:t>
            </a:r>
            <a:r>
              <a:rPr lang="en-US" b="1" dirty="0">
                <a:solidFill>
                  <a:srgbClr val="CC00CC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stessa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quantit</a:t>
            </a:r>
            <a:r>
              <a:rPr lang="it-IT" b="1" dirty="0" err="1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 </a:t>
            </a:r>
            <a:r>
              <a:rPr lang="en-US" b="1" dirty="0" err="1">
                <a:solidFill>
                  <a:srgbClr val="009900"/>
                </a:solidFill>
              </a:rPr>
              <a:t>entrambi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membri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rgbClr val="CC00CC"/>
                </a:solidFill>
              </a:rPr>
              <a:t>Moltiplicando</a:t>
            </a:r>
            <a:r>
              <a:rPr lang="en-US" b="1" dirty="0">
                <a:solidFill>
                  <a:srgbClr val="CC00CC"/>
                </a:solidFill>
              </a:rPr>
              <a:t> (</a:t>
            </a:r>
            <a:r>
              <a:rPr lang="en-US" b="1" dirty="0" err="1">
                <a:solidFill>
                  <a:srgbClr val="CC00CC"/>
                </a:solidFill>
              </a:rPr>
              <a:t>dividendo</a:t>
            </a:r>
            <a:r>
              <a:rPr lang="en-US" b="1" dirty="0">
                <a:solidFill>
                  <a:srgbClr val="CC00CC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per </a:t>
            </a:r>
            <a:r>
              <a:rPr lang="en-US" b="1" dirty="0" err="1">
                <a:solidFill>
                  <a:schemeClr val="tx1"/>
                </a:solidFill>
              </a:rPr>
              <a:t>una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stessa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quantit</a:t>
            </a:r>
            <a:r>
              <a:rPr lang="it-IT" b="1" dirty="0" err="1">
                <a:solidFill>
                  <a:schemeClr val="tx1"/>
                </a:solidFill>
                <a:cs typeface="Times New Roman" pitchFamily="18" charset="0"/>
              </a:rPr>
              <a:t>à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entrambi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membri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risultato</a:t>
            </a:r>
            <a:r>
              <a:rPr lang="en-US" b="1" dirty="0">
                <a:solidFill>
                  <a:srgbClr val="FF0000"/>
                </a:solidFill>
              </a:rPr>
              <a:t> non cambia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4557713" cy="984250"/>
          </a:xfrm>
          <a:prstGeom prst="rect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2x = 6 </a:t>
            </a:r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 </a:t>
            </a:r>
            <a:r>
              <a:rPr lang="en-US" sz="1600" b="1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x=3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2x </a:t>
            </a:r>
            <a:r>
              <a:rPr lang="en-US" sz="1600" b="1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+ 4</a:t>
            </a:r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= 6 </a:t>
            </a:r>
            <a:r>
              <a:rPr lang="en-US" sz="1600" b="1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+ 4</a:t>
            </a:r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	 2x + 4 = 10 	 </a:t>
            </a:r>
            <a:r>
              <a:rPr lang="en-US" sz="1600" b="1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x=3</a:t>
            </a:r>
          </a:p>
          <a:p>
            <a:pPr algn="l"/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2x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sym typeface="Wingdings" pitchFamily="2" charset="2"/>
              </a:rPr>
              <a:t>∙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5</a:t>
            </a:r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= 6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sym typeface="Wingdings" pitchFamily="2" charset="2"/>
              </a:rPr>
              <a:t>∙</a:t>
            </a:r>
            <a:r>
              <a:rPr lang="en-US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1600" b="1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5</a:t>
            </a:r>
            <a:r>
              <a:rPr lang="en-US" sz="1600" b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	 10x = 30 	 </a:t>
            </a:r>
            <a:r>
              <a:rPr lang="en-US" sz="1600" b="1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x=3</a:t>
            </a:r>
            <a:endParaRPr lang="it-IT" sz="1600" b="1">
              <a:solidFill>
                <a:srgbClr val="FF0066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4392166" cy="147732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Metodo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risoluzione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l"/>
            <a:endParaRPr lang="en-US" sz="1200" b="1" dirty="0">
              <a:solidFill>
                <a:srgbClr val="FF0000"/>
              </a:solidFill>
            </a:endParaRP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Equazione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ax+b</a:t>
            </a:r>
            <a:r>
              <a:rPr lang="en-US" b="1" dirty="0">
                <a:solidFill>
                  <a:schemeClr val="tx1"/>
                </a:solidFill>
              </a:rPr>
              <a:t> =0	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ax + </a:t>
            </a:r>
            <a:r>
              <a:rPr lang="en-US" b="1" dirty="0" err="1">
                <a:solidFill>
                  <a:srgbClr val="CC00CC"/>
                </a:solidFill>
              </a:rPr>
              <a:t>b</a:t>
            </a:r>
            <a:r>
              <a:rPr lang="en-US" b="1" dirty="0">
                <a:solidFill>
                  <a:srgbClr val="CC00CC"/>
                </a:solidFill>
              </a:rPr>
              <a:t> = 0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ax + 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– </a:t>
            </a:r>
            <a:r>
              <a:rPr lang="en-US" b="1" dirty="0" err="1">
                <a:solidFill>
                  <a:srgbClr val="009900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 = 0 </a:t>
            </a:r>
            <a:r>
              <a:rPr lang="en-US" b="1" dirty="0">
                <a:solidFill>
                  <a:srgbClr val="009900"/>
                </a:solidFill>
              </a:rPr>
              <a:t>– </a:t>
            </a:r>
            <a:r>
              <a:rPr lang="en-US" b="1" dirty="0" err="1">
                <a:solidFill>
                  <a:srgbClr val="009900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 	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CC00CC"/>
                </a:solidFill>
                <a:sym typeface="Wingdings" pitchFamily="2" charset="2"/>
              </a:rPr>
              <a:t>ax = -</a:t>
            </a:r>
            <a:r>
              <a:rPr lang="en-US" b="1" dirty="0" err="1">
                <a:solidFill>
                  <a:srgbClr val="CC00CC"/>
                </a:solidFill>
                <a:sym typeface="Wingdings" pitchFamily="2" charset="2"/>
              </a:rPr>
              <a:t>b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ax</a:t>
            </a:r>
            <a:r>
              <a:rPr lang="en-US" b="1" dirty="0">
                <a:solidFill>
                  <a:srgbClr val="009900"/>
                </a:solidFill>
              </a:rPr>
              <a:t>/a</a:t>
            </a:r>
            <a:r>
              <a:rPr lang="en-US" b="1" dirty="0">
                <a:solidFill>
                  <a:schemeClr val="tx1"/>
                </a:solidFill>
              </a:rPr>
              <a:t> = -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rgbClr val="009900"/>
                </a:solidFill>
              </a:rPr>
              <a:t>/a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="1" u="sng" dirty="0" err="1">
                <a:solidFill>
                  <a:srgbClr val="CC00CC"/>
                </a:solidFill>
                <a:sym typeface="Wingdings" pitchFamily="2" charset="2"/>
              </a:rPr>
              <a:t>x</a:t>
            </a:r>
            <a:r>
              <a:rPr lang="en-US" b="1" u="sng" dirty="0">
                <a:solidFill>
                  <a:srgbClr val="CC00CC"/>
                </a:solidFill>
                <a:sym typeface="Wingdings" pitchFamily="2" charset="2"/>
              </a:rPr>
              <a:t> = -</a:t>
            </a:r>
            <a:r>
              <a:rPr lang="en-US" b="1" u="sng" dirty="0" err="1">
                <a:solidFill>
                  <a:srgbClr val="CC00CC"/>
                </a:solidFill>
                <a:sym typeface="Wingdings" pitchFamily="2" charset="2"/>
              </a:rPr>
              <a:t>b</a:t>
            </a:r>
            <a:r>
              <a:rPr lang="en-US" b="1" u="sng" dirty="0">
                <a:solidFill>
                  <a:srgbClr val="CC00CC"/>
                </a:solidFill>
                <a:sym typeface="Wingdings" pitchFamily="2" charset="2"/>
              </a:rPr>
              <a:t>/a</a:t>
            </a:r>
            <a:endParaRPr lang="it-IT" b="1" u="sng" dirty="0">
              <a:solidFill>
                <a:srgbClr val="CC00CC"/>
              </a:solidFill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486400" y="4690427"/>
            <a:ext cx="3352800" cy="863600"/>
          </a:xfrm>
          <a:prstGeom prst="rect">
            <a:avLst/>
          </a:prstGeom>
          <a:solidFill>
            <a:srgbClr val="00FFFF">
              <a:alpha val="5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008000"/>
                </a:solidFill>
                <a:latin typeface="Tahoma" pitchFamily="34" charset="0"/>
              </a:rPr>
              <a:t>2x - 6 = 0</a:t>
            </a:r>
            <a:endParaRPr lang="en-US" sz="1600" b="1" dirty="0">
              <a:solidFill>
                <a:srgbClr val="008000"/>
              </a:solidFill>
              <a:latin typeface="Tahoma" pitchFamily="34" charset="0"/>
              <a:sym typeface="Wingdings" pitchFamily="2" charset="2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2x – 6 + 6 = 0+6 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2x = 6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2x/2 = 6/2 	</a:t>
            </a:r>
            <a:r>
              <a:rPr lang="en-US" sz="1600" b="1" dirty="0" err="1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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x</a:t>
            </a:r>
            <a:r>
              <a:rPr lang="en-US" sz="1600" b="1" dirty="0">
                <a:solidFill>
                  <a:srgbClr val="008000"/>
                </a:solidFill>
                <a:latin typeface="Tahoma" pitchFamily="34" charset="0"/>
                <a:sym typeface="Wingdings" pitchFamily="2" charset="2"/>
              </a:rPr>
              <a:t> = 3</a:t>
            </a:r>
            <a:endParaRPr lang="it-IT" sz="1600" b="1" dirty="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524500" y="3001963"/>
            <a:ext cx="3270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…</a:t>
            </a:r>
            <a:r>
              <a:rPr lang="en-US" sz="2400" b="1" dirty="0" err="1">
                <a:solidFill>
                  <a:schemeClr val="tx1"/>
                </a:solidFill>
              </a:rPr>
              <a:t>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</a:t>
            </a:r>
            <a:r>
              <a:rPr lang="en-US" sz="2400" b="1" dirty="0">
                <a:solidFill>
                  <a:schemeClr val="tx1"/>
                </a:solidFill>
              </a:rPr>
              <a:t> qui </a:t>
            </a:r>
            <a:r>
              <a:rPr lang="en-US" sz="2400" b="1" dirty="0" err="1">
                <a:solidFill>
                  <a:schemeClr val="tx1"/>
                </a:solidFill>
              </a:rPr>
              <a:t>deriva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metodo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di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b="1" dirty="0" err="1">
                <a:solidFill>
                  <a:srgbClr val="009900"/>
                </a:solidFill>
              </a:rPr>
              <a:t>risoluzione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it-IT" sz="2400" b="1" u="sng" dirty="0">
              <a:solidFill>
                <a:srgbClr val="CC00CC"/>
              </a:solidFill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8109397" y="4411961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b="1" dirty="0">
                <a:solidFill>
                  <a:srgbClr val="008080"/>
                </a:solidFill>
              </a:rPr>
              <a:t>Es.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343400" y="2849563"/>
            <a:ext cx="685800" cy="457200"/>
          </a:xfrm>
          <a:prstGeom prst="pentagon">
            <a:avLst/>
          </a:prstGeom>
          <a:solidFill>
            <a:srgbClr val="FFCC66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b="1">
                <a:solidFill>
                  <a:srgbClr val="008080"/>
                </a:solidFill>
              </a:rPr>
              <a:t>Es.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41313" y="1073150"/>
            <a:ext cx="1463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8080"/>
                </a:solidFill>
              </a:rPr>
              <a:t>Proprietà: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756446" y="5994866"/>
            <a:ext cx="529812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800" b="1" dirty="0">
                <a:solidFill>
                  <a:srgbClr val="0000FF"/>
                </a:solidFill>
              </a:rPr>
              <a:t>E’ il modo per “girare le formule” !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 rot="13481378">
            <a:off x="3918352" y="5099159"/>
            <a:ext cx="850096" cy="476863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b="1"/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014913" y="2852738"/>
            <a:ext cx="3887788" cy="122396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b="1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914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Equazioni: come si risolvono</a:t>
            </a:r>
            <a:endParaRPr kumimoji="0" lang="it-IT" sz="3600" b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 autoUpdateAnimBg="0"/>
      <p:bldP spid="66564" grpId="0" animBg="1" autoUpdateAnimBg="0"/>
      <p:bldP spid="66565" grpId="0" animBg="1" autoUpdateAnimBg="0"/>
      <p:bldP spid="66566" grpId="0" animBg="1" autoUpdateAnimBg="0"/>
      <p:bldP spid="66567" grpId="0" autoUpdateAnimBg="0"/>
      <p:bldP spid="66568" grpId="0" animBg="1" autoUpdateAnimBg="0"/>
      <p:bldP spid="66569" grpId="0" animBg="1" autoUpdateAnimBg="0"/>
      <p:bldP spid="66572" grpId="0" autoUpdateAnimBg="0"/>
      <p:bldP spid="66574" grpId="0" animBg="1"/>
      <p:bldP spid="66575" grpId="0" animBg="1"/>
      <p:bldP spid="66576" grpId="0" animBg="1"/>
      <p:bldP spid="1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8C43-B222-7D47-A53F-69AEBBA4861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2669</Words>
  <Application>Microsoft Office PowerPoint</Application>
  <PresentationFormat>On-screen Show (4:3)</PresentationFormat>
  <Paragraphs>795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Tema di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Boffelli</dc:creator>
  <cp:lastModifiedBy>User</cp:lastModifiedBy>
  <cp:revision>34</cp:revision>
  <dcterms:created xsi:type="dcterms:W3CDTF">2018-10-12T15:43:08Z</dcterms:created>
  <dcterms:modified xsi:type="dcterms:W3CDTF">2019-10-29T07:44:49Z</dcterms:modified>
</cp:coreProperties>
</file>